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7" r:id="rId2"/>
    <p:sldId id="286" r:id="rId3"/>
    <p:sldId id="287" r:id="rId4"/>
    <p:sldId id="271" r:id="rId5"/>
    <p:sldId id="276" r:id="rId6"/>
    <p:sldId id="277" r:id="rId7"/>
    <p:sldId id="280" r:id="rId8"/>
    <p:sldId id="278" r:id="rId9"/>
    <p:sldId id="279" r:id="rId10"/>
    <p:sldId id="281" r:id="rId11"/>
    <p:sldId id="282" r:id="rId12"/>
    <p:sldId id="284" r:id="rId13"/>
    <p:sldId id="283" r:id="rId14"/>
    <p:sldId id="285" r:id="rId15"/>
    <p:sldId id="288" r:id="rId16"/>
    <p:sldId id="289" r:id="rId17"/>
    <p:sldId id="257" r:id="rId18"/>
  </p:sldIdLst>
  <p:sldSz cx="12188825" cy="6858000"/>
  <p:notesSz cx="6858000" cy="9144000"/>
  <p:defaultTextStyle>
    <a:defPPr algn="r" rtl="1"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13" autoAdjust="0"/>
    <p:restoredTop sz="94706" autoAdjust="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417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842F2DAA-BB51-4448-8BDE-0C43B48EBAE2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ה'/שבט/תשע"ח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4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84AF2C6B-0C1B-4F88-BCBA-898BA50DE788}" type="slidenum"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73B3A92B-348E-4612-AF98-8A36685D2163}" type="datetime1">
              <a:rPr lang="he-IL" smtClean="0"/>
              <a:pPr/>
              <a:t>ה'/שבט/תשע"ח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4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F8E53BB-F993-49A1-9E37-CA3E5BE0709B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F8E53BB-F993-49A1-9E37-CA3E5BE0709B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2638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F8E53BB-F993-49A1-9E37-CA3E5BE0709B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3697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3F8E53BB-F993-49A1-9E37-CA3E5BE0709B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9730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לבן 11"/>
          <p:cNvSpPr/>
          <p:nvPr/>
        </p:nvSpPr>
        <p:spPr>
          <a:xfrm flipH="1"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מלבן 12"/>
          <p:cNvSpPr/>
          <p:nvPr/>
        </p:nvSpPr>
        <p:spPr>
          <a:xfrm flipH="1" flipV="1">
            <a:off x="0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מלבן 16"/>
          <p:cNvSpPr/>
          <p:nvPr/>
        </p:nvSpPr>
        <p:spPr>
          <a:xfrm flipH="1"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1522412" y="1371600"/>
            <a:ext cx="9144000" cy="2743200"/>
          </a:xfrm>
        </p:spPr>
        <p:txBody>
          <a:bodyPr rtlCol="1">
            <a:noAutofit/>
          </a:bodyPr>
          <a:lstStyle>
            <a:lvl1pPr algn="r" rtl="1">
              <a:lnSpc>
                <a:spcPct val="85000"/>
              </a:lnSpc>
              <a:defRPr sz="6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10"/>
          </p:nvPr>
        </p:nvSpPr>
        <p:spPr>
          <a:xfrm flipH="1">
            <a:off x="3355721" y="4800600"/>
            <a:ext cx="7333488" cy="1371600"/>
          </a:xfrm>
        </p:spPr>
        <p:txBody>
          <a:bodyPr rtlCol="1"/>
          <a:lstStyle>
            <a:lvl1pPr marL="0" indent="0" algn="r" rtl="1">
              <a:spcBef>
                <a:spcPts val="0"/>
              </a:spcBef>
              <a:buFontTx/>
              <a:buNone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279082" indent="0" algn="r" rtl="1">
              <a:buNone/>
              <a:defRPr/>
            </a:lvl2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מלבן 12"/>
          <p:cNvSpPr/>
          <p:nvPr userDrawn="1"/>
        </p:nvSpPr>
        <p:spPr>
          <a:xfrm flipH="1">
            <a:off x="6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מלבן 12"/>
          <p:cNvSpPr/>
          <p:nvPr/>
        </p:nvSpPr>
        <p:spPr>
          <a:xfrm flipH="1" flipV="1">
            <a:off x="0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מלבן 12"/>
          <p:cNvSpPr/>
          <p:nvPr/>
        </p:nvSpPr>
        <p:spPr>
          <a:xfrm flipH="1" flipV="1">
            <a:off x="-1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 bwMode="black">
          <a:xfrm flipH="1">
            <a:off x="484175" y="457200"/>
            <a:ext cx="3781439" cy="3276600"/>
          </a:xfrm>
        </p:spPr>
        <p:txBody>
          <a:bodyPr rtlCol="1" anchor="b">
            <a:noAutofit/>
          </a:bodyPr>
          <a:lstStyle>
            <a:lvl1pPr algn="r" rtl="1">
              <a:defRPr sz="40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מונה 2" descr="מציין מיקום ריק להוספת תמונה. לחץ על מציין המיקום ובחר את התמונה שברצונך להוסיף"/>
          <p:cNvSpPr>
            <a:spLocks noGrp="1"/>
          </p:cNvSpPr>
          <p:nvPr>
            <p:ph type="pic" idx="1"/>
          </p:nvPr>
        </p:nvSpPr>
        <p:spPr>
          <a:xfrm flipH="1">
            <a:off x="4722813" y="0"/>
            <a:ext cx="7469039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tIns="457200" rtlCol="1">
            <a:normAutofit/>
          </a:bodyPr>
          <a:lstStyle>
            <a:lvl1pPr marL="0" indent="0" algn="ctr" rtl="1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484175" y="3962400"/>
            <a:ext cx="3781439" cy="1828800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1200"/>
              </a:spcBef>
              <a:buNone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 bwMode="white">
          <a:xfrm flipH="1">
            <a:off x="4799013" y="6518274"/>
            <a:ext cx="5864674" cy="320676"/>
          </a:xfrm>
        </p:spPr>
        <p:txBody>
          <a:bodyPr rtlCol="1"/>
          <a:lstStyle>
            <a:lvl1pPr algn="r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/>
              <a:t>הוסף כותרת תחתונה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 bwMode="white">
          <a:xfrm flipH="1">
            <a:off x="2894013" y="6518274"/>
            <a:ext cx="1676400" cy="320676"/>
          </a:xfrm>
        </p:spPr>
        <p:txBody>
          <a:bodyPr rtlCol="1"/>
          <a:lstStyle>
            <a:lvl1pPr algn="l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1F11A12-B87A-446A-BA57-9EF95E7A2C5A}" type="datetime1">
              <a:rPr lang="he-IL" smtClean="0"/>
              <a:pPr/>
              <a:t>ה'/שבט/תשע"ח</a:t>
            </a:fld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 bwMode="white">
          <a:xfrm flipH="1">
            <a:off x="1522411" y="6518274"/>
            <a:ext cx="1143002" cy="320676"/>
          </a:xfrm>
        </p:spPr>
        <p:txBody>
          <a:bodyPr rtlCol="1"/>
          <a:lstStyle>
            <a:lvl1pPr algn="l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382E9EE-A870-438B-947A-FF671DFAFC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3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522411" y="274638"/>
            <a:ext cx="9144000" cy="1096962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1522411" y="1905000"/>
            <a:ext cx="9144000" cy="4267200"/>
          </a:xfrm>
        </p:spPr>
        <p:txBody>
          <a:bodyPr vert="vert270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/>
            </a:lvl8pPr>
            <a:lvl9pPr algn="r" rtl="1">
              <a:defRPr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4799013" y="6518274"/>
            <a:ext cx="5864674" cy="32067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894013" y="6518274"/>
            <a:ext cx="1676400" cy="320676"/>
          </a:xfrm>
        </p:spPr>
        <p:txBody>
          <a:bodyPr rtlCol="1"/>
          <a:lstStyle>
            <a:lvl1pPr algn="l" rtl="1">
              <a:defRPr/>
            </a:lvl1pPr>
          </a:lstStyle>
          <a:p>
            <a:fld id="{A114599D-8D0F-483A-AF55-4C15D9D45A6A}" type="datetime1">
              <a:rPr lang="he-IL" smtClean="0"/>
              <a:pPr/>
              <a:t>ה'/שבט/תשע"ח</a:t>
            </a:fld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522411" y="6518274"/>
            <a:ext cx="1143002" cy="320676"/>
          </a:xfrm>
        </p:spPr>
        <p:txBody>
          <a:bodyPr rtlCol="1"/>
          <a:lstStyle>
            <a:lvl1pPr algn="l" rtl="1">
              <a:defRPr/>
            </a:lvl1pPr>
          </a:lstStyle>
          <a:p>
            <a:fld id="{5382E9EE-A870-438B-947A-FF671DFAFC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5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12"/>
          <p:cNvSpPr/>
          <p:nvPr/>
        </p:nvSpPr>
        <p:spPr>
          <a:xfrm flipH="1" flipV="1">
            <a:off x="0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מלבן 12"/>
          <p:cNvSpPr/>
          <p:nvPr/>
        </p:nvSpPr>
        <p:spPr>
          <a:xfrm flipH="1" flipV="1">
            <a:off x="-1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 bwMode="black">
          <a:xfrm flipH="1">
            <a:off x="1522411" y="274639"/>
            <a:ext cx="1371602" cy="5897561"/>
          </a:xfrm>
        </p:spPr>
        <p:txBody>
          <a:bodyPr vert="vert270" rtlCol="1"/>
          <a:lstStyle>
            <a:lvl1pPr algn="r" rtl="1"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3046413" y="274639"/>
            <a:ext cx="7619999" cy="5884321"/>
          </a:xfrm>
        </p:spPr>
        <p:txBody>
          <a:bodyPr vert="vert270"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baseline="0"/>
            </a:lvl6pPr>
            <a:lvl7pPr algn="r" rtl="1">
              <a:defRPr baseline="0"/>
            </a:lvl7pPr>
            <a:lvl8pPr algn="r" rtl="1">
              <a:defRPr baseline="0"/>
            </a:lvl8pPr>
            <a:lvl9pPr algn="r" rtl="1">
              <a:defRPr baseline="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 bwMode="white">
          <a:xfrm flipH="1">
            <a:off x="4799013" y="6518274"/>
            <a:ext cx="5864674" cy="320676"/>
          </a:xfrm>
        </p:spPr>
        <p:txBody>
          <a:bodyPr rtlCol="1"/>
          <a:lstStyle>
            <a:lvl1pPr algn="r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 bwMode="white">
          <a:xfrm flipH="1">
            <a:off x="2894013" y="6518274"/>
            <a:ext cx="1676400" cy="320676"/>
          </a:xfrm>
        </p:spPr>
        <p:txBody>
          <a:bodyPr rtlCol="1"/>
          <a:lstStyle>
            <a:lvl1pPr algn="l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F21C17E-2DBB-4643-9F7C-44F5D2D34CC6}" type="datetime1">
              <a:rPr lang="he-IL" smtClean="0"/>
              <a:pPr/>
              <a:t>ה'/שבט/תשע"ח</a:t>
            </a:fld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 bwMode="white">
          <a:xfrm flipH="1">
            <a:off x="1522411" y="6518274"/>
            <a:ext cx="1143002" cy="320676"/>
          </a:xfrm>
        </p:spPr>
        <p:txBody>
          <a:bodyPr rtlCol="1"/>
          <a:lstStyle>
            <a:lvl1pPr algn="l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382E9EE-A870-438B-947A-FF671DFAFC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5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522411" y="274638"/>
            <a:ext cx="9144000" cy="1096962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522411" y="1905000"/>
            <a:ext cx="9144000" cy="4267200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/>
            </a:lvl8pPr>
            <a:lvl9pPr algn="r" rtl="1">
              <a:defRPr baseline="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4799013" y="6518274"/>
            <a:ext cx="5864674" cy="32067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894013" y="6518274"/>
            <a:ext cx="1676400" cy="320676"/>
          </a:xfrm>
        </p:spPr>
        <p:txBody>
          <a:bodyPr rtlCol="1"/>
          <a:lstStyle>
            <a:lvl1pPr algn="l" rtl="1">
              <a:defRPr/>
            </a:lvl1pPr>
          </a:lstStyle>
          <a:p>
            <a:fld id="{B774901C-0570-4DA6-916C-4E21C636E5FE}" type="datetime1">
              <a:rPr lang="he-IL" smtClean="0"/>
              <a:pPr/>
              <a:t>ה'/שבט/תשע"ח</a:t>
            </a:fld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522411" y="6518274"/>
            <a:ext cx="1143002" cy="320676"/>
          </a:xfrm>
        </p:spPr>
        <p:txBody>
          <a:bodyPr rtlCol="1"/>
          <a:lstStyle>
            <a:lvl1pPr algn="l" rtl="1">
              <a:defRPr/>
            </a:lvl1pPr>
          </a:lstStyle>
          <a:p>
            <a:fld id="{5382E9EE-A870-438B-947A-FF671DFAFC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56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שקופית כותרת עם תמ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לבן 11"/>
          <p:cNvSpPr/>
          <p:nvPr/>
        </p:nvSpPr>
        <p:spPr>
          <a:xfrm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מלבן 12"/>
          <p:cNvSpPr/>
          <p:nvPr/>
        </p:nvSpPr>
        <p:spPr>
          <a:xfrm flipV="1">
            <a:off x="1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מלבן 16"/>
          <p:cNvSpPr/>
          <p:nvPr/>
        </p:nvSpPr>
        <p:spPr>
          <a:xfrm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19 w 12188825"/>
              <a:gd name="connsiteY12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19 w 12188825"/>
              <a:gd name="connsiteY11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19 w 12188825"/>
              <a:gd name="connsiteY10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0 h 3829414"/>
              <a:gd name="connsiteX8" fmla="*/ 12188825 w 12188825"/>
              <a:gd name="connsiteY8" fmla="*/ 0 h 3829414"/>
              <a:gd name="connsiteX9" fmla="*/ 12188819 w 12188825"/>
              <a:gd name="connsiteY9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0 h 3829414"/>
              <a:gd name="connsiteX7" fmla="*/ 12188825 w 12188825"/>
              <a:gd name="connsiteY7" fmla="*/ 0 h 3829414"/>
              <a:gd name="connsiteX8" fmla="*/ 12188819 w 12188825"/>
              <a:gd name="connsiteY8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0 h 3829414"/>
              <a:gd name="connsiteX6" fmla="*/ 12188825 w 12188825"/>
              <a:gd name="connsiteY6" fmla="*/ 0 h 3829414"/>
              <a:gd name="connsiteX7" fmla="*/ 12188819 w 12188825"/>
              <a:gd name="connsiteY7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0 h 3829414"/>
              <a:gd name="connsiteX5" fmla="*/ 12188825 w 12188825"/>
              <a:gd name="connsiteY5" fmla="*/ 0 h 3829414"/>
              <a:gd name="connsiteX6" fmla="*/ 12188819 w 12188825"/>
              <a:gd name="connsiteY6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1 w 12188825"/>
              <a:gd name="connsiteY3" fmla="*/ 0 h 3829414"/>
              <a:gd name="connsiteX4" fmla="*/ 12188825 w 12188825"/>
              <a:gd name="connsiteY4" fmla="*/ 0 h 3829414"/>
              <a:gd name="connsiteX5" fmla="*/ 12188819 w 12188825"/>
              <a:gd name="connsiteY5" fmla="*/ 3829414 h 38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1522412" y="3505200"/>
            <a:ext cx="9144000" cy="1908446"/>
          </a:xfrm>
        </p:spPr>
        <p:txBody>
          <a:bodyPr rtlCol="1">
            <a:noAutofit/>
          </a:bodyPr>
          <a:lstStyle>
            <a:lvl1pPr algn="r" rtl="1">
              <a:lnSpc>
                <a:spcPct val="85000"/>
              </a:lnSpc>
              <a:defRPr sz="6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7" name="מציין מיקום של תמונה 16" descr="מציין מיקום ריק להוספת תמונה. לחץ על מציין המיקום ובחר את התמונה שברצונך להוסיף"/>
          <p:cNvSpPr>
            <a:spLocks noGrp="1"/>
          </p:cNvSpPr>
          <p:nvPr>
            <p:ph type="pic" sz="quarter" idx="13"/>
          </p:nvPr>
        </p:nvSpPr>
        <p:spPr>
          <a:xfrm flipH="1"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 rtlCol="1"/>
          <a:lstStyle>
            <a:lvl1pPr marL="0" indent="0" algn="ctr" rtl="1">
              <a:buNone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 hasCustomPrompt="1"/>
          </p:nvPr>
        </p:nvSpPr>
        <p:spPr bwMode="white">
          <a:xfrm flipH="1">
            <a:off x="3351213" y="5562600"/>
            <a:ext cx="7335837" cy="838200"/>
          </a:xfrm>
        </p:spPr>
        <p:txBody>
          <a:bodyPr rtlCol="1"/>
          <a:lstStyle>
            <a:lvl1pPr marL="0" indent="0" algn="r" rtl="1">
              <a:spcBef>
                <a:spcPts val="0"/>
              </a:spcBef>
              <a:buNone/>
              <a:defRPr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he-IL" noProof="0"/>
              <a:t>ערוך סגנון כותרת משנה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22361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12"/>
          <p:cNvSpPr/>
          <p:nvPr userDrawn="1"/>
        </p:nvSpPr>
        <p:spPr>
          <a:xfrm>
            <a:off x="-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מלבן 12"/>
          <p:cNvSpPr/>
          <p:nvPr userDrawn="1"/>
        </p:nvSpPr>
        <p:spPr>
          <a:xfrm>
            <a:off x="-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 bwMode="black">
          <a:xfrm flipH="1">
            <a:off x="1522412" y="1371600"/>
            <a:ext cx="9144000" cy="2743200"/>
          </a:xfrm>
        </p:spPr>
        <p:txBody>
          <a:bodyPr rtlCol="1" anchor="b">
            <a:normAutofit/>
          </a:bodyPr>
          <a:lstStyle>
            <a:lvl1pPr algn="r" rtl="1">
              <a:lnSpc>
                <a:spcPct val="85000"/>
              </a:lnSpc>
              <a:defRPr sz="6000" b="0" cap="none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3351213" y="4267201"/>
            <a:ext cx="7315198" cy="1066800"/>
          </a:xfrm>
        </p:spPr>
        <p:txBody>
          <a:bodyPr rtlCol="1" anchor="t">
            <a:normAutofit/>
          </a:bodyPr>
          <a:lstStyle>
            <a:lvl1pPr marL="0" indent="0" algn="r" rtl="1">
              <a:spcBef>
                <a:spcPts val="600"/>
              </a:spcBef>
              <a:buNone/>
              <a:defRPr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4799013" y="6518274"/>
            <a:ext cx="5864674" cy="320676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894013" y="6518274"/>
            <a:ext cx="1676400" cy="320676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AD9EBAC-0282-4B42-8002-2E52166DA1D0}" type="datetime1">
              <a:rPr lang="he-IL" smtClean="0"/>
              <a:pPr/>
              <a:t>ה'/שבט/תשע"ח</a:t>
            </a:fld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522411" y="6518274"/>
            <a:ext cx="1143002" cy="320676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382E9EE-A870-438B-947A-FF671DFAFC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0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522411" y="274638"/>
            <a:ext cx="9144000" cy="1096962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 flipH="1">
            <a:off x="6246813" y="1905000"/>
            <a:ext cx="4419599" cy="4267200"/>
          </a:xfrm>
        </p:spPr>
        <p:txBody>
          <a:bodyPr rtlCol="1">
            <a:normAutofit/>
          </a:bodyPr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 baseline="0"/>
            </a:lvl7pPr>
            <a:lvl8pPr algn="r" rtl="1">
              <a:defRPr sz="1400" baseline="0"/>
            </a:lvl8pPr>
            <a:lvl9pPr algn="r" rtl="1">
              <a:defRPr sz="1400" baseline="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1522411" y="1905000"/>
            <a:ext cx="4416552" cy="4267200"/>
          </a:xfrm>
        </p:spPr>
        <p:txBody>
          <a:bodyPr rtlCol="1">
            <a:normAutofit/>
          </a:bodyPr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 baseline="0"/>
            </a:lvl7pPr>
            <a:lvl8pPr algn="r" rtl="1">
              <a:defRPr sz="1400" baseline="0"/>
            </a:lvl8pPr>
            <a:lvl9pPr algn="r" rtl="1">
              <a:defRPr sz="1400" baseline="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4799013" y="6518274"/>
            <a:ext cx="5864674" cy="32067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894013" y="6518274"/>
            <a:ext cx="1676400" cy="320676"/>
          </a:xfrm>
        </p:spPr>
        <p:txBody>
          <a:bodyPr rtlCol="1"/>
          <a:lstStyle>
            <a:lvl1pPr algn="l" rtl="1">
              <a:defRPr/>
            </a:lvl1pPr>
          </a:lstStyle>
          <a:p>
            <a:fld id="{0C5AA79D-6605-4155-9292-8A862CCE8650}" type="datetime1">
              <a:rPr lang="he-IL" smtClean="0"/>
              <a:pPr/>
              <a:t>ה'/שבט/תשע"ח</a:t>
            </a:fld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522411" y="6518274"/>
            <a:ext cx="1143002" cy="320676"/>
          </a:xfrm>
        </p:spPr>
        <p:txBody>
          <a:bodyPr rtlCol="1"/>
          <a:lstStyle>
            <a:lvl1pPr algn="l" rtl="1">
              <a:defRPr/>
            </a:lvl1pPr>
          </a:lstStyle>
          <a:p>
            <a:fld id="{5382E9EE-A870-438B-947A-FF671DFAFC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41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522411" y="274638"/>
            <a:ext cx="9144000" cy="1096962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249860" y="1905000"/>
            <a:ext cx="4416552" cy="685800"/>
          </a:xfrm>
        </p:spPr>
        <p:txBody>
          <a:bodyPr rtlCol="1" anchor="ctr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0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6249860" y="2666999"/>
            <a:ext cx="4416552" cy="3505201"/>
          </a:xfrm>
        </p:spPr>
        <p:txBody>
          <a:bodyPr rtlCol="1">
            <a:normAutofit/>
          </a:bodyPr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 flipH="1">
            <a:off x="1580519" y="1905000"/>
            <a:ext cx="4416552" cy="685800"/>
          </a:xfrm>
        </p:spPr>
        <p:txBody>
          <a:bodyPr rtlCol="1" anchor="ctr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0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 flipH="1">
            <a:off x="1580519" y="2666999"/>
            <a:ext cx="4416552" cy="3505201"/>
          </a:xfrm>
        </p:spPr>
        <p:txBody>
          <a:bodyPr rtlCol="1">
            <a:normAutofit/>
          </a:bodyPr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 baseline="0"/>
            </a:lvl6pPr>
            <a:lvl7pPr algn="r" rtl="1">
              <a:defRPr sz="1400" baseline="0"/>
            </a:lvl7pPr>
            <a:lvl8pPr algn="r" rtl="1">
              <a:defRPr sz="1400" baseline="0"/>
            </a:lvl8pPr>
            <a:lvl9pPr algn="r" rtl="1">
              <a:defRPr sz="1400" baseline="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flipH="1">
            <a:off x="4799013" y="6518274"/>
            <a:ext cx="5864674" cy="32067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 flipH="1">
            <a:off x="2894013" y="6518274"/>
            <a:ext cx="1676400" cy="320676"/>
          </a:xfrm>
        </p:spPr>
        <p:txBody>
          <a:bodyPr rtlCol="1"/>
          <a:lstStyle>
            <a:lvl1pPr algn="l" rtl="1">
              <a:defRPr/>
            </a:lvl1pPr>
          </a:lstStyle>
          <a:p>
            <a:fld id="{5DA243CE-87E2-440E-A947-2F73E932C2A4}" type="datetime1">
              <a:rPr lang="he-IL" smtClean="0"/>
              <a:pPr/>
              <a:t>ה'/שבט/תשע"ח</a:t>
            </a:fld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 flipH="1">
            <a:off x="1522411" y="6518274"/>
            <a:ext cx="1143002" cy="320676"/>
          </a:xfrm>
        </p:spPr>
        <p:txBody>
          <a:bodyPr rtlCol="1"/>
          <a:lstStyle>
            <a:lvl1pPr algn="l" rtl="1">
              <a:defRPr/>
            </a:lvl1pPr>
          </a:lstStyle>
          <a:p>
            <a:fld id="{5382E9EE-A870-438B-947A-FF671DFAFC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61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522411" y="274638"/>
            <a:ext cx="9144000" cy="1096962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 flipH="1">
            <a:off x="4799013" y="6518274"/>
            <a:ext cx="5864674" cy="32067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 flipH="1">
            <a:off x="2894013" y="6518274"/>
            <a:ext cx="1676400" cy="320676"/>
          </a:xfrm>
        </p:spPr>
        <p:txBody>
          <a:bodyPr rtlCol="1"/>
          <a:lstStyle>
            <a:lvl1pPr algn="l" rtl="1">
              <a:defRPr/>
            </a:lvl1pPr>
          </a:lstStyle>
          <a:p>
            <a:fld id="{354EB79D-4D7C-4879-983F-63FB8DCB6486}" type="datetime1">
              <a:rPr lang="he-IL" smtClean="0"/>
              <a:pPr/>
              <a:t>ה'/שבט/תשע"ח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 flipH="1">
            <a:off x="1522411" y="6518274"/>
            <a:ext cx="1143002" cy="320676"/>
          </a:xfrm>
        </p:spPr>
        <p:txBody>
          <a:bodyPr rtlCol="1"/>
          <a:lstStyle>
            <a:lvl1pPr algn="l" rtl="1">
              <a:defRPr/>
            </a:lvl1pPr>
          </a:lstStyle>
          <a:p>
            <a:fld id="{5382E9EE-A870-438B-947A-FF671DFAFC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33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12"/>
          <p:cNvSpPr/>
          <p:nvPr/>
        </p:nvSpPr>
        <p:spPr>
          <a:xfrm flipH="1" flipV="1">
            <a:off x="0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מלבן 12"/>
          <p:cNvSpPr/>
          <p:nvPr/>
        </p:nvSpPr>
        <p:spPr>
          <a:xfrm flipH="1" flipV="1">
            <a:off x="-1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 bwMode="white">
          <a:xfrm flipH="1">
            <a:off x="4799013" y="6518274"/>
            <a:ext cx="5864674" cy="320676"/>
          </a:xfrm>
        </p:spPr>
        <p:txBody>
          <a:bodyPr rtlCol="1"/>
          <a:lstStyle>
            <a:lvl1pPr algn="r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/>
              <a:t>הוסף כותרת תחתונה</a:t>
            </a:r>
          </a:p>
        </p:txBody>
      </p:sp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 bwMode="white">
          <a:xfrm flipH="1">
            <a:off x="2894013" y="6518274"/>
            <a:ext cx="1676400" cy="320676"/>
          </a:xfrm>
        </p:spPr>
        <p:txBody>
          <a:bodyPr rtlCol="1"/>
          <a:lstStyle>
            <a:lvl1pPr algn="l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467FD9E-3C5E-4B08-8BF7-1670D808D724}" type="datetime1">
              <a:rPr lang="he-IL" smtClean="0"/>
              <a:pPr/>
              <a:t>ה'/שבט/תשע"ח</a:t>
            </a:fld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 bwMode="white">
          <a:xfrm flipH="1">
            <a:off x="1522411" y="6518274"/>
            <a:ext cx="1143002" cy="320676"/>
          </a:xfrm>
        </p:spPr>
        <p:txBody>
          <a:bodyPr rtlCol="1"/>
          <a:lstStyle>
            <a:lvl1pPr algn="l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382E9EE-A870-438B-947A-FF671DFAFC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9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מלבן 12"/>
          <p:cNvSpPr/>
          <p:nvPr/>
        </p:nvSpPr>
        <p:spPr>
          <a:xfrm flipH="1">
            <a:off x="6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מלבן 12"/>
          <p:cNvSpPr/>
          <p:nvPr/>
        </p:nvSpPr>
        <p:spPr>
          <a:xfrm flipH="1" flipV="1">
            <a:off x="0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מלבן 12"/>
          <p:cNvSpPr/>
          <p:nvPr/>
        </p:nvSpPr>
        <p:spPr>
          <a:xfrm flipH="1" flipV="1">
            <a:off x="-1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 bwMode="black">
          <a:xfrm flipH="1">
            <a:off x="484174" y="457200"/>
            <a:ext cx="3781439" cy="3276600"/>
          </a:xfrm>
        </p:spPr>
        <p:txBody>
          <a:bodyPr rtlCol="1" anchor="b">
            <a:noAutofit/>
          </a:bodyPr>
          <a:lstStyle>
            <a:lvl1pPr algn="r" rtl="1">
              <a:defRPr sz="40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5256213" y="457200"/>
            <a:ext cx="6324599" cy="5334000"/>
          </a:xfrm>
        </p:spPr>
        <p:txBody>
          <a:bodyPr rtlCol="1">
            <a:normAutofit/>
          </a:bodyPr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484174" y="3962400"/>
            <a:ext cx="3781439" cy="1828800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1200"/>
              </a:spcBef>
              <a:buNone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 bwMode="white">
          <a:xfrm flipH="1">
            <a:off x="4799013" y="6518274"/>
            <a:ext cx="5864674" cy="320676"/>
          </a:xfrm>
        </p:spPr>
        <p:txBody>
          <a:bodyPr rtlCol="1"/>
          <a:lstStyle>
            <a:lvl1pPr algn="r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/>
              <a:t>הוסף כותרת תחתונה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 bwMode="white">
          <a:xfrm flipH="1">
            <a:off x="2894013" y="6518274"/>
            <a:ext cx="1676400" cy="320676"/>
          </a:xfrm>
        </p:spPr>
        <p:txBody>
          <a:bodyPr rtlCol="1"/>
          <a:lstStyle>
            <a:lvl1pPr algn="l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712E4906-DD7E-46A2-8E54-2877C93B5E70}" type="datetime1">
              <a:rPr lang="he-IL" smtClean="0"/>
              <a:pPr/>
              <a:t>ה'/שבט/תשע"ח</a:t>
            </a:fld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 bwMode="white">
          <a:xfrm flipH="1">
            <a:off x="1522411" y="6518274"/>
            <a:ext cx="1143002" cy="320676"/>
          </a:xfrm>
        </p:spPr>
        <p:txBody>
          <a:bodyPr rtlCol="1"/>
          <a:lstStyle>
            <a:lvl1pPr algn="l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382E9EE-A870-438B-947A-FF671DFAFC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9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מלבן 12"/>
          <p:cNvSpPr/>
          <p:nvPr/>
        </p:nvSpPr>
        <p:spPr>
          <a:xfrm flipH="1"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0 w 12188825"/>
              <a:gd name="connsiteY7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335280 h 1870938"/>
              <a:gd name="connsiteX3" fmla="*/ 12188825 w 12188825"/>
              <a:gd name="connsiteY3" fmla="*/ 1868714 h 1870938"/>
              <a:gd name="connsiteX4" fmla="*/ 6105607 w 12188825"/>
              <a:gd name="connsiteY4" fmla="*/ 1600444 h 1870938"/>
              <a:gd name="connsiteX5" fmla="*/ 1 w 12188825"/>
              <a:gd name="connsiteY5" fmla="*/ 1870938 h 1870938"/>
              <a:gd name="connsiteX6" fmla="*/ 0 w 12188825"/>
              <a:gd name="connsiteY6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1868714 h 1870938"/>
              <a:gd name="connsiteX3" fmla="*/ 6105607 w 12188825"/>
              <a:gd name="connsiteY3" fmla="*/ 1600444 h 1870938"/>
              <a:gd name="connsiteX4" fmla="*/ 1 w 12188825"/>
              <a:gd name="connsiteY4" fmla="*/ 1870938 h 1870938"/>
              <a:gd name="connsiteX5" fmla="*/ 0 w 12188825"/>
              <a:gd name="connsiteY5" fmla="*/ 0 h 187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מלבן 12"/>
          <p:cNvSpPr/>
          <p:nvPr/>
        </p:nvSpPr>
        <p:spPr>
          <a:xfrm flipH="1">
            <a:off x="0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0 w 12188824"/>
              <a:gd name="connsiteY5" fmla="*/ 0 h 18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מלבן 7"/>
          <p:cNvSpPr/>
          <p:nvPr/>
        </p:nvSpPr>
        <p:spPr bwMode="hidden">
          <a:xfrm flipH="1">
            <a:off x="0" y="6354411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 bwMode="white">
          <a:xfrm flipH="1">
            <a:off x="1522411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/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522411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 flipH="1">
            <a:off x="4799013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1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 flipH="1">
            <a:off x="2894013" y="6518274"/>
            <a:ext cx="1676400" cy="320676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1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8BCC650-7EE6-4019-B9FC-BF60A3B1B0B4}" type="datetime1">
              <a:rPr lang="he-IL" smtClean="0"/>
              <a:pPr/>
              <a:t>ה'/שבט/תשע"ח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 flipH="1">
            <a:off x="1522411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1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382E9EE-A870-438B-947A-FF671DFAFC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87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02920" indent="-223838" algn="r" defTabSz="914400" rtl="1" eaLnBrk="1" latinLnBrk="0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685800" indent="-182880" algn="r" defTabSz="914400" rtl="1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868680" indent="-182880" algn="r" defTabSz="914400" rtl="1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051560" indent="-182880" algn="r" defTabSz="914400" rtl="1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234440" indent="-182880" algn="r" defTabSz="914400" rtl="1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20" indent="-182880" algn="r" defTabSz="914400" rtl="1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82880" algn="r" defTabSz="914400" rtl="1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82880" algn="r" defTabSz="914400" rtl="1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1522412" y="3505200"/>
            <a:ext cx="9144000" cy="1908446"/>
          </a:xfrm>
        </p:spPr>
        <p:txBody>
          <a:bodyPr rtlCol="1"/>
          <a:lstStyle/>
          <a:p>
            <a:pPr algn="r" rtl="1"/>
            <a:r>
              <a:rPr lang="en-US" dirty="0"/>
              <a:t>Music Facts Generator</a:t>
            </a:r>
            <a:endParaRPr lang="he-IL" dirty="0"/>
          </a:p>
        </p:txBody>
      </p:sp>
      <p:pic>
        <p:nvPicPr>
          <p:cNvPr id="10" name="מציין מיקום של תמונה 9" descr="קלידי פסנתר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3"/>
          <a:stretch>
            <a:fillRect/>
          </a:stretch>
        </p:blipFill>
        <p:spPr>
          <a:xfrm flipH="1">
            <a:off x="0" y="0"/>
            <a:ext cx="12188825" cy="3141318"/>
          </a:xfrm>
        </p:spPr>
      </p:pic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3351213" y="5562600"/>
            <a:ext cx="7335837" cy="838200"/>
          </a:xfrm>
        </p:spPr>
        <p:txBody>
          <a:bodyPr rtlCol="1"/>
          <a:lstStyle/>
          <a:p>
            <a:pPr algn="r" rtl="1"/>
            <a:r>
              <a:rPr lang="he-IL" dirty="0"/>
              <a:t>אחינועם רוזנגרטן, ירדן כהן, חיים גיל</a:t>
            </a:r>
          </a:p>
        </p:txBody>
      </p:sp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98AE-B648-4AF3-BFF2-23703D85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נתונים לא מוכרים במסד הנתונים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818C6-4AEE-4728-AB8E-A3631D0BD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400" b="1" dirty="0"/>
              <a:t>הפתרון:</a:t>
            </a:r>
          </a:p>
          <a:p>
            <a:pPr marL="0" indent="0">
              <a:buNone/>
            </a:pPr>
            <a:r>
              <a:rPr lang="he-IL" sz="2400" dirty="0"/>
              <a:t>השלמת מילים, מימשנו מנגנון של </a:t>
            </a:r>
            <a:r>
              <a:rPr lang="en-US" sz="2400" dirty="0"/>
              <a:t>auto-complete</a:t>
            </a:r>
            <a:r>
              <a:rPr lang="he-IL" sz="2400" dirty="0"/>
              <a:t> כך המשתמש יתחיל להזין אותיות וכבר ניתן לו את הרשימה של האופציות שממנה הוא יכול לבחור.</a:t>
            </a:r>
          </a:p>
        </p:txBody>
      </p:sp>
    </p:spTree>
    <p:extLst>
      <p:ext uri="{BB962C8B-B14F-4D97-AF65-F5344CB8AC3E}">
        <p14:creationId xmlns:p14="http://schemas.microsoft.com/office/powerpoint/2010/main" val="319540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98AE-B648-4AF3-BFF2-23703D85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עומס על ה </a:t>
            </a:r>
            <a:r>
              <a:rPr lang="en-US" b="1" dirty="0"/>
              <a:t>connection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818C6-4AEE-4728-AB8E-A3631D0BD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400" b="1" dirty="0"/>
              <a:t>הבעיה:</a:t>
            </a:r>
          </a:p>
          <a:p>
            <a:pPr marL="0" indent="0">
              <a:buNone/>
            </a:pPr>
            <a:r>
              <a:rPr lang="he-IL" sz="2400" dirty="0"/>
              <a:t>כאשר המשתמש מתחיל להקליד, נשלחת שאילתה ל</a:t>
            </a:r>
            <a:r>
              <a:rPr lang="en-US" sz="2400" dirty="0"/>
              <a:t>DB</a:t>
            </a:r>
            <a:r>
              <a:rPr lang="he-IL" sz="2400" dirty="0"/>
              <a:t> המבקשת את עשרת השמות שמתחילים באות שהוא הקליד, אבל בינתיים המשתמש מקליד עוד אות והתשובה כבר לא רלוונטית, בינתיים נשלחה עוד שאילתה וחוזר חלילה עד שהתוכנית פשוט נתקעה במסך שחור.</a:t>
            </a:r>
          </a:p>
        </p:txBody>
      </p:sp>
    </p:spTree>
    <p:extLst>
      <p:ext uri="{BB962C8B-B14F-4D97-AF65-F5344CB8AC3E}">
        <p14:creationId xmlns:p14="http://schemas.microsoft.com/office/powerpoint/2010/main" val="197099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98AE-B648-4AF3-BFF2-23703D85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עומס על ה </a:t>
            </a:r>
            <a:r>
              <a:rPr lang="en-US" b="1" dirty="0"/>
              <a:t>connection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818C6-4AEE-4728-AB8E-A3631D0BD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400" b="1" dirty="0"/>
              <a:t>הפתרון:</a:t>
            </a:r>
          </a:p>
          <a:p>
            <a:pPr marL="0" indent="0">
              <a:buNone/>
            </a:pPr>
            <a:r>
              <a:rPr lang="he-IL" sz="2400" dirty="0"/>
              <a:t>הוספנו ל</a:t>
            </a:r>
            <a:r>
              <a:rPr lang="en-US" sz="2400" dirty="0"/>
              <a:t>DB</a:t>
            </a:r>
            <a:r>
              <a:rPr lang="he-IL" sz="2400" dirty="0"/>
              <a:t> אינדקסים אשר גרמו לשאילתות להיות מהירות יותר בצורה משמעותית.</a:t>
            </a:r>
          </a:p>
          <a:p>
            <a:pPr marL="0" indent="0">
              <a:buNone/>
            </a:pPr>
            <a:r>
              <a:rPr lang="he-IL" sz="2400" dirty="0"/>
              <a:t>בנוסף יצרנו בתוך </a:t>
            </a:r>
            <a:r>
              <a:rPr lang="he-IL" sz="2400" dirty="0" err="1"/>
              <a:t>הקונטרולר</a:t>
            </a:r>
            <a:r>
              <a:rPr lang="he-IL" sz="2400" dirty="0"/>
              <a:t> שלנו </a:t>
            </a:r>
            <a:r>
              <a:rPr lang="en-US" sz="2400" dirty="0"/>
              <a:t>cache</a:t>
            </a:r>
            <a:r>
              <a:rPr lang="he-IL" sz="2400" dirty="0"/>
              <a:t> קטן אשר מחזיק את הרשימה האחרונה שחזרה, ולפני שהוא שולח שאילתה נוספת הוא בודק האם יש לו התאמה כבר בתוך ה</a:t>
            </a:r>
            <a:r>
              <a:rPr lang="en-US" sz="2400" dirty="0"/>
              <a:t>cache </a:t>
            </a:r>
            <a:r>
              <a:rPr lang="he-IL" sz="2400" dirty="0"/>
              <a:t> הלוקאלי.</a:t>
            </a:r>
          </a:p>
        </p:txBody>
      </p:sp>
    </p:spTree>
    <p:extLst>
      <p:ext uri="{BB962C8B-B14F-4D97-AF65-F5344CB8AC3E}">
        <p14:creationId xmlns:p14="http://schemas.microsoft.com/office/powerpoint/2010/main" val="277307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98AE-B648-4AF3-BFF2-23703D85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שימוש במשתמש המחובר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818C6-4AEE-4728-AB8E-A3631D0BD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400" b="1" dirty="0"/>
              <a:t>הבעיה:</a:t>
            </a:r>
          </a:p>
          <a:p>
            <a:pPr marL="0" indent="0">
              <a:buNone/>
            </a:pPr>
            <a:r>
              <a:rPr lang="he-IL" sz="2400" dirty="0"/>
              <a:t>לכל כפתור יצרנו </a:t>
            </a:r>
            <a:r>
              <a:rPr lang="he-IL" sz="2400" dirty="0" err="1"/>
              <a:t>קונטרולר</a:t>
            </a:r>
            <a:r>
              <a:rPr lang="he-IL" sz="2400" dirty="0"/>
              <a:t> שהוא אחראי לקשר בין ה </a:t>
            </a:r>
            <a:r>
              <a:rPr lang="en-US" sz="2400" dirty="0"/>
              <a:t>UI</a:t>
            </a:r>
            <a:r>
              <a:rPr lang="he-IL" sz="2400" dirty="0"/>
              <a:t> לבין ה </a:t>
            </a:r>
            <a:r>
              <a:rPr lang="en-US" sz="2400" dirty="0"/>
              <a:t>DB</a:t>
            </a:r>
            <a:r>
              <a:rPr lang="he-IL" sz="2400" dirty="0"/>
              <a:t>, כלומר יש לנו את </a:t>
            </a:r>
            <a:r>
              <a:rPr lang="he-IL" sz="2400" dirty="0" err="1"/>
              <a:t>הקונטרולר</a:t>
            </a:r>
            <a:r>
              <a:rPr lang="he-IL" sz="2400" dirty="0"/>
              <a:t> של ה </a:t>
            </a:r>
            <a:r>
              <a:rPr lang="en-US" sz="2400" dirty="0"/>
              <a:t>sign in</a:t>
            </a:r>
            <a:r>
              <a:rPr lang="he-IL" sz="2400" dirty="0"/>
              <a:t> אשר בודק האם המשתמש הזין סיסמא ואימייל נכונים, אם כן מקבל מה</a:t>
            </a:r>
            <a:r>
              <a:rPr lang="en-US" sz="2400" dirty="0"/>
              <a:t>DB</a:t>
            </a:r>
            <a:r>
              <a:rPr lang="he-IL" sz="2400" dirty="0"/>
              <a:t> את ה</a:t>
            </a:r>
            <a:r>
              <a:rPr lang="en-US" sz="2400" dirty="0"/>
              <a:t>user</a:t>
            </a:r>
            <a:r>
              <a:rPr lang="he-IL" sz="2400" dirty="0"/>
              <a:t> המתאים.</a:t>
            </a:r>
          </a:p>
          <a:p>
            <a:pPr marL="0" indent="0">
              <a:buNone/>
            </a:pPr>
            <a:r>
              <a:rPr lang="he-IL" sz="2400" dirty="0"/>
              <a:t>אך גם </a:t>
            </a:r>
            <a:r>
              <a:rPr lang="he-IL" sz="2400" dirty="0" err="1"/>
              <a:t>הקונטרולרים</a:t>
            </a:r>
            <a:r>
              <a:rPr lang="he-IL" sz="2400" dirty="0"/>
              <a:t> של </a:t>
            </a:r>
            <a:r>
              <a:rPr lang="en-US" sz="2400" dirty="0"/>
              <a:t>Hit me with</a:t>
            </a:r>
            <a:r>
              <a:rPr lang="he-IL" sz="2400" dirty="0"/>
              <a:t> ו </a:t>
            </a:r>
            <a:r>
              <a:rPr lang="en-US" sz="2400" dirty="0"/>
              <a:t>Feeling Lucky</a:t>
            </a:r>
            <a:r>
              <a:rPr lang="he-IL" sz="2400" dirty="0"/>
              <a:t> רוצים לקבל מידע על המשתמש שמחובר כרגע כדי להתאים לו את </a:t>
            </a:r>
            <a:r>
              <a:rPr lang="he-IL" sz="2400" dirty="0" err="1"/>
              <a:t>ההיוריסטיקות</a:t>
            </a:r>
            <a:r>
              <a:rPr lang="he-IL" sz="2400" dirty="0"/>
              <a:t> המתאימות. </a:t>
            </a:r>
          </a:p>
        </p:txBody>
      </p:sp>
    </p:spTree>
    <p:extLst>
      <p:ext uri="{BB962C8B-B14F-4D97-AF65-F5344CB8AC3E}">
        <p14:creationId xmlns:p14="http://schemas.microsoft.com/office/powerpoint/2010/main" val="396603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98AE-B648-4AF3-BFF2-23703D85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שימוש במשתמש המחובר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818C6-4AEE-4728-AB8E-A3631D0BD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400" b="1" dirty="0"/>
              <a:t>הפתרון:</a:t>
            </a:r>
          </a:p>
          <a:p>
            <a:pPr marL="0" indent="0">
              <a:buNone/>
            </a:pPr>
            <a:r>
              <a:rPr lang="he-IL" sz="2400" dirty="0" err="1"/>
              <a:t>סינגלטון</a:t>
            </a:r>
            <a:r>
              <a:rPr lang="he-IL" sz="2400" dirty="0"/>
              <a:t> של המשתמש שמחובר כרגע.</a:t>
            </a:r>
          </a:p>
          <a:p>
            <a:pPr marL="0" indent="0">
              <a:buNone/>
            </a:pPr>
            <a:r>
              <a:rPr lang="he-IL" sz="2400" dirty="0"/>
              <a:t>הוספנו בתוך </a:t>
            </a:r>
            <a:r>
              <a:rPr lang="he-IL" sz="2400" dirty="0" err="1"/>
              <a:t>הקונטרולר</a:t>
            </a:r>
            <a:r>
              <a:rPr lang="he-IL" sz="2400" dirty="0"/>
              <a:t> של </a:t>
            </a:r>
            <a:r>
              <a:rPr lang="en-US" sz="2400" dirty="0"/>
              <a:t>sign in</a:t>
            </a:r>
            <a:r>
              <a:rPr lang="he-IL" sz="2400" dirty="0"/>
              <a:t> פונקציה סטטית שתחזיר את המשתמש ונגישה מכל המחלקות וכך כולם יכולים לקבל מידע על המשתמש הנוכחי שמחובר.</a:t>
            </a:r>
          </a:p>
        </p:txBody>
      </p:sp>
    </p:spTree>
    <p:extLst>
      <p:ext uri="{BB962C8B-B14F-4D97-AF65-F5344CB8AC3E}">
        <p14:creationId xmlns:p14="http://schemas.microsoft.com/office/powerpoint/2010/main" val="394530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D705DA-65CC-4B9E-94C2-D3997D58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הצגת העובדות בצורה גנרית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70CDB22-C9E7-4661-9D78-CFF08A74D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e-IL" b="1" dirty="0"/>
              <a:t>הבעיה:</a:t>
            </a:r>
          </a:p>
          <a:p>
            <a:r>
              <a:rPr lang="he-IL" dirty="0"/>
              <a:t>לכל סוג כפתור (למשל </a:t>
            </a:r>
            <a:r>
              <a:rPr lang="en-US" dirty="0"/>
              <a:t>Hit me with</a:t>
            </a:r>
            <a:r>
              <a:rPr lang="he-IL" dirty="0"/>
              <a:t>), וכן לכל תת-כפתור (למשל </a:t>
            </a:r>
            <a:r>
              <a:rPr lang="en-US" dirty="0"/>
              <a:t>Number</a:t>
            </a:r>
            <a:r>
              <a:rPr lang="he-IL" dirty="0"/>
              <a:t>), ישנן עובדות שונות שרצינו להציג בפורמט שונה.</a:t>
            </a:r>
          </a:p>
          <a:p>
            <a:r>
              <a:rPr lang="he-IL" dirty="0"/>
              <a:t>אם משתמש לחץ </a:t>
            </a:r>
            <a:r>
              <a:rPr lang="en-US" dirty="0"/>
              <a:t>Hit me with number</a:t>
            </a:r>
            <a:r>
              <a:rPr lang="he-IL" dirty="0"/>
              <a:t>, ישנן מספר עובדות שניתן להציג. לדוגמא-</a:t>
            </a:r>
          </a:p>
          <a:p>
            <a:pPr lvl="1"/>
            <a:r>
              <a:rPr lang="he-IL" dirty="0"/>
              <a:t>מס' הזמרים </a:t>
            </a:r>
            <a:r>
              <a:rPr lang="he-IL" dirty="0" err="1"/>
              <a:t>שמתוייגים</a:t>
            </a:r>
            <a:r>
              <a:rPr lang="he-IL" dirty="0"/>
              <a:t> בז'אנר האהוב שלו. </a:t>
            </a:r>
          </a:p>
          <a:p>
            <a:pPr lvl="2"/>
            <a:r>
              <a:rPr lang="he-IL" dirty="0"/>
              <a:t>הפורמט: </a:t>
            </a:r>
            <a:r>
              <a:rPr lang="en-US" dirty="0"/>
              <a:t>The number of artists from your </a:t>
            </a:r>
            <a:r>
              <a:rPr lang="en-US" dirty="0" err="1"/>
              <a:t>favourite</a:t>
            </a:r>
            <a:r>
              <a:rPr lang="en-US" dirty="0"/>
              <a:t> </a:t>
            </a:r>
            <a:r>
              <a:rPr lang="en-US" dirty="0" err="1"/>
              <a:t>genere</a:t>
            </a:r>
            <a:r>
              <a:rPr lang="en-US" dirty="0"/>
              <a:t> is {0}</a:t>
            </a:r>
            <a:endParaRPr lang="he-IL" dirty="0"/>
          </a:p>
          <a:p>
            <a:pPr lvl="1"/>
            <a:r>
              <a:rPr lang="he-IL" dirty="0"/>
              <a:t>מס' השירים ששוחררו בשנת הלידה שלו.</a:t>
            </a:r>
          </a:p>
          <a:p>
            <a:pPr lvl="2"/>
            <a:r>
              <a:rPr lang="he-IL" dirty="0"/>
              <a:t>הפורמט: </a:t>
            </a:r>
            <a:r>
              <a:rPr lang="en-US" dirty="0"/>
              <a:t>The number of songs that was released during your birth year is {0}</a:t>
            </a:r>
            <a:endParaRPr lang="he-IL" dirty="0"/>
          </a:p>
          <a:p>
            <a:pPr lvl="1"/>
            <a:r>
              <a:rPr lang="he-IL" dirty="0"/>
              <a:t>וכך הלאה</a:t>
            </a:r>
          </a:p>
          <a:p>
            <a:r>
              <a:rPr lang="he-IL" dirty="0"/>
              <a:t>כל הוספה של שאילתה הייתה כרוכה בכתיבה מייגעת של קוד ארוך ולעיתים אף משוכפל.</a:t>
            </a:r>
          </a:p>
          <a:p>
            <a:endParaRPr lang="he-IL" dirty="0"/>
          </a:p>
          <a:p>
            <a:pPr lvl="1"/>
            <a:endParaRPr lang="he-IL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823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9C305B-CA48-4EF2-A4A4-3AFCA795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הצגת העובדות בצורה גנרית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070511-FB6E-4F28-A29D-6C08EB020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b="1" dirty="0"/>
              <a:t>הפתרון:</a:t>
            </a:r>
          </a:p>
          <a:p>
            <a:r>
              <a:rPr lang="he-IL" dirty="0"/>
              <a:t>שימוש במחלקות גנריות, כמו למשל </a:t>
            </a:r>
            <a:r>
              <a:rPr lang="en-US" dirty="0" err="1"/>
              <a:t>SelfExecuterHeuristics</a:t>
            </a:r>
            <a:r>
              <a:rPr lang="he-IL" dirty="0"/>
              <a:t>, כך שלכל שאילתה נוצר </a:t>
            </a:r>
            <a:r>
              <a:rPr lang="en-US" dirty="0"/>
              <a:t>instance</a:t>
            </a:r>
            <a:r>
              <a:rPr lang="he-IL" dirty="0"/>
              <a:t> מסוג המחלקה, שיודע מהי השאילתה שצריך להריץ, כיצד מריצים אותה, ומהו הפורמט להצגת התוצאה.</a:t>
            </a:r>
          </a:p>
          <a:p>
            <a:r>
              <a:rPr lang="he-IL" dirty="0"/>
              <a:t>בכפתורים בהם יש אלמנט של רנדומליות, כמו </a:t>
            </a:r>
            <a:r>
              <a:rPr lang="en-US" dirty="0"/>
              <a:t>I’m feeling lucky</a:t>
            </a:r>
            <a:r>
              <a:rPr lang="he-IL" dirty="0"/>
              <a:t> ו-</a:t>
            </a:r>
            <a:r>
              <a:rPr lang="en-US" dirty="0"/>
              <a:t>hit me with</a:t>
            </a:r>
            <a:r>
              <a:rPr lang="he-IL" dirty="0"/>
              <a:t>, השתמשנו ב-</a:t>
            </a:r>
            <a:r>
              <a:rPr lang="en-US" dirty="0"/>
              <a:t>delegates</a:t>
            </a:r>
            <a:r>
              <a:rPr lang="he-IL" dirty="0"/>
              <a:t> שמקבלים את המידע הנדרש ליצירת השאילתה (כמו </a:t>
            </a:r>
            <a:r>
              <a:rPr lang="en-US" dirty="0"/>
              <a:t>User</a:t>
            </a:r>
            <a:r>
              <a:rPr lang="he-IL" dirty="0"/>
              <a:t>, שם הז'אנר שהזין וכד') ומחזירים </a:t>
            </a:r>
            <a:r>
              <a:rPr lang="en-US" dirty="0"/>
              <a:t>instance</a:t>
            </a:r>
            <a:r>
              <a:rPr lang="he-IL" dirty="0"/>
              <a:t> של </a:t>
            </a:r>
            <a:r>
              <a:rPr lang="en-US" dirty="0"/>
              <a:t>Heuristics</a:t>
            </a:r>
            <a:r>
              <a:rPr lang="he-IL" dirty="0"/>
              <a:t>.</a:t>
            </a:r>
          </a:p>
          <a:p>
            <a:r>
              <a:rPr lang="he-IL" dirty="0"/>
              <a:t>כך ניתן בקלות להוסיף שאילתות חדשות.</a:t>
            </a:r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918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1293812" y="1371600"/>
            <a:ext cx="9372600" cy="2743200"/>
          </a:xfrm>
        </p:spPr>
        <p:txBody>
          <a:bodyPr rtlCol="1"/>
          <a:lstStyle/>
          <a:p>
            <a:pPr algn="r" rtl="1"/>
            <a:r>
              <a:rPr lang="he-IL" dirty="0"/>
              <a:t>הדגמה</a:t>
            </a:r>
          </a:p>
        </p:txBody>
      </p:sp>
      <p:sp>
        <p:nvSpPr>
          <p:cNvPr id="7" name="מציין מיקום טקסט 6"/>
          <p:cNvSpPr>
            <a:spLocks noGrp="1"/>
          </p:cNvSpPr>
          <p:nvPr>
            <p:ph type="body" sz="quarter" idx="10"/>
          </p:nvPr>
        </p:nvSpPr>
        <p:spPr>
          <a:xfrm flipH="1">
            <a:off x="3355721" y="4800600"/>
            <a:ext cx="7333488" cy="1371600"/>
          </a:xfrm>
        </p:spPr>
        <p:txBody>
          <a:bodyPr rtlCol="1"/>
          <a:lstStyle/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7814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A167-D928-46C9-804A-EB3487E8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קצת על האפליקציה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E35FD-86BF-40A1-BD25-4873191A960B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49796" y="1905000"/>
            <a:ext cx="10116615" cy="4267200"/>
          </a:xfrm>
        </p:spPr>
        <p:txBody>
          <a:bodyPr/>
          <a:lstStyle/>
          <a:p>
            <a:r>
              <a:rPr lang="he-IL" dirty="0"/>
              <a:t>באפליקציה יש שלושה כפתורים: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know what I want</a:t>
            </a:r>
            <a:r>
              <a:rPr lang="he-IL" dirty="0"/>
              <a:t> – המשתמש כותב לנו מה הוא מחפש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Hit me with…</a:t>
            </a:r>
            <a:r>
              <a:rPr lang="he-IL" dirty="0"/>
              <a:t> - המשתמש בוחר למה קשור מה שהוא רוצה לקבל (למקום, למספר, לז'אנר או לשנה) ואנחנו מחזירים לו משהו משולב עם המידע שהכניס לנו בהרשמה שלו.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I’m feeling lucky</a:t>
            </a:r>
            <a:r>
              <a:rPr lang="he-IL" dirty="0"/>
              <a:t> – המשתמש לא בוחר כלום, אנחנו מתאימים לו מידע שאנחנו חושבים שהוא יאהב לפי הנתונים שהכניס לנו בהרשמה או בצורה רנדומלית.</a:t>
            </a:r>
          </a:p>
        </p:txBody>
      </p:sp>
    </p:spTree>
    <p:extLst>
      <p:ext uri="{BB962C8B-B14F-4D97-AF65-F5344CB8AC3E}">
        <p14:creationId xmlns:p14="http://schemas.microsoft.com/office/powerpoint/2010/main" val="14197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1EE13-170C-44B5-B47A-560113615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שימוש בנתונים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8FFE0-36CE-4234-ACF7-E01E5C2343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373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 flipH="1">
            <a:off x="1522411" y="274638"/>
            <a:ext cx="9144000" cy="1096962"/>
          </a:xfrm>
        </p:spPr>
        <p:txBody>
          <a:bodyPr rtlCol="1"/>
          <a:lstStyle/>
          <a:p>
            <a:pPr algn="r" rtl="1"/>
            <a:r>
              <a:rPr lang="he-IL" dirty="0"/>
              <a:t>הנתונים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 flipH="1">
            <a:off x="1522411" y="1905000"/>
            <a:ext cx="9144000" cy="4267200"/>
          </a:xfrm>
        </p:spPr>
        <p:txBody>
          <a:bodyPr rtlCol="1"/>
          <a:lstStyle/>
          <a:p>
            <a:pPr algn="r" rtl="1"/>
            <a:r>
              <a:rPr lang="en-US" dirty="0"/>
              <a:t>Data sets</a:t>
            </a:r>
            <a:r>
              <a:rPr lang="he-IL" dirty="0"/>
              <a:t>:</a:t>
            </a:r>
          </a:p>
          <a:p>
            <a:pPr lvl="1"/>
            <a:r>
              <a:rPr lang="en-US" dirty="0" err="1"/>
              <a:t>Musicbrainz</a:t>
            </a:r>
            <a:endParaRPr lang="en-US" dirty="0"/>
          </a:p>
          <a:p>
            <a:pPr lvl="1"/>
            <a:r>
              <a:rPr lang="en-US" dirty="0" err="1"/>
              <a:t>lastfm</a:t>
            </a:r>
            <a:endParaRPr lang="he-IL" dirty="0"/>
          </a:p>
          <a:p>
            <a:pPr algn="r" rtl="1"/>
            <a:r>
              <a:rPr lang="he-IL" dirty="0"/>
              <a:t>עיבוד המידע:</a:t>
            </a:r>
          </a:p>
          <a:p>
            <a:pPr lvl="1"/>
            <a:r>
              <a:rPr lang="he-IL" dirty="0"/>
              <a:t>ביצוע </a:t>
            </a:r>
            <a:r>
              <a:rPr lang="en-US" dirty="0"/>
              <a:t>join</a:t>
            </a:r>
            <a:r>
              <a:rPr lang="he-IL" dirty="0"/>
              <a:t>-ים על מנת לאחד את המידע משני ה-</a:t>
            </a:r>
            <a:r>
              <a:rPr lang="en-US" dirty="0"/>
              <a:t>data sets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מידע חדש:</a:t>
            </a:r>
          </a:p>
          <a:p>
            <a:pPr lvl="1"/>
            <a:r>
              <a:rPr lang="he-IL" dirty="0"/>
              <a:t>יצירת טבלת משתמשים, שירים אהובים ואמנים אהובים.</a:t>
            </a:r>
          </a:p>
        </p:txBody>
      </p:sp>
    </p:spTree>
    <p:extLst>
      <p:ext uri="{BB962C8B-B14F-4D97-AF65-F5344CB8AC3E}">
        <p14:creationId xmlns:p14="http://schemas.microsoft.com/office/powerpoint/2010/main" val="5872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307E6C-8B55-4ACF-944F-1ECB59EB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הסכמה</a:t>
            </a:r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3B78E783-E9FC-4407-A4C9-D57255F36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956" y="620688"/>
            <a:ext cx="6336704" cy="580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3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8119E4-8DA1-4FCC-B717-35E47ADD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שימוש בנתונים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A4B128C-4E74-44DB-88E8-39EBE7FD3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שאילתות לצורך יצירת עובדה, באמצעות שימוש במידע הקיים אודות השירים, האמנים, המקומות והמשתמשים.</a:t>
            </a:r>
          </a:p>
          <a:p>
            <a:r>
              <a:rPr lang="he-IL" dirty="0"/>
              <a:t>שאילתות לדוגמא:</a:t>
            </a:r>
          </a:p>
          <a:p>
            <a:pPr marL="0" indent="0" algn="l" rtl="0">
              <a:buNone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select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song_name,release_date_year,artist_name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from songs left join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songsbyartist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using(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id_song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 left join artists using(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id_artist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 </a:t>
            </a:r>
          </a:p>
          <a:p>
            <a:pPr marL="0" indent="0" algn="l" rtl="0">
              <a:buNone/>
            </a:pP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where lower(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song_name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 like "%a%" and 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release_date_year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between 1990 and 2015 and lower(</a:t>
            </a:r>
            <a:r>
              <a:rPr lang="en-US" sz="2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artist_name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 like "%b%" limit 10;</a:t>
            </a:r>
          </a:p>
          <a:p>
            <a:pPr marL="0" indent="0" algn="l" rtl="0">
              <a:buNone/>
            </a:pPr>
            <a:endParaRPr lang="he-IL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95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760F73-47B2-4D05-9056-BE832424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אתגרים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736938-CBBE-43C8-BEB5-8780E6E365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974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059F6D-5B87-4FD0-B82F-09776342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אתגרים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9A4765F-886C-4353-9249-D45E1063B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איטיות בשאילתות. פתרונות:</a:t>
            </a:r>
          </a:p>
          <a:p>
            <a:pPr lvl="1"/>
            <a:r>
              <a:rPr lang="he-IL" dirty="0"/>
              <a:t>יצירת </a:t>
            </a:r>
            <a:r>
              <a:rPr lang="en-US" dirty="0"/>
              <a:t>cache</a:t>
            </a:r>
            <a:endParaRPr lang="he-IL" dirty="0"/>
          </a:p>
          <a:p>
            <a:pPr lvl="1"/>
            <a:r>
              <a:rPr lang="he-IL" dirty="0"/>
              <a:t>יצירת אינדקסים</a:t>
            </a:r>
          </a:p>
          <a:p>
            <a:r>
              <a:rPr lang="he-IL" dirty="0"/>
              <a:t>קישור בין החלונות השונים למשתמש המחובר. פתרון:</a:t>
            </a:r>
          </a:p>
          <a:p>
            <a:pPr lvl="1"/>
            <a:r>
              <a:rPr lang="he-IL" dirty="0" err="1"/>
              <a:t>סינגלטון</a:t>
            </a:r>
            <a:r>
              <a:rPr lang="he-IL" dirty="0"/>
              <a:t> עבוד </a:t>
            </a:r>
            <a:r>
              <a:rPr lang="en-US" dirty="0" err="1"/>
              <a:t>ConnectedUser</a:t>
            </a:r>
            <a:endParaRPr lang="en-US" dirty="0"/>
          </a:p>
          <a:p>
            <a:r>
              <a:rPr lang="he-IL" dirty="0"/>
              <a:t>לכל סוג עובדה הצגה שונה. פתרונות:</a:t>
            </a:r>
          </a:p>
          <a:p>
            <a:pPr lvl="1"/>
            <a:r>
              <a:rPr lang="he-IL" dirty="0"/>
              <a:t>שימוש ב-</a:t>
            </a:r>
            <a:r>
              <a:rPr lang="en-US" dirty="0"/>
              <a:t>Executers</a:t>
            </a:r>
            <a:endParaRPr lang="he-IL" dirty="0"/>
          </a:p>
          <a:p>
            <a:pPr lvl="1"/>
            <a:r>
              <a:rPr lang="he-IL" dirty="0"/>
              <a:t>שימוש במחלקות </a:t>
            </a:r>
            <a:r>
              <a:rPr lang="en-US" dirty="0"/>
              <a:t>Heuristics, </a:t>
            </a:r>
            <a:r>
              <a:rPr lang="en-US" dirty="0" err="1"/>
              <a:t>SelfExecuterHeuristics</a:t>
            </a:r>
            <a:endParaRPr lang="he-IL" dirty="0"/>
          </a:p>
          <a:p>
            <a:pPr lvl="1"/>
            <a:r>
              <a:rPr lang="he-IL" dirty="0"/>
              <a:t>שימוש ב-</a:t>
            </a:r>
            <a:r>
              <a:rPr lang="en-US" dirty="0"/>
              <a:t>delegates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70442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98AE-B648-4AF3-BFF2-23703D85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נתונים לא מוכרים במסד הנתונים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818C6-4AEE-4728-AB8E-A3631D0BD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400" b="1" dirty="0"/>
              <a:t>הבעיה:</a:t>
            </a:r>
          </a:p>
          <a:p>
            <a:pPr marL="0" indent="0">
              <a:buNone/>
            </a:pPr>
            <a:r>
              <a:rPr lang="he-IL" sz="2400" dirty="0"/>
              <a:t>כאשר התחלנו עם הכפתור </a:t>
            </a:r>
            <a:r>
              <a:rPr lang="en-US" sz="2400" dirty="0"/>
              <a:t>I know what I want</a:t>
            </a:r>
            <a:r>
              <a:rPr lang="he-IL" sz="2400" dirty="0"/>
              <a:t> הבנו שלמשתמש יהיה מאוד קשה לקלוע בדיוק לשמות של הנתונים שמופיעים אצלנו במסד הנתונים.</a:t>
            </a:r>
          </a:p>
          <a:p>
            <a:pPr marL="0" indent="0">
              <a:buNone/>
            </a:pPr>
            <a:r>
              <a:rPr lang="he-IL" sz="2400" dirty="0"/>
              <a:t>שמנו לב שחלק גדול מהזמרים והשירים הידועים לנו לא מופיעים בכלל במסד.</a:t>
            </a:r>
          </a:p>
          <a:p>
            <a:pPr marL="0" indent="0">
              <a:buNone/>
            </a:pPr>
            <a:r>
              <a:rPr lang="he-IL" sz="2400" dirty="0"/>
              <a:t>כך נוצר מצב שכמעט כל מה שהוא ממלא הוא מקבל תוצאה של "לא נמצאה התאמה"</a:t>
            </a:r>
          </a:p>
        </p:txBody>
      </p:sp>
    </p:spTree>
    <p:extLst>
      <p:ext uri="{BB962C8B-B14F-4D97-AF65-F5344CB8AC3E}">
        <p14:creationId xmlns:p14="http://schemas.microsoft.com/office/powerpoint/2010/main" val="289862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עיקולים 16x9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848_TF02801094.potx" id="{E6E80015-2905-4B65-84AD-59FB04BE9BCD}" vid="{C1240635-648A-4540-8FF8-ADCB5BAA1DB4}"/>
    </a:ext>
  </a:extLst>
</a:theme>
</file>

<file path=ppt/theme/theme2.xml><?xml version="1.0" encoding="utf-8"?>
<a:theme xmlns:a="http://schemas.openxmlformats.org/drawingml/2006/main" name="ערכת נושא של Offic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של Offic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מצגת מוסיקה בעיצוב מעוקל (מסך רחב)</Template>
  <TotalTime>180</TotalTime>
  <Words>753</Words>
  <Application>Microsoft Office PowerPoint</Application>
  <PresentationFormat>מותאם אישית</PresentationFormat>
  <Paragraphs>76</Paragraphs>
  <Slides>17</Slides>
  <Notes>3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1" baseType="lpstr">
      <vt:lpstr>Arial</vt:lpstr>
      <vt:lpstr>Segoe UI Semilight</vt:lpstr>
      <vt:lpstr>Tahoma</vt:lpstr>
      <vt:lpstr>עיקולים 16x9</vt:lpstr>
      <vt:lpstr>Music Facts Generator</vt:lpstr>
      <vt:lpstr>קצת על האפליקציה</vt:lpstr>
      <vt:lpstr>שימוש בנתונים</vt:lpstr>
      <vt:lpstr>הנתונים</vt:lpstr>
      <vt:lpstr>הסכמה</vt:lpstr>
      <vt:lpstr>שימוש בנתונים</vt:lpstr>
      <vt:lpstr>אתגרים</vt:lpstr>
      <vt:lpstr>אתגרים</vt:lpstr>
      <vt:lpstr>נתונים לא מוכרים במסד הנתונים</vt:lpstr>
      <vt:lpstr>נתונים לא מוכרים במסד הנתונים</vt:lpstr>
      <vt:lpstr>עומס על ה connection</vt:lpstr>
      <vt:lpstr>עומס על ה connection</vt:lpstr>
      <vt:lpstr>שימוש במשתמש המחובר</vt:lpstr>
      <vt:lpstr>שימוש במשתמש המחובר</vt:lpstr>
      <vt:lpstr>הצגת העובדות בצורה גנרית</vt:lpstr>
      <vt:lpstr>הצגת העובדות בצורה גנרית</vt:lpstr>
      <vt:lpstr>הדגמה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Facts Generator</dc:title>
  <dc:creator>אחינועם רוזנגרטן</dc:creator>
  <cp:lastModifiedBy>אחינועם רוזנגרטן</cp:lastModifiedBy>
  <cp:revision>11</cp:revision>
  <dcterms:created xsi:type="dcterms:W3CDTF">2018-01-20T22:14:43Z</dcterms:created>
  <dcterms:modified xsi:type="dcterms:W3CDTF">2018-01-21T21:31:34Z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