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23"/>
  </p:notesMasterIdLst>
  <p:sldIdLst>
    <p:sldId id="256" r:id="rId2"/>
    <p:sldId id="257" r:id="rId3"/>
    <p:sldId id="267" r:id="rId4"/>
    <p:sldId id="259" r:id="rId5"/>
    <p:sldId id="258" r:id="rId6"/>
    <p:sldId id="261" r:id="rId7"/>
    <p:sldId id="262" r:id="rId8"/>
    <p:sldId id="270" r:id="rId9"/>
    <p:sldId id="271" r:id="rId10"/>
    <p:sldId id="268" r:id="rId11"/>
    <p:sldId id="269" r:id="rId12"/>
    <p:sldId id="279" r:id="rId13"/>
    <p:sldId id="266" r:id="rId14"/>
    <p:sldId id="280" r:id="rId15"/>
    <p:sldId id="260" r:id="rId16"/>
    <p:sldId id="281" r:id="rId17"/>
    <p:sldId id="263" r:id="rId18"/>
    <p:sldId id="272" r:id="rId19"/>
    <p:sldId id="274" r:id="rId20"/>
    <p:sldId id="278" r:id="rId21"/>
    <p:sldId id="277" r:id="rId22"/>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82432" autoAdjust="0"/>
  </p:normalViewPr>
  <p:slideViewPr>
    <p:cSldViewPr snapToGrid="0">
      <p:cViewPr varScale="1">
        <p:scale>
          <a:sx n="109" d="100"/>
          <a:sy n="109" d="100"/>
        </p:scale>
        <p:origin x="672" y="10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4C9417C9-369C-46A5-AE5C-1E4C2F15AA65}" type="datetimeFigureOut">
              <a:rPr lang="en-US" smtClean="0"/>
              <a:t>2023-06-09</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6DD7F9DF-4F2A-44C5-A951-28F5FD216FDB}" type="slidenum">
              <a:rPr lang="en-US" smtClean="0"/>
              <a:t>‹#›</a:t>
            </a:fld>
            <a:endParaRPr lang="en-US"/>
          </a:p>
        </p:txBody>
      </p:sp>
    </p:spTree>
    <p:extLst>
      <p:ext uri="{BB962C8B-B14F-4D97-AF65-F5344CB8AC3E}">
        <p14:creationId xmlns:p14="http://schemas.microsoft.com/office/powerpoint/2010/main" val="332852357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 a real estate start-up, which offering short-term rental options for travelers, Pillow Palooza has seen a significant increase in demand for short-term rentals in New York City.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 a mission to better understand the market in order to optimize their business strategy, our company has collected data from various sources on Airbnb listings in New York City to gain insight into the market.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 this project, we will analyze this data through an ordered process, in order to provide recommendations on how to maximize revenue and occupancy rates for their short-term rental properties.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algn="l" rtl="0"/>
            <a:endParaRPr lang="he-IL" dirty="0" smtClean="0"/>
          </a:p>
          <a:p>
            <a:pPr algn="l" rtl="0"/>
            <a:endParaRPr lang="en-US" dirty="0"/>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2</a:t>
            </a:fld>
            <a:endParaRPr lang="en-US"/>
          </a:p>
        </p:txBody>
      </p:sp>
    </p:spTree>
    <p:extLst>
      <p:ext uri="{BB962C8B-B14F-4D97-AF65-F5344CB8AC3E}">
        <p14:creationId xmlns:p14="http://schemas.microsoft.com/office/powerpoint/2010/main" val="2133900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u="sng" dirty="0" smtClean="0"/>
              <a:t>Here</a:t>
            </a:r>
            <a:r>
              <a:rPr lang="en-US" b="1" u="sng" baseline="0" dirty="0" smtClean="0"/>
              <a:t> we can see </a:t>
            </a:r>
            <a:r>
              <a:rPr lang="en-US" sz="1200" b="1" u="sng" kern="1200" dirty="0" smtClean="0">
                <a:solidFill>
                  <a:schemeClr val="tx1"/>
                </a:solidFill>
                <a:effectLst/>
                <a:latin typeface="+mn-lt"/>
                <a:ea typeface="+mn-ea"/>
                <a:cs typeface="+mn-cs"/>
              </a:rPr>
              <a:t>the main insights from this analysis:</a:t>
            </a:r>
          </a:p>
          <a:p>
            <a:pPr algn="l" rtl="0"/>
            <a:endParaRPr lang="en-US" sz="1200" b="1" u="none" kern="1200" dirty="0" smtClean="0">
              <a:solidFill>
                <a:schemeClr val="tx1"/>
              </a:solidFill>
              <a:effectLst/>
              <a:latin typeface="+mn-lt"/>
              <a:ea typeface="+mn-ea"/>
              <a:cs typeface="+mn-cs"/>
            </a:endParaRPr>
          </a:p>
          <a:p>
            <a:pPr algn="l" rtl="0"/>
            <a:r>
              <a:rPr lang="en-US" sz="1200" b="1" dirty="0" smtClean="0"/>
              <a:t>The most common room type</a:t>
            </a:r>
            <a:r>
              <a:rPr lang="en-US" sz="1200" b="0" dirty="0" smtClean="0"/>
              <a:t>...</a:t>
            </a:r>
            <a:endParaRPr lang="en-US" sz="1200" b="1" u="none" kern="1200" dirty="0" smtClean="0">
              <a:solidFill>
                <a:schemeClr val="tx1"/>
              </a:solidFill>
              <a:effectLst/>
              <a:latin typeface="+mn-lt"/>
              <a:ea typeface="+mn-ea"/>
              <a:cs typeface="+mn-cs"/>
            </a:endParaRPr>
          </a:p>
          <a:p>
            <a:pPr algn="l" rtl="0"/>
            <a:r>
              <a:rPr lang="en-US" sz="1200" kern="1200" dirty="0" smtClean="0">
                <a:solidFill>
                  <a:schemeClr val="tx1"/>
                </a:solidFill>
                <a:effectLst/>
                <a:latin typeface="+mn-lt"/>
                <a:ea typeface="+mn-ea"/>
                <a:cs typeface="+mn-cs"/>
              </a:rPr>
              <a:t>It looks like for people or families that want to rent an entire home/apt- a price around this amount looks reasonable and manageable. Also, we should consider focusing more on this room_type in our promotions.</a:t>
            </a:r>
            <a:endParaRPr lang="en-US" sz="1200" b="1" u="none" kern="1200" dirty="0" smtClean="0">
              <a:solidFill>
                <a:schemeClr val="tx1"/>
              </a:solidFill>
              <a:effectLst/>
              <a:latin typeface="+mn-lt"/>
              <a:ea typeface="+mn-ea"/>
              <a:cs typeface="+mn-cs"/>
            </a:endParaRPr>
          </a:p>
          <a:p>
            <a:pPr algn="l" rtl="0"/>
            <a:endParaRPr lang="en-US" sz="1200" b="1" u="none" kern="1200" dirty="0" smtClean="0">
              <a:solidFill>
                <a:schemeClr val="tx1"/>
              </a:solidFill>
              <a:effectLst/>
              <a:latin typeface="+mn-lt"/>
              <a:ea typeface="+mn-ea"/>
              <a:cs typeface="+mn-cs"/>
            </a:endParaRPr>
          </a:p>
          <a:p>
            <a:pPr algn="l" rtl="0"/>
            <a:r>
              <a:rPr lang="en-US" sz="1200" b="1" dirty="0" smtClean="0"/>
              <a:t>looking into boroughs...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It’s worth noting that those findings are also logical because it’s known that Manhattan is one of the most expensive places in the world to live in, where Staten Island or Bronx for example are on other hand appears to have lower standards of living.</a:t>
            </a:r>
            <a:endParaRPr lang="en-US" sz="1200" b="0" dirty="0" smtClean="0"/>
          </a:p>
          <a:p>
            <a:pPr algn="l" rtl="0"/>
            <a:endParaRPr lang="en-US" sz="1200" b="0" dirty="0" smtClean="0"/>
          </a:p>
          <a:p>
            <a:pPr algn="l" rtl="0"/>
            <a:r>
              <a:rPr lang="en-US" sz="1200" b="1" dirty="0" smtClean="0"/>
              <a:t>The most profitable borough</a:t>
            </a:r>
            <a:r>
              <a:rPr lang="en-US" sz="1200" b="0" dirty="0" smtClean="0"/>
              <a:t>...</a:t>
            </a:r>
            <a:endParaRPr lang="en-US"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another strong evidence of the popularity of those two boroughs.</a:t>
            </a:r>
            <a:endParaRPr lang="en-US" sz="1200" b="0" u="none" kern="1200" dirty="0" smtClean="0">
              <a:solidFill>
                <a:schemeClr val="tx1"/>
              </a:solidFill>
              <a:effectLst/>
              <a:latin typeface="+mn-lt"/>
              <a:ea typeface="+mn-ea"/>
              <a:cs typeface="+mn-cs"/>
            </a:endParaRPr>
          </a:p>
          <a:p>
            <a:pPr algn="l" rtl="0"/>
            <a:endParaRPr lang="en-US" sz="1200" b="0" u="none" kern="1200" dirty="0" smtClean="0">
              <a:solidFill>
                <a:schemeClr val="tx1"/>
              </a:solidFill>
              <a:effectLst/>
              <a:latin typeface="+mn-lt"/>
              <a:ea typeface="+mn-ea"/>
              <a:cs typeface="+mn-cs"/>
            </a:endParaRPr>
          </a:p>
          <a:p>
            <a:pPr algn="l" rtl="0"/>
            <a:r>
              <a:rPr lang="en-US" sz="1200" b="1" dirty="0" smtClean="0"/>
              <a:t>The highest price on average per month...</a:t>
            </a:r>
          </a:p>
          <a:p>
            <a:pPr algn="l" rtl="0"/>
            <a:endParaRPr lang="en-US" sz="1200" b="1" dirty="0" smtClean="0"/>
          </a:p>
          <a:p>
            <a:pPr algn="l" rtl="0"/>
            <a:r>
              <a:rPr lang="en-US" sz="1200" b="1" dirty="0" smtClean="0"/>
              <a:t>No correlation...</a:t>
            </a:r>
          </a:p>
          <a:p>
            <a:pPr algn="l" rtl="0"/>
            <a:r>
              <a:rPr lang="en-US" sz="1200" kern="1200" dirty="0" smtClean="0">
                <a:solidFill>
                  <a:schemeClr val="tx1"/>
                </a:solidFill>
                <a:effectLst/>
                <a:latin typeface="+mn-lt"/>
                <a:ea typeface="+mn-ea"/>
                <a:cs typeface="+mn-cs"/>
              </a:rPr>
              <a:t>This means that for the estimated booked days there is </a:t>
            </a:r>
            <a:r>
              <a:rPr lang="en-US" sz="1200" u="sng" kern="1200" dirty="0" smtClean="0">
                <a:solidFill>
                  <a:schemeClr val="tx1"/>
                </a:solidFill>
                <a:effectLst/>
                <a:latin typeface="+mn-lt"/>
                <a:ea typeface="+mn-ea"/>
                <a:cs typeface="+mn-cs"/>
              </a:rPr>
              <a:t>no meaning</a:t>
            </a:r>
            <a:r>
              <a:rPr lang="en-US" sz="1200" kern="1200" dirty="0" smtClean="0">
                <a:solidFill>
                  <a:schemeClr val="tx1"/>
                </a:solidFill>
                <a:effectLst/>
                <a:latin typeface="+mn-lt"/>
                <a:ea typeface="+mn-ea"/>
                <a:cs typeface="+mn-cs"/>
              </a:rPr>
              <a:t> when looking at the prices and vice versa.</a:t>
            </a:r>
            <a:endParaRPr lang="en-US" sz="1200" b="1" dirty="0" smtClean="0"/>
          </a:p>
          <a:p>
            <a:pPr algn="l" rtl="0"/>
            <a:endParaRPr lang="en-US" sz="1200" dirty="0" smtClean="0"/>
          </a:p>
          <a:p>
            <a:pPr algn="l" rtl="0"/>
            <a:r>
              <a:rPr lang="en-US" sz="1200" dirty="0" smtClean="0"/>
              <a:t/>
            </a:r>
            <a:br>
              <a:rPr lang="en-US" sz="1200" dirty="0" smtClean="0"/>
            </a:br>
            <a:endParaRPr lang="en-US" sz="1200" b="0" u="none" kern="1200" dirty="0" smtClean="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11</a:t>
            </a:fld>
            <a:endParaRPr lang="en-US"/>
          </a:p>
        </p:txBody>
      </p:sp>
    </p:spTree>
    <p:extLst>
      <p:ext uri="{BB962C8B-B14F-4D97-AF65-F5344CB8AC3E}">
        <p14:creationId xmlns:p14="http://schemas.microsoft.com/office/powerpoint/2010/main" val="3292777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u="sng" dirty="0" smtClean="0"/>
              <a:t>Here</a:t>
            </a:r>
            <a:r>
              <a:rPr lang="en-US" b="1" u="sng" baseline="0" dirty="0" smtClean="0"/>
              <a:t> we can see </a:t>
            </a:r>
            <a:r>
              <a:rPr lang="en-US" sz="1200" b="1" u="sng" kern="1200" dirty="0" smtClean="0">
                <a:solidFill>
                  <a:schemeClr val="tx1"/>
                </a:solidFill>
                <a:effectLst/>
                <a:latin typeface="+mn-lt"/>
                <a:ea typeface="+mn-ea"/>
                <a:cs typeface="+mn-cs"/>
              </a:rPr>
              <a:t>the main insights from this analysis:</a:t>
            </a:r>
          </a:p>
          <a:p>
            <a:pPr algn="l" rtl="0"/>
            <a:endParaRPr lang="en-US" sz="1200" b="1" u="none" kern="1200" dirty="0" smtClean="0">
              <a:solidFill>
                <a:schemeClr val="tx1"/>
              </a:solidFill>
              <a:effectLst/>
              <a:latin typeface="+mn-lt"/>
              <a:ea typeface="+mn-ea"/>
              <a:cs typeface="+mn-cs"/>
            </a:endParaRPr>
          </a:p>
          <a:p>
            <a:pPr algn="l" rtl="0"/>
            <a:r>
              <a:rPr lang="en-US" sz="1200" b="1" dirty="0" smtClean="0"/>
              <a:t>The most common room type</a:t>
            </a:r>
            <a:r>
              <a:rPr lang="en-US" sz="1200" b="0" dirty="0" smtClean="0"/>
              <a:t>...</a:t>
            </a:r>
            <a:endParaRPr lang="en-US" sz="1200" b="1" u="none" kern="1200" dirty="0" smtClean="0">
              <a:solidFill>
                <a:schemeClr val="tx1"/>
              </a:solidFill>
              <a:effectLst/>
              <a:latin typeface="+mn-lt"/>
              <a:ea typeface="+mn-ea"/>
              <a:cs typeface="+mn-cs"/>
            </a:endParaRPr>
          </a:p>
          <a:p>
            <a:pPr algn="l" rtl="0"/>
            <a:r>
              <a:rPr lang="en-US" sz="1200" kern="1200" dirty="0" smtClean="0">
                <a:solidFill>
                  <a:schemeClr val="tx1"/>
                </a:solidFill>
                <a:effectLst/>
                <a:latin typeface="+mn-lt"/>
                <a:ea typeface="+mn-ea"/>
                <a:cs typeface="+mn-cs"/>
              </a:rPr>
              <a:t>It looks like for people or families that want to rent an entire home/apt- a price around this amount looks reasonable and manageable. Also, we should consider focusing more on this room_type in our promotions.</a:t>
            </a:r>
            <a:endParaRPr lang="en-US" sz="1200" b="1" u="none" kern="1200" dirty="0" smtClean="0">
              <a:solidFill>
                <a:schemeClr val="tx1"/>
              </a:solidFill>
              <a:effectLst/>
              <a:latin typeface="+mn-lt"/>
              <a:ea typeface="+mn-ea"/>
              <a:cs typeface="+mn-cs"/>
            </a:endParaRPr>
          </a:p>
          <a:p>
            <a:pPr algn="l" rtl="0"/>
            <a:endParaRPr lang="en-US" sz="1200" b="1" u="none" kern="1200" dirty="0" smtClean="0">
              <a:solidFill>
                <a:schemeClr val="tx1"/>
              </a:solidFill>
              <a:effectLst/>
              <a:latin typeface="+mn-lt"/>
              <a:ea typeface="+mn-ea"/>
              <a:cs typeface="+mn-cs"/>
            </a:endParaRPr>
          </a:p>
          <a:p>
            <a:pPr algn="l" rtl="0"/>
            <a:r>
              <a:rPr lang="en-US" sz="1200" b="1" dirty="0" smtClean="0"/>
              <a:t>looking into boroughs...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It’s worth noting that those findings are also logical because it’s known that Manhattan is one of the most expensive places in the world to live in, where Staten Island or Bronx for example are on other hand appears to have lower standards of living.</a:t>
            </a:r>
            <a:endParaRPr lang="en-US" sz="1200" b="0" dirty="0" smtClean="0"/>
          </a:p>
          <a:p>
            <a:pPr algn="l" rtl="0"/>
            <a:endParaRPr lang="en-US" sz="1200" b="0" dirty="0" smtClean="0"/>
          </a:p>
          <a:p>
            <a:pPr algn="l" rtl="0"/>
            <a:r>
              <a:rPr lang="en-US" sz="1200" b="1" dirty="0" smtClean="0"/>
              <a:t>The most profitable borough</a:t>
            </a:r>
            <a:r>
              <a:rPr lang="en-US" sz="1200" b="0" dirty="0" smtClean="0"/>
              <a:t>...</a:t>
            </a:r>
            <a:endParaRPr lang="en-US"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another strong evidence of the popularity of those two boroughs.</a:t>
            </a:r>
            <a:endParaRPr lang="en-US" sz="1200" b="0" u="none" kern="1200" dirty="0" smtClean="0">
              <a:solidFill>
                <a:schemeClr val="tx1"/>
              </a:solidFill>
              <a:effectLst/>
              <a:latin typeface="+mn-lt"/>
              <a:ea typeface="+mn-ea"/>
              <a:cs typeface="+mn-cs"/>
            </a:endParaRPr>
          </a:p>
          <a:p>
            <a:pPr algn="l" rtl="0"/>
            <a:endParaRPr lang="en-US" sz="1200" b="0" u="none" kern="1200" dirty="0" smtClean="0">
              <a:solidFill>
                <a:schemeClr val="tx1"/>
              </a:solidFill>
              <a:effectLst/>
              <a:latin typeface="+mn-lt"/>
              <a:ea typeface="+mn-ea"/>
              <a:cs typeface="+mn-cs"/>
            </a:endParaRPr>
          </a:p>
          <a:p>
            <a:pPr algn="l" rtl="0"/>
            <a:r>
              <a:rPr lang="en-US" sz="1200" b="1" dirty="0" smtClean="0"/>
              <a:t>The highest price on average per month...</a:t>
            </a:r>
          </a:p>
          <a:p>
            <a:pPr algn="l" rtl="0"/>
            <a:endParaRPr lang="en-US" sz="1200" b="1" dirty="0" smtClean="0"/>
          </a:p>
          <a:p>
            <a:pPr algn="l" rtl="0"/>
            <a:r>
              <a:rPr lang="en-US" sz="1200" b="1" dirty="0" smtClean="0"/>
              <a:t>No correlation...</a:t>
            </a:r>
          </a:p>
          <a:p>
            <a:pPr algn="l" rtl="0"/>
            <a:r>
              <a:rPr lang="en-US" sz="1200" kern="1200" dirty="0" smtClean="0">
                <a:solidFill>
                  <a:schemeClr val="tx1"/>
                </a:solidFill>
                <a:effectLst/>
                <a:latin typeface="+mn-lt"/>
                <a:ea typeface="+mn-ea"/>
                <a:cs typeface="+mn-cs"/>
              </a:rPr>
              <a:t>This means that for the estimated booked days there is </a:t>
            </a:r>
            <a:r>
              <a:rPr lang="en-US" sz="1200" u="sng" kern="1200" dirty="0" smtClean="0">
                <a:solidFill>
                  <a:schemeClr val="tx1"/>
                </a:solidFill>
                <a:effectLst/>
                <a:latin typeface="+mn-lt"/>
                <a:ea typeface="+mn-ea"/>
                <a:cs typeface="+mn-cs"/>
              </a:rPr>
              <a:t>no meaning</a:t>
            </a:r>
            <a:r>
              <a:rPr lang="en-US" sz="1200" kern="1200" dirty="0" smtClean="0">
                <a:solidFill>
                  <a:schemeClr val="tx1"/>
                </a:solidFill>
                <a:effectLst/>
                <a:latin typeface="+mn-lt"/>
                <a:ea typeface="+mn-ea"/>
                <a:cs typeface="+mn-cs"/>
              </a:rPr>
              <a:t> when looking at the prices and vice versa.</a:t>
            </a:r>
            <a:endParaRPr lang="en-US" sz="1200" b="1" dirty="0" smtClean="0"/>
          </a:p>
          <a:p>
            <a:pPr algn="l" rtl="0"/>
            <a:endParaRPr lang="en-US" sz="1200" dirty="0" smtClean="0"/>
          </a:p>
          <a:p>
            <a:pPr algn="l" rtl="0"/>
            <a:r>
              <a:rPr lang="en-US" sz="1200" dirty="0" smtClean="0"/>
              <a:t/>
            </a:r>
            <a:br>
              <a:rPr lang="en-US" sz="1200" dirty="0" smtClean="0"/>
            </a:br>
            <a:endParaRPr lang="en-US" sz="1200" b="0" u="none" kern="1200" dirty="0" smtClean="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12</a:t>
            </a:fld>
            <a:endParaRPr lang="en-US"/>
          </a:p>
        </p:txBody>
      </p:sp>
    </p:spTree>
    <p:extLst>
      <p:ext uri="{BB962C8B-B14F-4D97-AF65-F5344CB8AC3E}">
        <p14:creationId xmlns:p14="http://schemas.microsoft.com/office/powerpoint/2010/main" val="215379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kern="1200" dirty="0" smtClean="0">
                <a:solidFill>
                  <a:schemeClr val="tx1"/>
                </a:solidFill>
                <a:effectLst/>
                <a:latin typeface="+mn-lt"/>
                <a:ea typeface="+mn-ea"/>
                <a:cs typeface="+mn-cs"/>
              </a:rPr>
              <a:t>I thought it will also be valuable to look at things visually. I was interested to see which 10 neighborhoods have the most listings in the combined data (</a:t>
            </a:r>
            <a:r>
              <a:rPr lang="en-US" sz="1200" b="1" kern="1200" dirty="0" smtClean="0">
                <a:solidFill>
                  <a:schemeClr val="tx1"/>
                </a:solidFill>
                <a:effectLst/>
                <a:latin typeface="+mn-lt"/>
                <a:ea typeface="+mn-ea"/>
                <a:cs typeface="+mn-cs"/>
              </a:rPr>
              <a:t>Top 10 neighborhoods</a:t>
            </a:r>
            <a:r>
              <a:rPr lang="en-US" sz="1200" kern="1200" dirty="0" smtClean="0">
                <a:solidFill>
                  <a:schemeClr val="tx1"/>
                </a:solidFill>
                <a:effectLst/>
                <a:latin typeface="+mn-lt"/>
                <a:ea typeface="+mn-ea"/>
                <a:cs typeface="+mn-cs"/>
              </a:rPr>
              <a:t>), and how is </a:t>
            </a:r>
            <a:r>
              <a:rPr lang="en-US" sz="1200" b="1" kern="1200" dirty="0" smtClean="0">
                <a:solidFill>
                  <a:schemeClr val="tx1"/>
                </a:solidFill>
                <a:effectLst/>
                <a:latin typeface="+mn-lt"/>
                <a:ea typeface="+mn-ea"/>
                <a:cs typeface="+mn-cs"/>
              </a:rPr>
              <a:t>their relativity/variability between the different room types</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make this visualization I returned to the notebook and used Python to import the relevant modules to be able to receive the desired output. For this plot I used seaborn catborn visualization.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following viz, you can see the three subplots (one for each room type, and the color refers to the name of the borough, so each borough gets its own color-which is the same in all the subplots). Each subplot represents the top 10 neighborhoods we found on the x-axis, and their count in each room_type on the Y-axis.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algn="l" rtl="0"/>
            <a:endParaRPr lang="en-US" dirty="0"/>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13</a:t>
            </a:fld>
            <a:endParaRPr lang="en-US"/>
          </a:p>
        </p:txBody>
      </p:sp>
    </p:spTree>
    <p:extLst>
      <p:ext uri="{BB962C8B-B14F-4D97-AF65-F5344CB8AC3E}">
        <p14:creationId xmlns:p14="http://schemas.microsoft.com/office/powerpoint/2010/main" val="3506920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kern="1200" dirty="0" smtClean="0">
                <a:solidFill>
                  <a:schemeClr val="tx1"/>
                </a:solidFill>
                <a:effectLst/>
                <a:latin typeface="+mn-lt"/>
                <a:ea typeface="+mn-ea"/>
                <a:cs typeface="+mn-cs"/>
              </a:rPr>
              <a:t>I thought it will also be valuable to look at things visually. I was interested to see which 10 neighborhoods have the most listings in the combined data (</a:t>
            </a:r>
            <a:r>
              <a:rPr lang="en-US" sz="1200" b="1" kern="1200" dirty="0" smtClean="0">
                <a:solidFill>
                  <a:schemeClr val="tx1"/>
                </a:solidFill>
                <a:effectLst/>
                <a:latin typeface="+mn-lt"/>
                <a:ea typeface="+mn-ea"/>
                <a:cs typeface="+mn-cs"/>
              </a:rPr>
              <a:t>Top 10 neighborhoods</a:t>
            </a:r>
            <a:r>
              <a:rPr lang="en-US" sz="1200" kern="1200" dirty="0" smtClean="0">
                <a:solidFill>
                  <a:schemeClr val="tx1"/>
                </a:solidFill>
                <a:effectLst/>
                <a:latin typeface="+mn-lt"/>
                <a:ea typeface="+mn-ea"/>
                <a:cs typeface="+mn-cs"/>
              </a:rPr>
              <a:t>), and how is </a:t>
            </a:r>
            <a:r>
              <a:rPr lang="en-US" sz="1200" b="1" kern="1200" dirty="0" smtClean="0">
                <a:solidFill>
                  <a:schemeClr val="tx1"/>
                </a:solidFill>
                <a:effectLst/>
                <a:latin typeface="+mn-lt"/>
                <a:ea typeface="+mn-ea"/>
                <a:cs typeface="+mn-cs"/>
              </a:rPr>
              <a:t>their relativity/variability between the different room types</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make this visualization I returned to the notebook and used Python to import the relevant modules to be able to receive the desired output. For this plot I used seaborn catborn visualization.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following viz, you can see the three subplots (one for each room type, and the color refers to the name of the borough, so each borough gets its own color-which is the same in all the subplots). Each subplot represents the top 10 neighborhoods we found on the x-axis, and their count in each room_type on the Y-axis.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algn="l" rtl="0"/>
            <a:endParaRPr lang="en-US" dirty="0"/>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14</a:t>
            </a:fld>
            <a:endParaRPr lang="en-US"/>
          </a:p>
        </p:txBody>
      </p:sp>
    </p:spTree>
    <p:extLst>
      <p:ext uri="{BB962C8B-B14F-4D97-AF65-F5344CB8AC3E}">
        <p14:creationId xmlns:p14="http://schemas.microsoft.com/office/powerpoint/2010/main" val="3794184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kern="1200" dirty="0" smtClean="0">
                <a:solidFill>
                  <a:schemeClr val="tx1"/>
                </a:solidFill>
                <a:effectLst/>
                <a:latin typeface="+mn-lt"/>
                <a:ea typeface="+mn-ea"/>
                <a:cs typeface="+mn-cs"/>
              </a:rPr>
              <a:t>This dataset appeared to be a very rich dataset with a variety of columns that allowed us to do a deep data exploration with the aim to find meaningful insight and make the best decisions for the company to succeed.</a:t>
            </a:r>
          </a:p>
          <a:p>
            <a:pPr algn="l" rtl="0"/>
            <a:endParaRPr lang="en-US" sz="1200" kern="1200" dirty="0" smtClean="0">
              <a:solidFill>
                <a:schemeClr val="tx1"/>
              </a:solidFill>
              <a:effectLst/>
              <a:latin typeface="+mn-lt"/>
              <a:ea typeface="+mn-ea"/>
              <a:cs typeface="+mn-cs"/>
            </a:endParaRPr>
          </a:p>
          <a:p>
            <a:pPr algn="l" rtl="0"/>
            <a:r>
              <a:rPr lang="en-US" sz="1200" kern="1200" dirty="0" smtClean="0">
                <a:solidFill>
                  <a:schemeClr val="tx1"/>
                </a:solidFill>
                <a:effectLst/>
                <a:latin typeface="+mn-lt"/>
                <a:ea typeface="+mn-ea"/>
                <a:cs typeface="+mn-cs"/>
              </a:rPr>
              <a:t>First, we found that the price per night of all the listings in the data has a very wide range, with some extreme values. Later analysis showed us that those were due to a few areas like Manhattan and Brooklyn boroughs, which are the most expensive in this term. We could see it by categorizing the listings based on whether they fall into specific price ranges, and also by visualization, which added the neighborhood and room type aspects.</a:t>
            </a:r>
          </a:p>
          <a:p>
            <a:pPr algn="l" rtl="0"/>
            <a:endParaRPr lang="en-US" sz="1200" kern="1200" dirty="0" smtClean="0">
              <a:solidFill>
                <a:schemeClr val="tx1"/>
              </a:solidFill>
              <a:effectLst/>
              <a:latin typeface="+mn-lt"/>
              <a:ea typeface="+mn-ea"/>
              <a:cs typeface="+mn-cs"/>
            </a:endParaRPr>
          </a:p>
          <a:p>
            <a:pPr algn="l" rtl="0"/>
            <a:r>
              <a:rPr lang="en-US" sz="1200" kern="1200" dirty="0" smtClean="0">
                <a:solidFill>
                  <a:schemeClr val="tx1"/>
                </a:solidFill>
                <a:effectLst/>
                <a:latin typeface="+mn-lt"/>
                <a:ea typeface="+mn-ea"/>
                <a:cs typeface="+mn-cs"/>
              </a:rPr>
              <a:t>After</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we found that using Airbnb is more expensive than the private market, but considering the different room types we saw that most of the listings are either entire rooms/apt or private rooms, which is an important mark when we think about what the hosts and tourist preferences, and what room types should we focus on.</a:t>
            </a:r>
          </a:p>
          <a:p>
            <a:pPr algn="l" rtl="0"/>
            <a:endParaRPr lang="en-US" sz="1200" kern="1200" dirty="0" smtClean="0">
              <a:solidFill>
                <a:schemeClr val="tx1"/>
              </a:solidFill>
              <a:effectLst/>
              <a:latin typeface="+mn-lt"/>
              <a:ea typeface="+mn-ea"/>
              <a:cs typeface="+mn-cs"/>
            </a:endParaRPr>
          </a:p>
          <a:p>
            <a:pPr algn="l" rtl="0"/>
            <a:r>
              <a:rPr lang="en-US" sz="1200" kern="1200" dirty="0" smtClean="0">
                <a:solidFill>
                  <a:schemeClr val="tx1"/>
                </a:solidFill>
                <a:effectLst/>
                <a:latin typeface="+mn-lt"/>
                <a:ea typeface="+mn-ea"/>
                <a:cs typeface="+mn-cs"/>
              </a:rPr>
              <a:t>Then we moved from Python and used SQL to query the merged dataset and deep more to find interesting insights. We found that the average revenue was the highest for Manhattan and Brooklyn, which is consistent with our last findings.</a:t>
            </a:r>
          </a:p>
          <a:p>
            <a:pPr algn="l" rtl="0"/>
            <a:endParaRPr lang="en-US" sz="1200" kern="1200" dirty="0" smtClean="0">
              <a:solidFill>
                <a:schemeClr val="tx1"/>
              </a:solidFill>
              <a:effectLst/>
              <a:latin typeface="+mn-lt"/>
              <a:ea typeface="+mn-ea"/>
              <a:cs typeface="+mn-cs"/>
            </a:endParaRPr>
          </a:p>
          <a:p>
            <a:pPr algn="l" rtl="0"/>
            <a:r>
              <a:rPr lang="en-US" sz="1200" kern="1200" dirty="0" smtClean="0">
                <a:solidFill>
                  <a:schemeClr val="tx1"/>
                </a:solidFill>
                <a:effectLst/>
                <a:latin typeface="+mn-lt"/>
                <a:ea typeface="+mn-ea"/>
                <a:cs typeface="+mn-cs"/>
              </a:rPr>
              <a:t>When looking into neighborhoods and room types, we saw that Sea Gate neighborhood has the highest price on average per month for an entire home/apt, for a shared room it is Vinegar Hill which is the highest, and for a private room- West Village.</a:t>
            </a:r>
          </a:p>
          <a:p>
            <a:pPr algn="l" rtl="0"/>
            <a:r>
              <a:rPr lang="en-US" sz="1200" kern="1200" dirty="0" smtClean="0">
                <a:solidFill>
                  <a:schemeClr val="tx1"/>
                </a:solidFill>
                <a:effectLst/>
                <a:latin typeface="+mn-lt"/>
                <a:ea typeface="+mn-ea"/>
                <a:cs typeface="+mn-cs"/>
              </a:rPr>
              <a:t>Those neighborhoods could be targeted, considering the most popular room type in each of them.</a:t>
            </a:r>
          </a:p>
          <a:p>
            <a:pPr algn="l" rtl="0"/>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last query in SQL, we searched for the correlation between the estimated book days with the price of an Airbnb listing in New York City, but we couldn’t find a strong correlation between those features, to be able to make smart decisions by considering those two together.</a:t>
            </a:r>
          </a:p>
          <a:p>
            <a:pPr algn="l" rtl="0"/>
            <a:endParaRPr lang="en-US" sz="1200" kern="1200" dirty="0" smtClean="0">
              <a:solidFill>
                <a:schemeClr val="tx1"/>
              </a:solidFill>
              <a:effectLst/>
              <a:latin typeface="+mn-lt"/>
              <a:ea typeface="+mn-ea"/>
              <a:cs typeface="+mn-cs"/>
            </a:endParaRPr>
          </a:p>
          <a:p>
            <a:pPr algn="l" rtl="0"/>
            <a:endParaRPr lang="en-US" dirty="0"/>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15</a:t>
            </a:fld>
            <a:endParaRPr lang="en-US"/>
          </a:p>
        </p:txBody>
      </p:sp>
    </p:spTree>
    <p:extLst>
      <p:ext uri="{BB962C8B-B14F-4D97-AF65-F5344CB8AC3E}">
        <p14:creationId xmlns:p14="http://schemas.microsoft.com/office/powerpoint/2010/main" val="494089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kern="1200" dirty="0" smtClean="0">
                <a:solidFill>
                  <a:schemeClr val="tx1"/>
                </a:solidFill>
                <a:effectLst/>
                <a:latin typeface="+mn-lt"/>
                <a:ea typeface="+mn-ea"/>
                <a:cs typeface="+mn-cs"/>
              </a:rPr>
              <a:t>This dataset appeared to be a very rich dataset with a variety of columns that allowed us to do a deep data exploration with the aim to find meaningful insight and make the best decisions for the company to succeed.</a:t>
            </a:r>
          </a:p>
          <a:p>
            <a:pPr algn="l" rtl="0"/>
            <a:endParaRPr lang="en-US" sz="1200" kern="1200" dirty="0" smtClean="0">
              <a:solidFill>
                <a:schemeClr val="tx1"/>
              </a:solidFill>
              <a:effectLst/>
              <a:latin typeface="+mn-lt"/>
              <a:ea typeface="+mn-ea"/>
              <a:cs typeface="+mn-cs"/>
            </a:endParaRPr>
          </a:p>
          <a:p>
            <a:pPr algn="l" rtl="0"/>
            <a:r>
              <a:rPr lang="en-US" sz="1200" kern="1200" dirty="0" smtClean="0">
                <a:solidFill>
                  <a:schemeClr val="tx1"/>
                </a:solidFill>
                <a:effectLst/>
                <a:latin typeface="+mn-lt"/>
                <a:ea typeface="+mn-ea"/>
                <a:cs typeface="+mn-cs"/>
              </a:rPr>
              <a:t>First, we found that the price per night of all the listings in the data has a very wide range, with some extreme values. Later analysis showed us that those were due to a few areas like Manhattan and Brooklyn boroughs, which are the most expensive in this term. We could see it by categorizing the listings based on whether they fall into specific price ranges, and also by visualization, which added the neighborhood and room type aspects.</a:t>
            </a:r>
          </a:p>
          <a:p>
            <a:pPr algn="l" rtl="0"/>
            <a:endParaRPr lang="en-US" sz="1200" kern="1200" dirty="0" smtClean="0">
              <a:solidFill>
                <a:schemeClr val="tx1"/>
              </a:solidFill>
              <a:effectLst/>
              <a:latin typeface="+mn-lt"/>
              <a:ea typeface="+mn-ea"/>
              <a:cs typeface="+mn-cs"/>
            </a:endParaRPr>
          </a:p>
          <a:p>
            <a:pPr algn="l" rtl="0"/>
            <a:r>
              <a:rPr lang="en-US" sz="1200" kern="1200" dirty="0" smtClean="0">
                <a:solidFill>
                  <a:schemeClr val="tx1"/>
                </a:solidFill>
                <a:effectLst/>
                <a:latin typeface="+mn-lt"/>
                <a:ea typeface="+mn-ea"/>
                <a:cs typeface="+mn-cs"/>
              </a:rPr>
              <a:t>After</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we found that using Airbnb is more expensive than the private market, but considering the different room types we saw that most of the listings are either entire rooms/apt or private rooms, which is an important mark when we think about what the hosts and tourist preferences, and what room types should we focus on.</a:t>
            </a:r>
          </a:p>
          <a:p>
            <a:pPr algn="l" rtl="0"/>
            <a:endParaRPr lang="en-US" sz="1200" kern="1200" dirty="0" smtClean="0">
              <a:solidFill>
                <a:schemeClr val="tx1"/>
              </a:solidFill>
              <a:effectLst/>
              <a:latin typeface="+mn-lt"/>
              <a:ea typeface="+mn-ea"/>
              <a:cs typeface="+mn-cs"/>
            </a:endParaRPr>
          </a:p>
          <a:p>
            <a:pPr algn="l" rtl="0"/>
            <a:r>
              <a:rPr lang="en-US" sz="1200" kern="1200" dirty="0" smtClean="0">
                <a:solidFill>
                  <a:schemeClr val="tx1"/>
                </a:solidFill>
                <a:effectLst/>
                <a:latin typeface="+mn-lt"/>
                <a:ea typeface="+mn-ea"/>
                <a:cs typeface="+mn-cs"/>
              </a:rPr>
              <a:t>Then we moved from Python and used SQL to query the merged dataset and deep more to find interesting insights. We found that the average revenue was the highest for Manhattan and Brooklyn, which is consistent with our last findings.</a:t>
            </a:r>
          </a:p>
          <a:p>
            <a:pPr algn="l" rtl="0"/>
            <a:endParaRPr lang="en-US" sz="1200" kern="1200" dirty="0" smtClean="0">
              <a:solidFill>
                <a:schemeClr val="tx1"/>
              </a:solidFill>
              <a:effectLst/>
              <a:latin typeface="+mn-lt"/>
              <a:ea typeface="+mn-ea"/>
              <a:cs typeface="+mn-cs"/>
            </a:endParaRPr>
          </a:p>
          <a:p>
            <a:pPr algn="l" rtl="0"/>
            <a:r>
              <a:rPr lang="en-US" sz="1200" kern="1200" dirty="0" smtClean="0">
                <a:solidFill>
                  <a:schemeClr val="tx1"/>
                </a:solidFill>
                <a:effectLst/>
                <a:latin typeface="+mn-lt"/>
                <a:ea typeface="+mn-ea"/>
                <a:cs typeface="+mn-cs"/>
              </a:rPr>
              <a:t>When looking into neighborhoods and room types, we saw that Sea Gate neighborhood has the highest price on average per month for an entire home/apt, for a shared room it is Vinegar Hill which is the highest, and for a private room- West Village.</a:t>
            </a:r>
          </a:p>
          <a:p>
            <a:pPr algn="l" rtl="0"/>
            <a:r>
              <a:rPr lang="en-US" sz="1200" kern="1200" dirty="0" smtClean="0">
                <a:solidFill>
                  <a:schemeClr val="tx1"/>
                </a:solidFill>
                <a:effectLst/>
                <a:latin typeface="+mn-lt"/>
                <a:ea typeface="+mn-ea"/>
                <a:cs typeface="+mn-cs"/>
              </a:rPr>
              <a:t>Those neighborhoods could be targeted, considering the most popular room type in each of them.</a:t>
            </a:r>
          </a:p>
          <a:p>
            <a:pPr algn="l" rtl="0"/>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last query in SQL, we searched for the correlation between the estimated book days with the price of an Airbnb listing in New York City, but we couldn’t find a strong correlation between those features, to be able to make smart decisions by considering those two together.</a:t>
            </a:r>
          </a:p>
          <a:p>
            <a:pPr algn="l" rtl="0"/>
            <a:endParaRPr lang="en-US" sz="1200" kern="1200" dirty="0" smtClean="0">
              <a:solidFill>
                <a:schemeClr val="tx1"/>
              </a:solidFill>
              <a:effectLst/>
              <a:latin typeface="+mn-lt"/>
              <a:ea typeface="+mn-ea"/>
              <a:cs typeface="+mn-cs"/>
            </a:endParaRPr>
          </a:p>
          <a:p>
            <a:pPr algn="l" rtl="0"/>
            <a:endParaRPr lang="en-US" dirty="0"/>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16</a:t>
            </a:fld>
            <a:endParaRPr lang="en-US"/>
          </a:p>
        </p:txBody>
      </p:sp>
    </p:spTree>
    <p:extLst>
      <p:ext uri="{BB962C8B-B14F-4D97-AF65-F5344CB8AC3E}">
        <p14:creationId xmlns:p14="http://schemas.microsoft.com/office/powerpoint/2010/main" val="3979448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US" sz="1200" kern="1200" dirty="0" smtClean="0">
              <a:solidFill>
                <a:schemeClr val="tx1"/>
              </a:solidFill>
              <a:effectLst/>
              <a:latin typeface="+mn-lt"/>
              <a:ea typeface="+mn-ea"/>
              <a:cs typeface="+mn-cs"/>
            </a:endParaRPr>
          </a:p>
          <a:p>
            <a:pPr algn="l" rtl="0"/>
            <a:r>
              <a:rPr lang="en-US" b="1" dirty="0" smtClean="0"/>
              <a:t>about second dot-</a:t>
            </a:r>
          </a:p>
          <a:p>
            <a:pPr algn="l" rtl="0"/>
            <a:r>
              <a:rPr lang="en-US" sz="1200" kern="1200" dirty="0" smtClean="0">
                <a:solidFill>
                  <a:schemeClr val="tx1"/>
                </a:solidFill>
                <a:effectLst/>
                <a:latin typeface="+mn-lt"/>
                <a:ea typeface="+mn-ea"/>
                <a:cs typeface="+mn-cs"/>
              </a:rPr>
              <a:t>From the count and average price, we see clearly that those specific combinations aren’t a big part of the entire data, so it may be worth promoting those specific areas to the customer segment that has the ability to stand in those prices. </a:t>
            </a:r>
          </a:p>
          <a:p>
            <a:pPr algn="l" rtl="0"/>
            <a:endParaRPr lang="en-US" sz="1200" kern="1200" dirty="0" smtClean="0">
              <a:solidFill>
                <a:schemeClr val="tx1"/>
              </a:solidFill>
              <a:effectLst/>
              <a:latin typeface="+mn-lt"/>
              <a:ea typeface="+mn-ea"/>
              <a:cs typeface="+mn-cs"/>
            </a:endParaRPr>
          </a:p>
          <a:p>
            <a:pPr algn="l" rtl="0"/>
            <a:r>
              <a:rPr lang="en-US" sz="1200" b="1" kern="1200" dirty="0" smtClean="0">
                <a:solidFill>
                  <a:schemeClr val="tx1"/>
                </a:solidFill>
                <a:effectLst/>
                <a:latin typeface="+mn-lt"/>
                <a:ea typeface="+mn-ea"/>
                <a:cs typeface="+mn-cs"/>
              </a:rPr>
              <a:t>about third dot-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Bedford-Stuyvesant for example, those two room types are common pretty evenly. In Bushwick on the other side, private rooms are rented twice as more as entire homes/apt. those findings (and about other neighborhoods) are crucial when we try to target the right customers for each place, and also for promotional campaigns. </a:t>
            </a:r>
          </a:p>
          <a:p>
            <a:pPr algn="l" rtl="0"/>
            <a:endParaRPr lang="en-US" dirty="0"/>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17</a:t>
            </a:fld>
            <a:endParaRPr lang="en-US"/>
          </a:p>
        </p:txBody>
      </p:sp>
    </p:spTree>
    <p:extLst>
      <p:ext uri="{BB962C8B-B14F-4D97-AF65-F5344CB8AC3E}">
        <p14:creationId xmlns:p14="http://schemas.microsoft.com/office/powerpoint/2010/main" val="553558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kern="1200" dirty="0" smtClean="0">
                <a:solidFill>
                  <a:schemeClr val="tx1"/>
                </a:solidFill>
                <a:effectLst/>
                <a:latin typeface="+mn-lt"/>
                <a:ea typeface="+mn-ea"/>
                <a:cs typeface="+mn-cs"/>
              </a:rPr>
              <a:t>Overall, we discovered a very good number of interesting relationships between the features and explained each step of the process.</a:t>
            </a:r>
          </a:p>
          <a:p>
            <a:pPr algn="l" rtl="0"/>
            <a:r>
              <a:rPr lang="en-US" b="1" u="sng" dirty="0" smtClean="0"/>
              <a:t>Manhattan is the place we should most focus on..</a:t>
            </a:r>
          </a:p>
          <a:p>
            <a:pPr algn="l" rtl="0"/>
            <a:r>
              <a:rPr lang="en-US" b="0" u="none" dirty="0" smtClean="0"/>
              <a:t>people</a:t>
            </a:r>
            <a:r>
              <a:rPr lang="en-US" b="0" u="none" baseline="0" dirty="0" smtClean="0"/>
              <a:t> love to stay in those two places in NY, especially in Entire home. also, since Manhattan is even more expensive than Brooklyn, it will be preferable to increase the number of entire homes especially there.</a:t>
            </a:r>
            <a:endParaRPr lang="en-US" b="0" u="none" dirty="0" smtClean="0"/>
          </a:p>
          <a:p>
            <a:pPr algn="l"/>
            <a:endParaRPr lang="en-US" b="1" u="sng" dirty="0" smtClean="0"/>
          </a:p>
          <a:p>
            <a:pPr algn="l"/>
            <a:r>
              <a:rPr lang="en-US" sz="1200" b="1" u="sng" dirty="0" smtClean="0"/>
              <a:t>considering neighborhoods...</a:t>
            </a:r>
          </a:p>
          <a:p>
            <a:pPr algn="l"/>
            <a:r>
              <a:rPr lang="en-US" sz="1200" dirty="0" smtClean="0"/>
              <a:t>top places to invest in are Bedford and Williamsburg.</a:t>
            </a:r>
          </a:p>
          <a:p>
            <a:pPr algn="l"/>
            <a:r>
              <a:rPr lang="en-US" sz="1200" b="0" u="none" dirty="0" smtClean="0"/>
              <a:t>about the least popular ones, like Staten Island- we can be in contact with</a:t>
            </a:r>
            <a:r>
              <a:rPr lang="en-US" sz="1200" b="0" u="none" baseline="0" dirty="0" smtClean="0"/>
              <a:t> the hosts there, to better understand their difficulties.</a:t>
            </a:r>
          </a:p>
          <a:p>
            <a:pPr algn="l"/>
            <a:endParaRPr lang="en-US" sz="1200" b="0" u="none" dirty="0" smtClean="0"/>
          </a:p>
          <a:p>
            <a:pPr algn="l"/>
            <a:r>
              <a:rPr lang="en-US" sz="1200" b="1" u="sng" dirty="0" smtClean="0"/>
              <a:t>Looking in the average rental price-</a:t>
            </a:r>
          </a:p>
          <a:p>
            <a:pPr algn="l" rtl="0"/>
            <a:r>
              <a:rPr lang="en-US" sz="1200" dirty="0" smtClean="0"/>
              <a:t>Sea Gate and Tribeca</a:t>
            </a:r>
            <a:r>
              <a:rPr lang="he-IL" sz="1200" dirty="0" smtClean="0"/>
              <a:t> </a:t>
            </a:r>
            <a:r>
              <a:rPr lang="en-US" sz="1200" dirty="0" smtClean="0"/>
              <a:t>Sea Gate and Tribeca</a:t>
            </a:r>
            <a:r>
              <a:rPr lang="he-IL" sz="1200" dirty="0" smtClean="0"/>
              <a:t> </a:t>
            </a:r>
            <a:r>
              <a:rPr lang="en-US" sz="1200" dirty="0" smtClean="0"/>
              <a:t>Located in Brooklyn and Manhattan boroughs respectively. </a:t>
            </a:r>
          </a:p>
          <a:p>
            <a:pPr algn="l" rtl="0"/>
            <a:r>
              <a:rPr lang="en-US" sz="1200" dirty="0" smtClean="0"/>
              <a:t>Despite this, in terms of the amount of apartments, these neighborhoods are not at the top, so we should promote those specific areas to the customer segment that has the ability to stand in those prices.</a:t>
            </a:r>
            <a:endParaRPr lang="he-IL" sz="1200" dirty="0" smtClean="0"/>
          </a:p>
          <a:p>
            <a:pPr algn="r" rtl="0"/>
            <a:endParaRPr lang="en-US" b="1" u="sng" dirty="0" smtClean="0"/>
          </a:p>
          <a:p>
            <a:pPr algn="l" rtl="0"/>
            <a:r>
              <a:rPr lang="en-US" sz="1200" b="1" u="sng" dirty="0" smtClean="0"/>
              <a:t>adding additional columns..</a:t>
            </a:r>
            <a:endParaRPr lang="en-US" sz="1200" b="1"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also would be nice to have a couple of additional features, such as the average review score for each listing (on a scale of 1-5, or 1-10), so we could look for the best-reviewed hosts in NYC.</a:t>
            </a:r>
          </a:p>
          <a:p>
            <a:pPr algn="l" rtl="0"/>
            <a:endParaRPr lang="en-US" sz="1200" kern="1200" dirty="0" smtClean="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18</a:t>
            </a:fld>
            <a:endParaRPr lang="en-US"/>
          </a:p>
        </p:txBody>
      </p:sp>
    </p:spTree>
    <p:extLst>
      <p:ext uri="{BB962C8B-B14F-4D97-AF65-F5344CB8AC3E}">
        <p14:creationId xmlns:p14="http://schemas.microsoft.com/office/powerpoint/2010/main" val="2643385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dirty="0" smtClean="0"/>
              <a:t>Q.4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provided dataset doesn’t include data on the length of stay, which means we have partial information to answer this. However, it will be beneficial to have this information, to be able to go even deeper into the data we already have.</a:t>
            </a:r>
          </a:p>
          <a:p>
            <a:pPr algn="l" rtl="0"/>
            <a:endParaRPr lang="en-US" dirty="0" smtClean="0"/>
          </a:p>
          <a:p>
            <a:pPr algn="l" rtl="0"/>
            <a:r>
              <a:rPr lang="en-US" b="1" dirty="0" smtClean="0"/>
              <a:t>Q.5 :</a:t>
            </a:r>
          </a:p>
          <a:p>
            <a:pPr algn="l" rtl="0"/>
            <a:r>
              <a:rPr lang="en-US" sz="1200" kern="1200" dirty="0" smtClean="0">
                <a:solidFill>
                  <a:schemeClr val="tx1"/>
                </a:solidFill>
                <a:effectLst/>
                <a:latin typeface="+mn-lt"/>
                <a:ea typeface="+mn-ea"/>
                <a:cs typeface="+mn-cs"/>
              </a:rPr>
              <a:t>The provided dataset doesn’t allow us to answer this question with full certainty. To answer this question we need to also have the information about the date of each booking-preferably in another table that includes the information, while every record (row) represents one booking and has its own unique id.</a:t>
            </a:r>
          </a:p>
          <a:p>
            <a:pPr algn="l" rtl="0"/>
            <a:r>
              <a:rPr lang="en-US" sz="1200" kern="1200" dirty="0" smtClean="0">
                <a:solidFill>
                  <a:schemeClr val="tx1"/>
                </a:solidFill>
                <a:effectLst/>
                <a:latin typeface="+mn-lt"/>
                <a:ea typeface="+mn-ea"/>
                <a:cs typeface="+mn-cs"/>
              </a:rPr>
              <a:t>Nevertheless, with the existing data, we can see the changes in short-term rental in NYC over different boroughs or different neighborhoods.</a:t>
            </a:r>
            <a:endParaRPr lang="en-US" dirty="0"/>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19</a:t>
            </a:fld>
            <a:endParaRPr lang="en-US"/>
          </a:p>
        </p:txBody>
      </p:sp>
    </p:spTree>
    <p:extLst>
      <p:ext uri="{BB962C8B-B14F-4D97-AF65-F5344CB8AC3E}">
        <p14:creationId xmlns:p14="http://schemas.microsoft.com/office/powerpoint/2010/main" val="2898185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dirty="0" smtClean="0"/>
              <a:t>Q.4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provided dataset doesn’t include data on the length of stay, which means we have partial information to answer this. However, it will be beneficial to have this information, to be able to go even deeper into the data we already have.</a:t>
            </a:r>
          </a:p>
          <a:p>
            <a:pPr algn="l" rtl="0"/>
            <a:endParaRPr lang="en-US" dirty="0" smtClean="0"/>
          </a:p>
          <a:p>
            <a:pPr algn="l" rtl="0"/>
            <a:r>
              <a:rPr lang="en-US" b="1" dirty="0" smtClean="0"/>
              <a:t>Q.5 :</a:t>
            </a:r>
          </a:p>
          <a:p>
            <a:pPr algn="l" rtl="0"/>
            <a:r>
              <a:rPr lang="en-US" sz="1200" kern="1200" dirty="0" smtClean="0">
                <a:solidFill>
                  <a:schemeClr val="tx1"/>
                </a:solidFill>
                <a:effectLst/>
                <a:latin typeface="+mn-lt"/>
                <a:ea typeface="+mn-ea"/>
                <a:cs typeface="+mn-cs"/>
              </a:rPr>
              <a:t>The provided dataset doesn’t allow us to answer this question with full certainty. To answer this question we need to also have the information about the date of each booking-preferably in another table that includes the information, while every record (row) represents one booking and has its own unique id.</a:t>
            </a:r>
          </a:p>
          <a:p>
            <a:pPr algn="l" rtl="0"/>
            <a:r>
              <a:rPr lang="en-US" sz="1200" kern="1200" dirty="0" smtClean="0">
                <a:solidFill>
                  <a:schemeClr val="tx1"/>
                </a:solidFill>
                <a:effectLst/>
                <a:latin typeface="+mn-lt"/>
                <a:ea typeface="+mn-ea"/>
                <a:cs typeface="+mn-cs"/>
              </a:rPr>
              <a:t>Nevertheless, with the existing data, we can see the changes in short-term rental in NYC over different boroughs or different neighborhoods.</a:t>
            </a:r>
            <a:endParaRPr lang="en-US" dirty="0"/>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20</a:t>
            </a:fld>
            <a:endParaRPr lang="en-US"/>
          </a:p>
        </p:txBody>
      </p:sp>
    </p:spTree>
    <p:extLst>
      <p:ext uri="{BB962C8B-B14F-4D97-AF65-F5344CB8AC3E}">
        <p14:creationId xmlns:p14="http://schemas.microsoft.com/office/powerpoint/2010/main" val="84681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kern="1200" dirty="0" smtClean="0">
                <a:solidFill>
                  <a:schemeClr val="tx1"/>
                </a:solidFill>
                <a:effectLst/>
                <a:latin typeface="+mn-lt"/>
                <a:ea typeface="+mn-ea"/>
                <a:cs typeface="+mn-cs"/>
              </a:rPr>
              <a:t>To guide me along the analysis and find the main important points for the company, I was asked to answer some questions,</a:t>
            </a:r>
            <a:r>
              <a:rPr lang="en-US" sz="1200" kern="1200" baseline="0" dirty="0" smtClean="0">
                <a:solidFill>
                  <a:schemeClr val="tx1"/>
                </a:solidFill>
                <a:effectLst/>
                <a:latin typeface="+mn-lt"/>
                <a:ea typeface="+mn-ea"/>
                <a:cs typeface="+mn-cs"/>
              </a:rPr>
              <a:t> which you can see here. for example, first question is...</a:t>
            </a:r>
          </a:p>
          <a:p>
            <a:pPr algn="l" rtl="0"/>
            <a:r>
              <a:rPr lang="en-US" sz="1200" kern="1200" baseline="0" dirty="0" smtClean="0">
                <a:solidFill>
                  <a:schemeClr val="tx1"/>
                </a:solidFill>
                <a:effectLst/>
                <a:latin typeface="+mn-lt"/>
                <a:ea typeface="+mn-ea"/>
                <a:cs typeface="+mn-cs"/>
              </a:rPr>
              <a:t>we will back to them later in the presentation.</a:t>
            </a:r>
            <a:endParaRPr lang="en-US" sz="1200" kern="1200" dirty="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3</a:t>
            </a:fld>
            <a:endParaRPr lang="en-US"/>
          </a:p>
        </p:txBody>
      </p:sp>
    </p:spTree>
    <p:extLst>
      <p:ext uri="{BB962C8B-B14F-4D97-AF65-F5344CB8AC3E}">
        <p14:creationId xmlns:p14="http://schemas.microsoft.com/office/powerpoint/2010/main" val="345890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US" dirty="0"/>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21</a:t>
            </a:fld>
            <a:endParaRPr lang="en-US"/>
          </a:p>
        </p:txBody>
      </p:sp>
    </p:spTree>
    <p:extLst>
      <p:ext uri="{BB962C8B-B14F-4D97-AF65-F5344CB8AC3E}">
        <p14:creationId xmlns:p14="http://schemas.microsoft.com/office/powerpoint/2010/main" val="380765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 our goal is to find out the key points that influence the listings of properties on the given data, we went through the following steps, which we will described in this presentation.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First</a:t>
            </a:r>
            <a:r>
              <a:rPr lang="en-US" sz="1200" baseline="0" dirty="0" smtClean="0"/>
              <a:t> we explored our date and cleaned it. In this step we used Python and </a:t>
            </a:r>
            <a:r>
              <a:rPr lang="en-US" sz="1200" dirty="0" smtClean="0">
                <a:solidFill>
                  <a:srgbClr val="37352F"/>
                </a:solidFill>
              </a:rPr>
              <a:t>JupiterLite notebook.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37352F"/>
                </a:solidFill>
              </a:rPr>
              <a:t>In the second step we dived into analysis our clean data. Here we used </a:t>
            </a:r>
            <a:r>
              <a:rPr lang="en-US" sz="1200" dirty="0" smtClean="0">
                <a:solidFill>
                  <a:srgbClr val="37352F"/>
                </a:solidFill>
              </a:rPr>
              <a:t>Python and JupiterLite notebook, but also SQL.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37352F"/>
                </a:solidFill>
              </a:rPr>
              <a:t>In the end we summarized all of our findings, and we will back here to our questions from the start.</a:t>
            </a:r>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4</a:t>
            </a:fld>
            <a:endParaRPr lang="en-US"/>
          </a:p>
        </p:txBody>
      </p:sp>
    </p:spTree>
    <p:extLst>
      <p:ext uri="{BB962C8B-B14F-4D97-AF65-F5344CB8AC3E}">
        <p14:creationId xmlns:p14="http://schemas.microsoft.com/office/powerpoint/2010/main" val="617741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understand our data, schema..</a:t>
            </a:r>
            <a:r>
              <a:rPr lang="en-US" sz="1200" b="0" i="0" kern="1200" dirty="0" smtClean="0">
                <a:solidFill>
                  <a:schemeClr val="tx1"/>
                </a:solidFill>
                <a:effectLst/>
                <a:latin typeface="+mn-lt"/>
                <a:ea typeface="+mn-ea"/>
                <a:cs typeface="+mn-cs"/>
              </a:rPr>
              <a:t> As a preparation step, please take a moment to examine the data and thoroughly understand it carefully. Pay close attention to each column and determine which information is relevant </a:t>
            </a:r>
            <a:endParaRPr lang="en-US" dirty="0"/>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5</a:t>
            </a:fld>
            <a:endParaRPr lang="en-US"/>
          </a:p>
        </p:txBody>
      </p:sp>
    </p:spTree>
    <p:extLst>
      <p:ext uri="{BB962C8B-B14F-4D97-AF65-F5344CB8AC3E}">
        <p14:creationId xmlns:p14="http://schemas.microsoft.com/office/powerpoint/2010/main" val="2139204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cleaning and preparation is critical to ensure that the data is reliable and accurate.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cleaning process </a:t>
            </a:r>
            <a:r>
              <a:rPr lang="en-US" sz="1200" dirty="0" smtClean="0"/>
              <a:t>sets the foundation for the next steps in the analysis, which will involve identifying trends in the NYC Airbnb market.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proceed, we created a list that outlines the specific actions you will take during each stage of the data cleaning process. This list should include all necessary steps, such as identifying missing or duplicate data, dealing with inconsistencies, and addressing any anomalies in the dataset.</a:t>
            </a:r>
            <a:endParaRPr lang="en-US" sz="1200" dirty="0" smtClean="0"/>
          </a:p>
          <a:p>
            <a:pPr algn="l" rtl="0"/>
            <a:endParaRPr lang="en-US" dirty="0"/>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6</a:t>
            </a:fld>
            <a:endParaRPr lang="en-US"/>
          </a:p>
        </p:txBody>
      </p:sp>
    </p:spTree>
    <p:extLst>
      <p:ext uri="{BB962C8B-B14F-4D97-AF65-F5344CB8AC3E}">
        <p14:creationId xmlns:p14="http://schemas.microsoft.com/office/powerpoint/2010/main" val="3357886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prices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DataFrame</a:t>
            </a:r>
            <a:r>
              <a:rPr lang="en-US" sz="1200" kern="1200" dirty="0" smtClean="0">
                <a:solidFill>
                  <a:schemeClr val="tx1"/>
                </a:solidFill>
                <a:effectLst/>
                <a:latin typeface="+mn-lt"/>
                <a:ea typeface="+mn-ea"/>
                <a:cs typeface="+mn-cs"/>
              </a:rPr>
              <a:t> currently records each value as a string with a currency, needed to update</a:t>
            </a:r>
            <a:r>
              <a:rPr lang="en-US" sz="1200" kern="1200" baseline="0" dirty="0" smtClean="0">
                <a:solidFill>
                  <a:schemeClr val="tx1"/>
                </a:solidFill>
                <a:effectLst/>
                <a:latin typeface="+mn-lt"/>
                <a:ea typeface="+mn-ea"/>
                <a:cs typeface="+mn-cs"/>
              </a:rPr>
              <a:t> the column to numeric type.</a:t>
            </a:r>
          </a:p>
          <a:p>
            <a:pPr algn="l" rtl="0"/>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room_type </a:t>
            </a:r>
            <a:r>
              <a:rPr lang="en-US" sz="1200" b="0" kern="1200" baseline="0" dirty="0" smtClean="0">
                <a:solidFill>
                  <a:schemeClr val="tx1"/>
                </a:solidFill>
                <a:effectLst/>
                <a:latin typeface="+mn-lt"/>
                <a:ea typeface="+mn-ea"/>
                <a:cs typeface="+mn-cs"/>
              </a:rPr>
              <a:t>column- </a:t>
            </a:r>
            <a:r>
              <a:rPr lang="en-US" sz="1200" kern="1200" dirty="0" smtClean="0">
                <a:solidFill>
                  <a:schemeClr val="tx1"/>
                </a:solidFill>
                <a:effectLst/>
                <a:latin typeface="+mn-lt"/>
                <a:ea typeface="+mn-ea"/>
                <a:cs typeface="+mn-cs"/>
              </a:rPr>
              <a:t>To make them uniform I first converted all string characters to lowercase, and converted the column to a ‘category’ type. we will need this later to be able to count the frequency of each room type.</a:t>
            </a:r>
          </a:p>
          <a:p>
            <a:pPr algn="l" rtl="0"/>
            <a:endParaRPr lang="en-US" sz="1200" kern="1200" dirty="0" smtClean="0">
              <a:solidFill>
                <a:schemeClr val="tx1"/>
              </a:solidFill>
              <a:effectLst/>
              <a:latin typeface="+mn-lt"/>
              <a:ea typeface="+mn-ea"/>
              <a:cs typeface="+mn-cs"/>
            </a:endParaRPr>
          </a:p>
          <a:p>
            <a:pPr algn="l" rtl="0"/>
            <a:endParaRPr lang="en-US" sz="1200" b="1" kern="1200" baseline="0" dirty="0" smtClean="0">
              <a:solidFill>
                <a:schemeClr val="tx1"/>
              </a:solidFill>
              <a:effectLst/>
              <a:latin typeface="+mn-lt"/>
              <a:ea typeface="+mn-ea"/>
              <a:cs typeface="+mn-cs"/>
            </a:endParaRPr>
          </a:p>
          <a:p>
            <a:pPr algn="l" rtl="0"/>
            <a:endParaRPr lang="en-US" sz="1200" kern="1200" baseline="0" dirty="0" smtClean="0">
              <a:solidFill>
                <a:schemeClr val="tx1"/>
              </a:solidFill>
              <a:effectLst/>
              <a:latin typeface="+mn-lt"/>
              <a:ea typeface="+mn-ea"/>
              <a:cs typeface="+mn-cs"/>
            </a:endParaRPr>
          </a:p>
          <a:p>
            <a:pPr algn="l" rtl="0"/>
            <a:endParaRPr lang="en-US" dirty="0"/>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7</a:t>
            </a:fld>
            <a:endParaRPr lang="en-US"/>
          </a:p>
        </p:txBody>
      </p:sp>
    </p:spTree>
    <p:extLst>
      <p:ext uri="{BB962C8B-B14F-4D97-AF65-F5344CB8AC3E}">
        <p14:creationId xmlns:p14="http://schemas.microsoft.com/office/powerpoint/2010/main" val="3524645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t>last_review</a:t>
            </a:r>
            <a:r>
              <a:rPr lang="en-US" sz="1200" dirty="0" smtClean="0"/>
              <a:t> column- needed to be changed to the right date format. using pd.datetime</a:t>
            </a:r>
            <a:r>
              <a:rPr lang="en-US" sz="1200" baseline="0" dirty="0" smtClean="0"/>
              <a:t> method to convert the dates.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algn="l" rtl="0"/>
            <a:endParaRPr lang="en-US" dirty="0"/>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8</a:t>
            </a:fld>
            <a:endParaRPr lang="en-US"/>
          </a:p>
        </p:txBody>
      </p:sp>
    </p:spTree>
    <p:extLst>
      <p:ext uri="{BB962C8B-B14F-4D97-AF65-F5344CB8AC3E}">
        <p14:creationId xmlns:p14="http://schemas.microsoft.com/office/powerpoint/2010/main" val="2469385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dirty="0" smtClean="0"/>
              <a:t>boroughs </a:t>
            </a:r>
            <a:r>
              <a:rPr lang="en-US" b="0" dirty="0" smtClean="0"/>
              <a:t>column- </a:t>
            </a:r>
            <a:r>
              <a:rPr lang="en-US" sz="1200" kern="1200" dirty="0" smtClean="0">
                <a:solidFill>
                  <a:schemeClr val="tx1"/>
                </a:solidFill>
                <a:effectLst/>
                <a:latin typeface="+mn-lt"/>
                <a:ea typeface="+mn-ea"/>
                <a:cs typeface="+mn-cs"/>
              </a:rPr>
              <a:t>For this purpose, I calculated summary statistics using the groupby() method.</a:t>
            </a:r>
          </a:p>
          <a:p>
            <a:pPr algn="l" rtl="0"/>
            <a:r>
              <a:rPr lang="en-US" sz="1200" b="0" kern="1200" dirty="0" smtClean="0">
                <a:solidFill>
                  <a:schemeClr val="tx1"/>
                </a:solidFill>
                <a:effectLst/>
                <a:latin typeface="+mn-lt"/>
                <a:ea typeface="+mn-ea"/>
                <a:cs typeface="+mn-cs"/>
              </a:rPr>
              <a:t>Then we</a:t>
            </a:r>
            <a:r>
              <a:rPr lang="en-US" sz="1200" b="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wanted to categorize the listings based on whether they fall into specific price ranges, and view this by borough.</a:t>
            </a:r>
            <a:endParaRPr lang="en-US" b="0" dirty="0"/>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9</a:t>
            </a:fld>
            <a:endParaRPr lang="en-US"/>
          </a:p>
        </p:txBody>
      </p:sp>
    </p:spTree>
    <p:extLst>
      <p:ext uri="{BB962C8B-B14F-4D97-AF65-F5344CB8AC3E}">
        <p14:creationId xmlns:p14="http://schemas.microsoft.com/office/powerpoint/2010/main" val="1963923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kern="1200" dirty="0" smtClean="0">
                <a:solidFill>
                  <a:schemeClr val="tx1"/>
                </a:solidFill>
                <a:effectLst/>
                <a:latin typeface="+mn-lt"/>
                <a:ea typeface="+mn-ea"/>
                <a:cs typeface="+mn-cs"/>
              </a:rPr>
              <a:t>For this stage I moved to use SQL, after exporting the clean and preprocessed data, and with additional columns (from public data sources) that the team added to the data.</a:t>
            </a:r>
          </a:p>
          <a:p>
            <a:pPr algn="l" rtl="0"/>
            <a:r>
              <a:rPr lang="en-US" sz="1200" kern="1200" dirty="0" smtClean="0">
                <a:solidFill>
                  <a:schemeClr val="tx1"/>
                </a:solidFill>
                <a:effectLst/>
                <a:latin typeface="+mn-lt"/>
                <a:ea typeface="+mn-ea"/>
                <a:cs typeface="+mn-cs"/>
              </a:rPr>
              <a:t>Then</a:t>
            </a:r>
            <a:r>
              <a:rPr lang="en-US" sz="1200" kern="1200" baseline="0" dirty="0" smtClean="0">
                <a:solidFill>
                  <a:schemeClr val="tx1"/>
                </a:solidFill>
                <a:effectLst/>
                <a:latin typeface="+mn-lt"/>
                <a:ea typeface="+mn-ea"/>
                <a:cs typeface="+mn-cs"/>
              </a:rPr>
              <a:t> we will back to Python for the visualizations, which help to find more insights and see them easily and clearly.</a:t>
            </a:r>
            <a:endParaRPr lang="en-US" sz="1200" kern="1200" dirty="0" smtClean="0">
              <a:solidFill>
                <a:schemeClr val="tx1"/>
              </a:solidFill>
              <a:effectLst/>
              <a:latin typeface="+mn-lt"/>
              <a:ea typeface="+mn-ea"/>
              <a:cs typeface="+mn-cs"/>
            </a:endParaRPr>
          </a:p>
          <a:p>
            <a:pPr algn="l" rtl="0"/>
            <a:endParaRPr lang="en-US" sz="1200" kern="1200" dirty="0" smtClean="0">
              <a:solidFill>
                <a:schemeClr val="tx1"/>
              </a:solidFill>
              <a:effectLst/>
              <a:latin typeface="+mn-lt"/>
              <a:ea typeface="+mn-ea"/>
              <a:cs typeface="+mn-cs"/>
            </a:endParaRPr>
          </a:p>
          <a:p>
            <a:pPr algn="l" rtl="0"/>
            <a:endParaRPr lang="en-US" dirty="0"/>
          </a:p>
        </p:txBody>
      </p:sp>
      <p:sp>
        <p:nvSpPr>
          <p:cNvPr id="4" name="מציין מיקום של מספר שקופית 3"/>
          <p:cNvSpPr>
            <a:spLocks noGrp="1"/>
          </p:cNvSpPr>
          <p:nvPr>
            <p:ph type="sldNum" sz="quarter" idx="10"/>
          </p:nvPr>
        </p:nvSpPr>
        <p:spPr/>
        <p:txBody>
          <a:bodyPr/>
          <a:lstStyle/>
          <a:p>
            <a:fld id="{6DD7F9DF-4F2A-44C5-A951-28F5FD216FDB}" type="slidenum">
              <a:rPr lang="en-US" smtClean="0"/>
              <a:t>10</a:t>
            </a:fld>
            <a:endParaRPr lang="en-US"/>
          </a:p>
        </p:txBody>
      </p:sp>
    </p:spTree>
    <p:extLst>
      <p:ext uri="{BB962C8B-B14F-4D97-AF65-F5344CB8AC3E}">
        <p14:creationId xmlns:p14="http://schemas.microsoft.com/office/powerpoint/2010/main" val="3943154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E74C5709-83AF-41A7-8649-C7E7E6866DED}" type="datetime1">
              <a:rPr lang="en-US" smtClean="0"/>
              <a:t>2023-06-09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70AC42-C410-4FF2-B6CD-80EEA5ECD91E}" type="slidenum">
              <a:rPr lang="en-US" smtClean="0"/>
              <a:t>‹#›</a:t>
            </a:fld>
            <a:endParaRPr lang="en-US"/>
          </a:p>
        </p:txBody>
      </p:sp>
    </p:spTree>
    <p:extLst>
      <p:ext uri="{BB962C8B-B14F-4D97-AF65-F5344CB8AC3E}">
        <p14:creationId xmlns:p14="http://schemas.microsoft.com/office/powerpoint/2010/main" val="13358890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DF86A2E-2558-4F5B-8732-AACFFADCFC86}" type="datetime1">
              <a:rPr lang="en-US" smtClean="0"/>
              <a:t>2023-06-09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0AC42-C410-4FF2-B6CD-80EEA5ECD91E}" type="slidenum">
              <a:rPr lang="en-US" smtClean="0"/>
              <a:t>‹#›</a:t>
            </a:fld>
            <a:endParaRPr lang="en-US"/>
          </a:p>
        </p:txBody>
      </p:sp>
    </p:spTree>
    <p:extLst>
      <p:ext uri="{BB962C8B-B14F-4D97-AF65-F5344CB8AC3E}">
        <p14:creationId xmlns:p14="http://schemas.microsoft.com/office/powerpoint/2010/main" val="211907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582745B6-59CA-49DF-815F-F7B36C1141D5}" type="datetime1">
              <a:rPr lang="en-US" smtClean="0"/>
              <a:t>2023-06-09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0AC42-C410-4FF2-B6CD-80EEA5ECD91E}" type="slidenum">
              <a:rPr lang="en-US" smtClean="0"/>
              <a:t>‹#›</a:t>
            </a:fld>
            <a:endParaRPr lang="en-US"/>
          </a:p>
        </p:txBody>
      </p:sp>
    </p:spTree>
    <p:extLst>
      <p:ext uri="{BB962C8B-B14F-4D97-AF65-F5344CB8AC3E}">
        <p14:creationId xmlns:p14="http://schemas.microsoft.com/office/powerpoint/2010/main" val="46890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E377650-DB01-4E5B-94D9-1A5B37FCBE11}" type="datetime1">
              <a:rPr lang="en-US" smtClean="0"/>
              <a:t>2023-06-09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70AC42-C410-4FF2-B6CD-80EEA5ECD91E}" type="slidenum">
              <a:rPr lang="en-US" smtClean="0"/>
              <a:t>‹#›</a:t>
            </a:fld>
            <a:endParaRPr lang="en-US"/>
          </a:p>
        </p:txBody>
      </p:sp>
    </p:spTree>
    <p:extLst>
      <p:ext uri="{BB962C8B-B14F-4D97-AF65-F5344CB8AC3E}">
        <p14:creationId xmlns:p14="http://schemas.microsoft.com/office/powerpoint/2010/main" val="990619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7" name="Date Placeholder 6"/>
          <p:cNvSpPr>
            <a:spLocks noGrp="1"/>
          </p:cNvSpPr>
          <p:nvPr>
            <p:ph type="dt" sz="half" idx="10"/>
          </p:nvPr>
        </p:nvSpPr>
        <p:spPr/>
        <p:txBody>
          <a:bodyPr/>
          <a:lstStyle/>
          <a:p>
            <a:fld id="{DDA493C4-23B2-40E7-A8BC-5587C2213870}" type="datetime1">
              <a:rPr lang="en-US" smtClean="0"/>
              <a:t>2023-06-09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70AC42-C410-4FF2-B6CD-80EEA5ECD91E}" type="slidenum">
              <a:rPr lang="en-US" smtClean="0"/>
              <a:t>‹#›</a:t>
            </a:fld>
            <a:endParaRPr lang="en-US"/>
          </a:p>
        </p:txBody>
      </p:sp>
    </p:spTree>
    <p:extLst>
      <p:ext uri="{BB962C8B-B14F-4D97-AF65-F5344CB8AC3E}">
        <p14:creationId xmlns:p14="http://schemas.microsoft.com/office/powerpoint/2010/main" val="15756121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8" name="Date Placeholder 7"/>
          <p:cNvSpPr>
            <a:spLocks noGrp="1"/>
          </p:cNvSpPr>
          <p:nvPr>
            <p:ph type="dt" sz="half" idx="10"/>
          </p:nvPr>
        </p:nvSpPr>
        <p:spPr/>
        <p:txBody>
          <a:bodyPr/>
          <a:lstStyle/>
          <a:p>
            <a:fld id="{08488D10-F0EE-44ED-90B8-77685F511D41}" type="datetime1">
              <a:rPr lang="en-US" smtClean="0"/>
              <a:t>2023-06-09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70AC42-C410-4FF2-B6CD-80EEA5ECD91E}" type="slidenum">
              <a:rPr lang="en-US" smtClean="0"/>
              <a:t>‹#›</a:t>
            </a:fld>
            <a:endParaRPr lang="en-US"/>
          </a:p>
        </p:txBody>
      </p:sp>
    </p:spTree>
    <p:extLst>
      <p:ext uri="{BB962C8B-B14F-4D97-AF65-F5344CB8AC3E}">
        <p14:creationId xmlns:p14="http://schemas.microsoft.com/office/powerpoint/2010/main" val="49980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7" name="Date Placeholder 6"/>
          <p:cNvSpPr>
            <a:spLocks noGrp="1"/>
          </p:cNvSpPr>
          <p:nvPr>
            <p:ph type="dt" sz="half" idx="10"/>
          </p:nvPr>
        </p:nvSpPr>
        <p:spPr/>
        <p:txBody>
          <a:bodyPr/>
          <a:lstStyle/>
          <a:p>
            <a:fld id="{6FE4BB4E-D694-4A33-9504-C28A7783B7A9}" type="datetime1">
              <a:rPr lang="en-US" smtClean="0"/>
              <a:t>2023-06-09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70AC42-C410-4FF2-B6CD-80EEA5ECD91E}" type="slidenum">
              <a:rPr lang="en-US" smtClean="0"/>
              <a:t>‹#›</a:t>
            </a:fld>
            <a:endParaRPr lang="en-US"/>
          </a:p>
        </p:txBody>
      </p:sp>
      <p:sp>
        <p:nvSpPr>
          <p:cNvPr id="10" name="Title 9"/>
          <p:cNvSpPr>
            <a:spLocks noGrp="1"/>
          </p:cNvSpPr>
          <p:nvPr>
            <p:ph type="title"/>
          </p:nvPr>
        </p:nvSpPr>
        <p:spPr/>
        <p:txBody>
          <a:bodyPr/>
          <a:lstStyle/>
          <a:p>
            <a:r>
              <a:rPr lang="he-IL" smtClean="0"/>
              <a:t>לחץ כדי לערוך סגנון כותרת של תבנית בסיס</a:t>
            </a:r>
            <a:endParaRPr lang="en-US" dirty="0"/>
          </a:p>
        </p:txBody>
      </p:sp>
    </p:spTree>
    <p:extLst>
      <p:ext uri="{BB962C8B-B14F-4D97-AF65-F5344CB8AC3E}">
        <p14:creationId xmlns:p14="http://schemas.microsoft.com/office/powerpoint/2010/main" val="125036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1337990-7AD3-4AD6-92FC-E1A73C8E68C0}" type="datetime1">
              <a:rPr lang="en-US" smtClean="0"/>
              <a:t>2023-06-09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70AC42-C410-4FF2-B6CD-80EEA5ECD91E}" type="slidenum">
              <a:rPr lang="en-US" smtClean="0"/>
              <a:t>‹#›</a:t>
            </a:fld>
            <a:endParaRPr lang="en-US"/>
          </a:p>
        </p:txBody>
      </p:sp>
    </p:spTree>
    <p:extLst>
      <p:ext uri="{BB962C8B-B14F-4D97-AF65-F5344CB8AC3E}">
        <p14:creationId xmlns:p14="http://schemas.microsoft.com/office/powerpoint/2010/main" val="9581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04CFE-D6A5-4263-8916-8076BA28965A}" type="datetime1">
              <a:rPr lang="en-US" smtClean="0"/>
              <a:t>2023-06-09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70AC42-C410-4FF2-B6CD-80EEA5ECD91E}" type="slidenum">
              <a:rPr lang="en-US" smtClean="0"/>
              <a:t>‹#›</a:t>
            </a:fld>
            <a:endParaRPr lang="en-US"/>
          </a:p>
        </p:txBody>
      </p:sp>
    </p:spTree>
    <p:extLst>
      <p:ext uri="{BB962C8B-B14F-4D97-AF65-F5344CB8AC3E}">
        <p14:creationId xmlns:p14="http://schemas.microsoft.com/office/powerpoint/2010/main" val="305153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9" name="Date Placeholder 8"/>
          <p:cNvSpPr>
            <a:spLocks noGrp="1"/>
          </p:cNvSpPr>
          <p:nvPr>
            <p:ph type="dt" sz="half" idx="10"/>
          </p:nvPr>
        </p:nvSpPr>
        <p:spPr/>
        <p:txBody>
          <a:bodyPr/>
          <a:lstStyle/>
          <a:p>
            <a:fld id="{DFEC87F9-359C-4467-967B-6CB65AFC3E4C}" type="datetime1">
              <a:rPr lang="en-US" smtClean="0"/>
              <a:t>2023-06-09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670AC42-C410-4FF2-B6CD-80EEA5ECD91E}" type="slidenum">
              <a:rPr lang="en-US" smtClean="0"/>
              <a:t>‹#›</a:t>
            </a:fld>
            <a:endParaRPr lang="en-US"/>
          </a:p>
        </p:txBody>
      </p:sp>
    </p:spTree>
    <p:extLst>
      <p:ext uri="{BB962C8B-B14F-4D97-AF65-F5344CB8AC3E}">
        <p14:creationId xmlns:p14="http://schemas.microsoft.com/office/powerpoint/2010/main" val="263109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6A7F6B6-0682-4A20-B1C4-F5EF8DA3B889}" type="datetime1">
              <a:rPr lang="en-US" smtClean="0"/>
              <a:t>2023-06-09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670AC42-C410-4FF2-B6CD-80EEA5ECD91E}" type="slidenum">
              <a:rPr lang="en-US" smtClean="0"/>
              <a:t>‹#›</a:t>
            </a:fld>
            <a:endParaRPr lang="en-US"/>
          </a:p>
        </p:txBody>
      </p:sp>
    </p:spTree>
    <p:extLst>
      <p:ext uri="{BB962C8B-B14F-4D97-AF65-F5344CB8AC3E}">
        <p14:creationId xmlns:p14="http://schemas.microsoft.com/office/powerpoint/2010/main" val="415567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61394B4-8662-473E-A252-383CF43309CB}" type="datetime1">
              <a:rPr lang="en-US" smtClean="0"/>
              <a:t>2023-06-09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670AC42-C410-4FF2-B6CD-80EEA5ECD91E}" type="slidenum">
              <a:rPr lang="en-US" smtClean="0"/>
              <a:t>‹#›</a:t>
            </a:fld>
            <a:endParaRPr lang="en-US"/>
          </a:p>
        </p:txBody>
      </p:sp>
    </p:spTree>
    <p:extLst>
      <p:ext uri="{BB962C8B-B14F-4D97-AF65-F5344CB8AC3E}">
        <p14:creationId xmlns:p14="http://schemas.microsoft.com/office/powerpoint/2010/main" val="35184130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5014189" y="2559313"/>
            <a:ext cx="4387273" cy="1138603"/>
          </a:xfrm>
        </p:spPr>
        <p:txBody>
          <a:bodyPr>
            <a:noAutofit/>
          </a:bodyPr>
          <a:lstStyle/>
          <a:p>
            <a:r>
              <a:rPr lang="en-US" sz="6000" dirty="0" smtClean="0"/>
              <a:t>NYC </a:t>
            </a:r>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43500" cy="6858000"/>
          </a:xfrm>
          <a:prstGeom prst="rect">
            <a:avLst/>
          </a:prstGeom>
          <a:effectLst>
            <a:softEdge rad="139700"/>
          </a:effectLst>
        </p:spPr>
      </p:pic>
      <p:pic>
        <p:nvPicPr>
          <p:cNvPr id="5" name="תמונה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7826" y="2361067"/>
            <a:ext cx="4762500" cy="1381125"/>
          </a:xfrm>
          <a:prstGeom prst="rect">
            <a:avLst/>
          </a:prstGeom>
        </p:spPr>
      </p:pic>
      <p:pic>
        <p:nvPicPr>
          <p:cNvPr id="6" name="תמונה 5"/>
          <p:cNvPicPr>
            <a:picLocks noChangeAspect="1"/>
          </p:cNvPicPr>
          <p:nvPr/>
        </p:nvPicPr>
        <p:blipFill>
          <a:blip r:embed="rId4"/>
          <a:stretch>
            <a:fillRect/>
          </a:stretch>
        </p:blipFill>
        <p:spPr>
          <a:xfrm>
            <a:off x="6174951" y="3429000"/>
            <a:ext cx="4700423" cy="1603387"/>
          </a:xfrm>
          <a:prstGeom prst="rect">
            <a:avLst/>
          </a:prstGeom>
        </p:spPr>
      </p:pic>
      <p:sp>
        <p:nvSpPr>
          <p:cNvPr id="7" name="מלבן 6"/>
          <p:cNvSpPr/>
          <p:nvPr/>
        </p:nvSpPr>
        <p:spPr>
          <a:xfrm>
            <a:off x="6396623" y="5032387"/>
            <a:ext cx="4086647" cy="461665"/>
          </a:xfrm>
          <a:prstGeom prst="rect">
            <a:avLst/>
          </a:prstGeom>
        </p:spPr>
        <p:txBody>
          <a:bodyPr wrap="square">
            <a:spAutoFit/>
          </a:bodyPr>
          <a:lstStyle/>
          <a:p>
            <a:pPr algn="l"/>
            <a:r>
              <a:rPr lang="en-US" sz="2400" b="1" dirty="0">
                <a:latin typeface="Gill Sans MT" panose="020B0502020104020203" pitchFamily="34" charset="0"/>
              </a:rPr>
              <a:t>Short-Term Rental Insights</a:t>
            </a:r>
            <a:endParaRPr lang="en-US" sz="2400" b="1" i="0" dirty="0">
              <a:effectLst/>
              <a:latin typeface="Gill Sans MT" panose="020B0502020104020203" pitchFamily="34" charset="0"/>
            </a:endParaRPr>
          </a:p>
        </p:txBody>
      </p:sp>
      <p:sp>
        <p:nvSpPr>
          <p:cNvPr id="8" name="מלבן 7"/>
          <p:cNvSpPr/>
          <p:nvPr/>
        </p:nvSpPr>
        <p:spPr>
          <a:xfrm>
            <a:off x="5405585" y="607974"/>
            <a:ext cx="5900526" cy="1107996"/>
          </a:xfrm>
          <a:prstGeom prst="rect">
            <a:avLst/>
          </a:prstGeom>
        </p:spPr>
        <p:txBody>
          <a:bodyPr wrap="none">
            <a:spAutoFit/>
          </a:bodyPr>
          <a:lstStyle/>
          <a:p>
            <a:r>
              <a:rPr lang="en-US" sz="6600" b="1" dirty="0">
                <a:solidFill>
                  <a:srgbClr val="37352F"/>
                </a:solidFill>
              </a:rPr>
              <a:t>Pillow Palooza</a:t>
            </a:r>
            <a:endParaRPr lang="en-US" sz="6600" b="1" dirty="0"/>
          </a:p>
        </p:txBody>
      </p:sp>
      <p:sp>
        <p:nvSpPr>
          <p:cNvPr id="2" name="מציין מיקום של מספר שקופית 1"/>
          <p:cNvSpPr>
            <a:spLocks noGrp="1"/>
          </p:cNvSpPr>
          <p:nvPr>
            <p:ph type="sldNum" sz="quarter" idx="12"/>
          </p:nvPr>
        </p:nvSpPr>
        <p:spPr>
          <a:noFill/>
        </p:spPr>
        <p:txBody>
          <a:bodyPr/>
          <a:lstStyle/>
          <a:p>
            <a:fld id="{C670AC42-C410-4FF2-B6CD-80EEA5ECD91E}"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366992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294421" y="2171796"/>
            <a:ext cx="7729728" cy="3101983"/>
          </a:xfrm>
        </p:spPr>
        <p:txBody>
          <a:bodyPr>
            <a:normAutofit/>
          </a:bodyPr>
          <a:lstStyle/>
          <a:p>
            <a:pPr marL="0" indent="0">
              <a:buNone/>
            </a:pPr>
            <a:r>
              <a:rPr lang="en-US" sz="2400" dirty="0"/>
              <a:t>Now that the data is clean and I started to explore it a bit, I could dive into the main analysis process to find important </a:t>
            </a:r>
            <a:r>
              <a:rPr lang="en-US" sz="2400" dirty="0" smtClean="0"/>
              <a:t>insights</a:t>
            </a:r>
          </a:p>
          <a:p>
            <a:pPr marL="0" indent="0">
              <a:buNone/>
            </a:pPr>
            <a:endParaRPr lang="en-US" sz="800" dirty="0" smtClean="0"/>
          </a:p>
          <a:p>
            <a:pPr marL="0" indent="0">
              <a:buNone/>
            </a:pPr>
            <a:r>
              <a:rPr lang="en-US" sz="2400" dirty="0" smtClean="0"/>
              <a:t>Tools:  SQL, returning to Python for visualizations</a:t>
            </a:r>
          </a:p>
        </p:txBody>
      </p:sp>
      <p:sp>
        <p:nvSpPr>
          <p:cNvPr id="4" name="TextBox 3"/>
          <p:cNvSpPr txBox="1"/>
          <p:nvPr/>
        </p:nvSpPr>
        <p:spPr>
          <a:xfrm>
            <a:off x="166253" y="277091"/>
            <a:ext cx="7693695" cy="1077218"/>
          </a:xfrm>
          <a:prstGeom prst="rect">
            <a:avLst/>
          </a:prstGeom>
          <a:noFill/>
        </p:spPr>
        <p:txBody>
          <a:bodyPr wrap="square" rtlCol="0">
            <a:spAutoFit/>
          </a:bodyPr>
          <a:lstStyle/>
          <a:p>
            <a:pPr algn="l" rtl="0"/>
            <a:r>
              <a:rPr lang="en-US" sz="3600" b="1" dirty="0" smtClean="0">
                <a:solidFill>
                  <a:srgbClr val="0066CC"/>
                </a:solidFill>
              </a:rPr>
              <a:t>Second Step-</a:t>
            </a:r>
            <a:br>
              <a:rPr lang="en-US" sz="3600" b="1" dirty="0" smtClean="0">
                <a:solidFill>
                  <a:srgbClr val="0066CC"/>
                </a:solidFill>
              </a:rPr>
            </a:br>
            <a:r>
              <a:rPr lang="en-US" sz="2800" b="1" dirty="0">
                <a:solidFill>
                  <a:srgbClr val="37352F"/>
                </a:solidFill>
              </a:rPr>
              <a:t>Data Analysis and Insights Generation</a:t>
            </a:r>
            <a:endParaRPr lang="en-US" sz="2000" dirty="0"/>
          </a:p>
        </p:txBody>
      </p:sp>
      <p:sp>
        <p:nvSpPr>
          <p:cNvPr id="2" name="מציין מיקום של מספר שקופית 1"/>
          <p:cNvSpPr>
            <a:spLocks noGrp="1"/>
          </p:cNvSpPr>
          <p:nvPr>
            <p:ph type="sldNum" sz="quarter" idx="12"/>
          </p:nvPr>
        </p:nvSpPr>
        <p:spPr>
          <a:noFill/>
        </p:spPr>
        <p:txBody>
          <a:bodyPr/>
          <a:lstStyle/>
          <a:p>
            <a:fld id="{C670AC42-C410-4FF2-B6CD-80EEA5ECD91E}" type="slidenum">
              <a:rPr lang="en-US" smtClean="0">
                <a:solidFill>
                  <a:schemeClr val="tx1"/>
                </a:solidFill>
              </a:rPr>
              <a:t>10</a:t>
            </a:fld>
            <a:endParaRPr lang="en-US" dirty="0">
              <a:solidFill>
                <a:schemeClr val="tx1"/>
              </a:solidFill>
            </a:endParaRPr>
          </a:p>
        </p:txBody>
      </p:sp>
    </p:spTree>
    <p:extLst>
      <p:ext uri="{BB962C8B-B14F-4D97-AF65-F5344CB8AC3E}">
        <p14:creationId xmlns:p14="http://schemas.microsoft.com/office/powerpoint/2010/main" val="420237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67268" y="828522"/>
            <a:ext cx="11920654" cy="6029478"/>
          </a:xfrm>
        </p:spPr>
        <p:txBody>
          <a:bodyPr>
            <a:normAutofit/>
          </a:bodyPr>
          <a:lstStyle/>
          <a:p>
            <a:r>
              <a:rPr lang="en-US" sz="2400" b="1" dirty="0"/>
              <a:t>The most common room type</a:t>
            </a:r>
            <a:r>
              <a:rPr lang="en-US" sz="2400" dirty="0"/>
              <a:t> in the entire NYC Airbnb listings is Entire </a:t>
            </a:r>
            <a:r>
              <a:rPr lang="en-US" sz="2400" dirty="0" smtClean="0"/>
              <a:t>home/Apt.</a:t>
            </a:r>
            <a:br>
              <a:rPr lang="en-US" sz="2400" dirty="0" smtClean="0"/>
            </a:br>
            <a:r>
              <a:rPr lang="en-US" sz="2400" dirty="0" smtClean="0"/>
              <a:t>Following </a:t>
            </a:r>
            <a:r>
              <a:rPr lang="en-US" sz="2400" dirty="0"/>
              <a:t>this, the average price for this room_type is about 197 </a:t>
            </a:r>
            <a:r>
              <a:rPr lang="en-US" sz="2400" dirty="0" smtClean="0"/>
              <a:t>dollars.</a:t>
            </a:r>
          </a:p>
          <a:p>
            <a:endParaRPr lang="en-US" sz="800" dirty="0"/>
          </a:p>
          <a:p>
            <a:r>
              <a:rPr lang="en-US" sz="2400" b="1" dirty="0"/>
              <a:t>looking into boroughs,</a:t>
            </a:r>
            <a:r>
              <a:rPr lang="en-US" sz="2400" dirty="0"/>
              <a:t> most entire home/apt listings are in Manhattan and Brooklyn. Those boroughs also have the most listings overall (in any room_type</a:t>
            </a:r>
            <a:r>
              <a:rPr lang="en-US" sz="2400" dirty="0" smtClean="0"/>
              <a:t>).</a:t>
            </a:r>
            <a:br>
              <a:rPr lang="en-US" sz="2400" dirty="0" smtClean="0"/>
            </a:br>
            <a:r>
              <a:rPr lang="en-US" sz="2400" dirty="0" smtClean="0"/>
              <a:t>In Staten Island- </a:t>
            </a:r>
            <a:r>
              <a:rPr lang="en-US" sz="2400" dirty="0"/>
              <a:t>only a few hundred </a:t>
            </a:r>
            <a:r>
              <a:rPr lang="en-US" sz="2400" dirty="0" smtClean="0"/>
              <a:t>listings.</a:t>
            </a:r>
          </a:p>
          <a:p>
            <a:endParaRPr lang="en-US" sz="800" dirty="0"/>
          </a:p>
          <a:p>
            <a:r>
              <a:rPr lang="en-US" sz="2400" b="1" dirty="0"/>
              <a:t>The most profitable borough</a:t>
            </a:r>
            <a:r>
              <a:rPr lang="en-US" sz="2400" dirty="0"/>
              <a:t> in terms of revenue for hosts is </a:t>
            </a:r>
            <a:r>
              <a:rPr lang="en-US" sz="2400" dirty="0" smtClean="0"/>
              <a:t>Manhattan, </a:t>
            </a:r>
            <a:r>
              <a:rPr lang="en-US" sz="2400" dirty="0"/>
              <a:t>with about 395,500,000$, followed by Brooklyn, with a little above 279,000,000$. </a:t>
            </a:r>
            <a:endParaRPr lang="en-US" sz="2400" dirty="0" smtClean="0"/>
          </a:p>
          <a:p>
            <a:endParaRPr lang="en-US" sz="800" dirty="0"/>
          </a:p>
          <a:p>
            <a:r>
              <a:rPr lang="en-US" sz="2400" b="1" dirty="0" smtClean="0"/>
              <a:t>The highest price on </a:t>
            </a:r>
            <a:r>
              <a:rPr lang="en-US" sz="2400" b="1" dirty="0"/>
              <a:t>average per </a:t>
            </a:r>
            <a:r>
              <a:rPr lang="en-US" sz="2400" b="1" dirty="0" smtClean="0"/>
              <a:t>month (neighborhoods):</a:t>
            </a:r>
            <a:r>
              <a:rPr lang="en-US" sz="2400" dirty="0"/>
              <a:t/>
            </a:r>
            <a:br>
              <a:rPr lang="en-US" sz="2400" dirty="0"/>
            </a:br>
            <a:r>
              <a:rPr lang="en-US" sz="2400" dirty="0" smtClean="0"/>
              <a:t>Entire home/apt- </a:t>
            </a:r>
            <a:r>
              <a:rPr lang="en-US" sz="2400" dirty="0"/>
              <a:t>Sea Gate neighborhood</a:t>
            </a:r>
            <a:r>
              <a:rPr lang="en-US" sz="2400" b="1" dirty="0"/>
              <a:t> </a:t>
            </a:r>
            <a:r>
              <a:rPr lang="en-US" sz="2400" dirty="0" smtClean="0"/>
              <a:t/>
            </a:r>
            <a:br>
              <a:rPr lang="en-US" sz="2400" dirty="0" smtClean="0"/>
            </a:br>
            <a:r>
              <a:rPr lang="en-US" sz="2400" dirty="0" smtClean="0"/>
              <a:t>Private room- </a:t>
            </a:r>
            <a:r>
              <a:rPr lang="en-US" sz="2400" dirty="0"/>
              <a:t>West Village</a:t>
            </a:r>
            <a:r>
              <a:rPr lang="en-US" sz="2400" dirty="0" smtClean="0"/>
              <a:t/>
            </a:r>
            <a:br>
              <a:rPr lang="en-US" sz="2400" dirty="0" smtClean="0"/>
            </a:br>
            <a:r>
              <a:rPr lang="en-US" sz="2400" dirty="0" smtClean="0"/>
              <a:t>Shared room- </a:t>
            </a:r>
            <a:r>
              <a:rPr lang="en-US" sz="2400" dirty="0"/>
              <a:t>Vinegar </a:t>
            </a:r>
            <a:r>
              <a:rPr lang="en-US" sz="2400" dirty="0" smtClean="0"/>
              <a:t>Hill</a:t>
            </a:r>
          </a:p>
          <a:p>
            <a:endParaRPr lang="en-US" sz="900" dirty="0"/>
          </a:p>
          <a:p>
            <a:r>
              <a:rPr lang="en-US" sz="2400" b="1" dirty="0" smtClean="0"/>
              <a:t>No correlation </a:t>
            </a:r>
            <a:r>
              <a:rPr lang="en-US" sz="2400" b="1" dirty="0"/>
              <a:t>between estimated book days with the prices</a:t>
            </a:r>
            <a:r>
              <a:rPr lang="en-US" sz="2400" dirty="0"/>
              <a:t> </a:t>
            </a:r>
            <a:r>
              <a:rPr lang="en-US" sz="2400" dirty="0" smtClean="0"/>
              <a:t>(below -0.1)</a:t>
            </a:r>
          </a:p>
          <a:p>
            <a:endParaRPr lang="en-US" sz="2400" b="1" dirty="0"/>
          </a:p>
          <a:p>
            <a:endParaRPr lang="en-US" sz="2400" b="1" dirty="0" smtClean="0"/>
          </a:p>
        </p:txBody>
      </p:sp>
      <p:sp>
        <p:nvSpPr>
          <p:cNvPr id="2" name="TextBox 1"/>
          <p:cNvSpPr txBox="1"/>
          <p:nvPr/>
        </p:nvSpPr>
        <p:spPr>
          <a:xfrm>
            <a:off x="272118" y="131787"/>
            <a:ext cx="2738711" cy="584775"/>
          </a:xfrm>
          <a:prstGeom prst="rect">
            <a:avLst/>
          </a:prstGeom>
          <a:noFill/>
        </p:spPr>
        <p:txBody>
          <a:bodyPr wrap="square" rtlCol="0">
            <a:spAutoFit/>
          </a:bodyPr>
          <a:lstStyle/>
          <a:p>
            <a:pPr algn="l" rtl="0"/>
            <a:r>
              <a:rPr lang="en-US" sz="3200" b="1" u="sng" dirty="0" smtClean="0"/>
              <a:t>Key Points:</a:t>
            </a:r>
            <a:endParaRPr lang="en-US" sz="3200" b="1" u="sng" dirty="0"/>
          </a:p>
        </p:txBody>
      </p:sp>
      <p:sp>
        <p:nvSpPr>
          <p:cNvPr id="4" name="מציין מיקום של מספר שקופית 3"/>
          <p:cNvSpPr>
            <a:spLocks noGrp="1"/>
          </p:cNvSpPr>
          <p:nvPr>
            <p:ph type="sldNum" sz="quarter" idx="12"/>
          </p:nvPr>
        </p:nvSpPr>
        <p:spPr>
          <a:xfrm>
            <a:off x="11572961" y="6273676"/>
            <a:ext cx="365760" cy="365760"/>
          </a:xfrm>
          <a:noFill/>
        </p:spPr>
        <p:txBody>
          <a:bodyPr/>
          <a:lstStyle/>
          <a:p>
            <a:fld id="{C670AC42-C410-4FF2-B6CD-80EEA5ECD91E}" type="slidenum">
              <a:rPr lang="en-US" smtClean="0">
                <a:solidFill>
                  <a:schemeClr val="tx1"/>
                </a:solidFill>
              </a:rPr>
              <a:t>11</a:t>
            </a:fld>
            <a:endParaRPr lang="en-US">
              <a:solidFill>
                <a:schemeClr val="tx1"/>
              </a:solidFill>
            </a:endParaRPr>
          </a:p>
        </p:txBody>
      </p:sp>
    </p:spTree>
    <p:extLst>
      <p:ext uri="{BB962C8B-B14F-4D97-AF65-F5344CB8AC3E}">
        <p14:creationId xmlns:p14="http://schemas.microsoft.com/office/powerpoint/2010/main" val="76756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11512" y="1143640"/>
            <a:ext cx="11976410" cy="5495796"/>
          </a:xfrm>
        </p:spPr>
        <p:txBody>
          <a:bodyPr>
            <a:normAutofit lnSpcReduction="10000"/>
          </a:bodyPr>
          <a:lstStyle/>
          <a:p>
            <a:r>
              <a:rPr lang="en-US" sz="2400" b="1" dirty="0" smtClean="0"/>
              <a:t>For room types, </a:t>
            </a:r>
            <a:r>
              <a:rPr lang="en-US" sz="2400" dirty="0">
                <a:solidFill>
                  <a:schemeClr val="tx1"/>
                </a:solidFill>
              </a:rPr>
              <a:t>It looks like for people or families that want to rent an entire home/apt- a price around </a:t>
            </a:r>
            <a:r>
              <a:rPr lang="en-US" sz="2400" dirty="0" smtClean="0">
                <a:solidFill>
                  <a:schemeClr val="tx1"/>
                </a:solidFill>
              </a:rPr>
              <a:t>197$ looks </a:t>
            </a:r>
            <a:r>
              <a:rPr lang="en-US" sz="2400" dirty="0">
                <a:solidFill>
                  <a:schemeClr val="tx1"/>
                </a:solidFill>
              </a:rPr>
              <a:t>reasonable and manageable. Also, we should consider focusing more on this </a:t>
            </a:r>
            <a:r>
              <a:rPr lang="en-US" sz="2400" dirty="0" smtClean="0">
                <a:solidFill>
                  <a:schemeClr val="tx1"/>
                </a:solidFill>
              </a:rPr>
              <a:t>room type </a:t>
            </a:r>
            <a:r>
              <a:rPr lang="en-US" sz="2400" dirty="0">
                <a:solidFill>
                  <a:schemeClr val="tx1"/>
                </a:solidFill>
              </a:rPr>
              <a:t>in our </a:t>
            </a:r>
            <a:r>
              <a:rPr lang="en-US" sz="2400" dirty="0" smtClean="0">
                <a:solidFill>
                  <a:schemeClr val="tx1"/>
                </a:solidFill>
              </a:rPr>
              <a:t>promotions.</a:t>
            </a:r>
            <a:endParaRPr lang="en-US" sz="2400" dirty="0" smtClean="0"/>
          </a:p>
          <a:p>
            <a:endParaRPr lang="en-US" sz="800" dirty="0"/>
          </a:p>
          <a:p>
            <a:pPr>
              <a:spcBef>
                <a:spcPts val="0"/>
              </a:spcBef>
              <a:buClrTx/>
              <a:defRPr/>
            </a:pPr>
            <a:r>
              <a:rPr lang="en-US" sz="2400" b="1" dirty="0" smtClean="0"/>
              <a:t>As a note for </a:t>
            </a:r>
            <a:r>
              <a:rPr lang="en-US" sz="2400" b="1" dirty="0"/>
              <a:t>boroughs,</a:t>
            </a:r>
            <a:r>
              <a:rPr lang="en-US" sz="2400" dirty="0"/>
              <a:t> </a:t>
            </a:r>
            <a:r>
              <a:rPr lang="en-US" sz="2400" dirty="0">
                <a:solidFill>
                  <a:schemeClr val="tx1"/>
                </a:solidFill>
              </a:rPr>
              <a:t>It’s worth noting that those findings are also logical because it’s known that Manhattan is one of the most expensive places in the world to live in, where Staten Island or Bronx for example are on other hand appears to have lower standards of living.</a:t>
            </a:r>
            <a:endParaRPr lang="en-US" sz="2400" dirty="0"/>
          </a:p>
          <a:p>
            <a:endParaRPr lang="en-US" sz="800" dirty="0"/>
          </a:p>
          <a:p>
            <a:r>
              <a:rPr lang="en-US" sz="2400" b="1" dirty="0" smtClean="0"/>
              <a:t>The finding about t</a:t>
            </a:r>
            <a:r>
              <a:rPr lang="en-US" sz="2400" b="1" dirty="0" smtClean="0"/>
              <a:t>he </a:t>
            </a:r>
            <a:r>
              <a:rPr lang="en-US" sz="2400" b="1" dirty="0"/>
              <a:t>most profitable borough</a:t>
            </a:r>
            <a:r>
              <a:rPr lang="en-US" sz="2400" dirty="0"/>
              <a:t> </a:t>
            </a:r>
            <a:r>
              <a:rPr lang="en-US" sz="2400" dirty="0" smtClean="0">
                <a:solidFill>
                  <a:schemeClr val="tx1"/>
                </a:solidFill>
              </a:rPr>
              <a:t>is </a:t>
            </a:r>
            <a:r>
              <a:rPr lang="en-US" sz="2400" dirty="0">
                <a:solidFill>
                  <a:schemeClr val="tx1"/>
                </a:solidFill>
              </a:rPr>
              <a:t>another strong evidence of the popularity </a:t>
            </a:r>
            <a:r>
              <a:rPr lang="en-US" sz="2400" dirty="0" smtClean="0">
                <a:solidFill>
                  <a:schemeClr val="tx1"/>
                </a:solidFill>
              </a:rPr>
              <a:t>of Manhattan and Brooklyn.</a:t>
            </a:r>
            <a:endParaRPr lang="en-US" sz="800" dirty="0"/>
          </a:p>
          <a:p>
            <a:endParaRPr lang="en-US" sz="900" dirty="0"/>
          </a:p>
          <a:p>
            <a:r>
              <a:rPr lang="en-US" sz="2400" b="1" dirty="0" smtClean="0"/>
              <a:t>Because there is n</a:t>
            </a:r>
            <a:r>
              <a:rPr lang="en-US" sz="2400" b="1" dirty="0" smtClean="0"/>
              <a:t>o </a:t>
            </a:r>
            <a:r>
              <a:rPr lang="en-US" sz="2400" b="1" dirty="0" smtClean="0"/>
              <a:t>correlation </a:t>
            </a:r>
            <a:r>
              <a:rPr lang="en-US" sz="2400" b="1" dirty="0"/>
              <a:t>between estimated book days with the </a:t>
            </a:r>
            <a:r>
              <a:rPr lang="en-US" sz="2400" b="1" dirty="0" smtClean="0"/>
              <a:t>prices</a:t>
            </a:r>
            <a:br>
              <a:rPr lang="en-US" sz="2400" b="1" dirty="0" smtClean="0"/>
            </a:br>
            <a:r>
              <a:rPr lang="en-US" sz="2400" dirty="0"/>
              <a:t>This means that for the estimated booked days there is </a:t>
            </a:r>
            <a:r>
              <a:rPr lang="en-US" sz="2400" u="sng" dirty="0"/>
              <a:t>no meaning</a:t>
            </a:r>
            <a:r>
              <a:rPr lang="en-US" sz="2400" dirty="0"/>
              <a:t> when looking at the prices and vice versa</a:t>
            </a:r>
            <a:r>
              <a:rPr lang="en-US" sz="2400" dirty="0" smtClean="0"/>
              <a:t>.</a:t>
            </a:r>
            <a:endParaRPr lang="en-US" sz="2400" dirty="0"/>
          </a:p>
        </p:txBody>
      </p:sp>
      <p:sp>
        <p:nvSpPr>
          <p:cNvPr id="2" name="TextBox 1"/>
          <p:cNvSpPr txBox="1"/>
          <p:nvPr/>
        </p:nvSpPr>
        <p:spPr>
          <a:xfrm>
            <a:off x="272118" y="131787"/>
            <a:ext cx="7857121" cy="584775"/>
          </a:xfrm>
          <a:prstGeom prst="rect">
            <a:avLst/>
          </a:prstGeom>
          <a:noFill/>
        </p:spPr>
        <p:txBody>
          <a:bodyPr wrap="square" rtlCol="0">
            <a:spAutoFit/>
          </a:bodyPr>
          <a:lstStyle/>
          <a:p>
            <a:pPr algn="l" rtl="0"/>
            <a:r>
              <a:rPr lang="en-US" sz="3200" b="1" dirty="0" smtClean="0"/>
              <a:t>what we learned from those key points:</a:t>
            </a:r>
            <a:endParaRPr lang="en-US" sz="3200" b="1" dirty="0"/>
          </a:p>
        </p:txBody>
      </p:sp>
      <p:sp>
        <p:nvSpPr>
          <p:cNvPr id="4" name="מציין מיקום של מספר שקופית 3"/>
          <p:cNvSpPr>
            <a:spLocks noGrp="1"/>
          </p:cNvSpPr>
          <p:nvPr>
            <p:ph type="sldNum" sz="quarter" idx="12"/>
          </p:nvPr>
        </p:nvSpPr>
        <p:spPr>
          <a:xfrm>
            <a:off x="11572961" y="6273676"/>
            <a:ext cx="365760" cy="365760"/>
          </a:xfrm>
          <a:noFill/>
        </p:spPr>
        <p:txBody>
          <a:bodyPr/>
          <a:lstStyle/>
          <a:p>
            <a:fld id="{C670AC42-C410-4FF2-B6CD-80EEA5ECD91E}" type="slidenum">
              <a:rPr lang="en-US" smtClean="0">
                <a:solidFill>
                  <a:schemeClr val="tx1"/>
                </a:solidFill>
              </a:rPr>
              <a:t>12</a:t>
            </a:fld>
            <a:endParaRPr lang="en-US">
              <a:solidFill>
                <a:schemeClr val="tx1"/>
              </a:solidFill>
            </a:endParaRPr>
          </a:p>
        </p:txBody>
      </p:sp>
    </p:spTree>
    <p:extLst>
      <p:ext uri="{BB962C8B-B14F-4D97-AF65-F5344CB8AC3E}">
        <p14:creationId xmlns:p14="http://schemas.microsoft.com/office/powerpoint/2010/main" val="54479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294421" y="2171796"/>
            <a:ext cx="7729728" cy="3101983"/>
          </a:xfrm>
        </p:spPr>
        <p:txBody>
          <a:bodyPr/>
          <a:lstStyle/>
          <a:p>
            <a:pPr marL="0" indent="0">
              <a:buNone/>
            </a:pPr>
            <a:endParaRPr lang="en-US" dirty="0"/>
          </a:p>
        </p:txBody>
      </p:sp>
      <p:pic>
        <p:nvPicPr>
          <p:cNvPr id="4" name="תמונה 3"/>
          <p:cNvPicPr/>
          <p:nvPr/>
        </p:nvPicPr>
        <p:blipFill>
          <a:blip r:embed="rId3"/>
          <a:stretch>
            <a:fillRect/>
          </a:stretch>
        </p:blipFill>
        <p:spPr>
          <a:xfrm>
            <a:off x="0" y="646771"/>
            <a:ext cx="12192000" cy="6211228"/>
          </a:xfrm>
          <a:prstGeom prst="rect">
            <a:avLst/>
          </a:prstGeom>
        </p:spPr>
      </p:pic>
      <p:sp>
        <p:nvSpPr>
          <p:cNvPr id="2" name="TextBox 1"/>
          <p:cNvSpPr txBox="1"/>
          <p:nvPr/>
        </p:nvSpPr>
        <p:spPr>
          <a:xfrm>
            <a:off x="0" y="187466"/>
            <a:ext cx="10979462" cy="400110"/>
          </a:xfrm>
          <a:prstGeom prst="rect">
            <a:avLst/>
          </a:prstGeom>
          <a:noFill/>
        </p:spPr>
        <p:txBody>
          <a:bodyPr wrap="square" rtlCol="0">
            <a:spAutoFit/>
          </a:bodyPr>
          <a:lstStyle/>
          <a:p>
            <a:pPr algn="l" rtl="0"/>
            <a:r>
              <a:rPr lang="en-US" sz="2000" b="1" dirty="0" smtClean="0"/>
              <a:t>Top 10 Neighborhoods </a:t>
            </a:r>
            <a:r>
              <a:rPr lang="en-US" sz="2000" b="1" dirty="0"/>
              <a:t>and </a:t>
            </a:r>
            <a:r>
              <a:rPr lang="en-US" sz="2000" b="1" dirty="0" smtClean="0"/>
              <a:t>their variability </a:t>
            </a:r>
            <a:r>
              <a:rPr lang="en-US" sz="2000" b="1" dirty="0"/>
              <a:t>between </a:t>
            </a:r>
            <a:r>
              <a:rPr lang="en-US" sz="2000" b="1" dirty="0" smtClean="0"/>
              <a:t>room types, considering boroughs</a:t>
            </a:r>
            <a:endParaRPr lang="en-US" sz="2000" b="1" dirty="0"/>
          </a:p>
        </p:txBody>
      </p:sp>
      <p:sp>
        <p:nvSpPr>
          <p:cNvPr id="5" name="מציין מיקום של מספר שקופית 4"/>
          <p:cNvSpPr>
            <a:spLocks noGrp="1"/>
          </p:cNvSpPr>
          <p:nvPr>
            <p:ph type="sldNum" sz="quarter" idx="12"/>
          </p:nvPr>
        </p:nvSpPr>
        <p:spPr>
          <a:xfrm>
            <a:off x="11506054" y="6262525"/>
            <a:ext cx="365760" cy="365760"/>
          </a:xfrm>
          <a:noFill/>
        </p:spPr>
        <p:txBody>
          <a:bodyPr/>
          <a:lstStyle/>
          <a:p>
            <a:fld id="{C670AC42-C410-4FF2-B6CD-80EEA5ECD91E}" type="slidenum">
              <a:rPr lang="en-US" smtClean="0">
                <a:solidFill>
                  <a:schemeClr val="tx1"/>
                </a:solidFill>
              </a:rPr>
              <a:t>13</a:t>
            </a:fld>
            <a:endParaRPr lang="en-US" dirty="0">
              <a:solidFill>
                <a:schemeClr val="tx1"/>
              </a:solidFill>
            </a:endParaRPr>
          </a:p>
        </p:txBody>
      </p:sp>
    </p:spTree>
    <p:extLst>
      <p:ext uri="{BB962C8B-B14F-4D97-AF65-F5344CB8AC3E}">
        <p14:creationId xmlns:p14="http://schemas.microsoft.com/office/powerpoint/2010/main" val="283747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0" y="187466"/>
            <a:ext cx="12192000" cy="1077218"/>
          </a:xfrm>
          <a:prstGeom prst="rect">
            <a:avLst/>
          </a:prstGeom>
          <a:noFill/>
        </p:spPr>
        <p:txBody>
          <a:bodyPr wrap="square" rtlCol="0">
            <a:spAutoFit/>
          </a:bodyPr>
          <a:lstStyle/>
          <a:p>
            <a:pPr algn="l" rtl="0"/>
            <a:r>
              <a:rPr lang="en-US" sz="3200" b="1" dirty="0" smtClean="0"/>
              <a:t>what was used for the last visualization,</a:t>
            </a:r>
          </a:p>
          <a:p>
            <a:pPr algn="l" rtl="0"/>
            <a:r>
              <a:rPr lang="en-US" sz="3200" b="1" dirty="0" smtClean="0"/>
              <a:t>and how to interprets it?</a:t>
            </a:r>
            <a:endParaRPr lang="en-US" sz="3200" b="1" dirty="0"/>
          </a:p>
        </p:txBody>
      </p:sp>
      <p:sp>
        <p:nvSpPr>
          <p:cNvPr id="5" name="מציין מיקום של מספר שקופית 4"/>
          <p:cNvSpPr>
            <a:spLocks noGrp="1"/>
          </p:cNvSpPr>
          <p:nvPr>
            <p:ph type="sldNum" sz="quarter" idx="12"/>
          </p:nvPr>
        </p:nvSpPr>
        <p:spPr>
          <a:xfrm>
            <a:off x="11506054" y="6262525"/>
            <a:ext cx="365760" cy="365760"/>
          </a:xfrm>
          <a:noFill/>
        </p:spPr>
        <p:txBody>
          <a:bodyPr/>
          <a:lstStyle/>
          <a:p>
            <a:fld id="{C670AC42-C410-4FF2-B6CD-80EEA5ECD91E}" type="slidenum">
              <a:rPr lang="en-US" smtClean="0">
                <a:solidFill>
                  <a:schemeClr val="tx1"/>
                </a:solidFill>
              </a:rPr>
              <a:t>14</a:t>
            </a:fld>
            <a:endParaRPr lang="en-US" dirty="0">
              <a:solidFill>
                <a:schemeClr val="tx1"/>
              </a:solidFill>
            </a:endParaRPr>
          </a:p>
        </p:txBody>
      </p:sp>
      <p:sp>
        <p:nvSpPr>
          <p:cNvPr id="7" name="מלבן 6"/>
          <p:cNvSpPr/>
          <p:nvPr/>
        </p:nvSpPr>
        <p:spPr>
          <a:xfrm>
            <a:off x="0" y="1657564"/>
            <a:ext cx="12192001" cy="4385816"/>
          </a:xfrm>
          <a:prstGeom prst="rect">
            <a:avLst/>
          </a:prstGeom>
        </p:spPr>
        <p:txBody>
          <a:bodyPr wrap="square">
            <a:spAutoFit/>
          </a:bodyPr>
          <a:lstStyle/>
          <a:p>
            <a:pPr algn="l" rtl="0">
              <a:lnSpc>
                <a:spcPct val="150000"/>
              </a:lnSpc>
            </a:pPr>
            <a:r>
              <a:rPr lang="en-US" sz="2400" dirty="0">
                <a:latin typeface="Arial" panose="020B0604020202020204" pitchFamily="34" charset="0"/>
                <a:ea typeface="Calibri" panose="020F0502020204030204" pitchFamily="34" charset="0"/>
                <a:cs typeface="Arial" panose="020B0604020202020204" pitchFamily="34" charset="0"/>
              </a:rPr>
              <a:t>To make </a:t>
            </a:r>
            <a:r>
              <a:rPr lang="en-US" sz="2400" dirty="0" smtClean="0">
                <a:latin typeface="Arial" panose="020B0604020202020204" pitchFamily="34" charset="0"/>
                <a:ea typeface="Calibri" panose="020F0502020204030204" pitchFamily="34" charset="0"/>
                <a:cs typeface="Arial" panose="020B0604020202020204" pitchFamily="34" charset="0"/>
              </a:rPr>
              <a:t>the previews visualization, </a:t>
            </a:r>
            <a:r>
              <a:rPr lang="en-US" sz="2400" dirty="0">
                <a:latin typeface="Arial" panose="020B0604020202020204" pitchFamily="34" charset="0"/>
                <a:ea typeface="Calibri" panose="020F0502020204030204" pitchFamily="34" charset="0"/>
                <a:cs typeface="Arial" panose="020B0604020202020204" pitchFamily="34" charset="0"/>
              </a:rPr>
              <a:t>I returned to the notebook and used Python to import the relevant modules to be able to receive the desired output. For this plot I used seaborn catborn visualization</a:t>
            </a:r>
            <a:r>
              <a:rPr lang="en-US" sz="2400" dirty="0" smtClean="0">
                <a:latin typeface="Arial" panose="020B0604020202020204" pitchFamily="34" charset="0"/>
                <a:ea typeface="Calibri" panose="020F0502020204030204" pitchFamily="34" charset="0"/>
                <a:cs typeface="Arial" panose="020B0604020202020204" pitchFamily="34" charset="0"/>
              </a:rPr>
              <a:t>.</a:t>
            </a:r>
          </a:p>
          <a:p>
            <a:pPr algn="l" rtl="0">
              <a:lnSpc>
                <a:spcPct val="150000"/>
              </a:lnSpc>
            </a:pP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50000"/>
              </a:lnSpc>
            </a:pPr>
            <a:r>
              <a:rPr lang="en-US" sz="2400" dirty="0">
                <a:latin typeface="Arial" panose="020B0604020202020204" pitchFamily="34" charset="0"/>
                <a:ea typeface="Calibri" panose="020F0502020204030204" pitchFamily="34" charset="0"/>
                <a:cs typeface="Arial" panose="020B0604020202020204" pitchFamily="34" charset="0"/>
              </a:rPr>
              <a:t>In </a:t>
            </a:r>
            <a:r>
              <a:rPr lang="en-US" sz="2400" dirty="0" smtClean="0">
                <a:latin typeface="Arial" panose="020B0604020202020204" pitchFamily="34" charset="0"/>
                <a:ea typeface="Calibri" panose="020F0502020204030204" pitchFamily="34" charset="0"/>
                <a:cs typeface="Arial" panose="020B0604020202020204" pitchFamily="34" charset="0"/>
              </a:rPr>
              <a:t>the viz </a:t>
            </a:r>
            <a:r>
              <a:rPr lang="en-US" sz="2400" dirty="0">
                <a:latin typeface="Arial" panose="020B0604020202020204" pitchFamily="34" charset="0"/>
                <a:ea typeface="Calibri" panose="020F0502020204030204" pitchFamily="34" charset="0"/>
                <a:cs typeface="Arial" panose="020B0604020202020204" pitchFamily="34" charset="0"/>
              </a:rPr>
              <a:t>you can see the three subplots (one for each room type, and the color refers to the name of the borough, so each borough gets its own color-which is the same in all the subplots). Each subplot represents the top 10 neighborhoods we found on the X-axis, and their count in each </a:t>
            </a:r>
            <a:r>
              <a:rPr lang="en-US" sz="2400" dirty="0" smtClean="0">
                <a:latin typeface="Arial" panose="020B0604020202020204" pitchFamily="34" charset="0"/>
                <a:ea typeface="Calibri" panose="020F0502020204030204" pitchFamily="34" charset="0"/>
                <a:cs typeface="Arial" panose="020B0604020202020204" pitchFamily="34" charset="0"/>
              </a:rPr>
              <a:t>room type </a:t>
            </a:r>
            <a:r>
              <a:rPr lang="en-US" sz="2400" dirty="0">
                <a:latin typeface="Arial" panose="020B0604020202020204" pitchFamily="34" charset="0"/>
                <a:ea typeface="Calibri" panose="020F0502020204030204" pitchFamily="34" charset="0"/>
                <a:cs typeface="Arial" panose="020B0604020202020204" pitchFamily="34" charset="0"/>
              </a:rPr>
              <a:t>on the Y-axis.</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14289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6" name="תמונה 5"/>
          <p:cNvPicPr>
            <a:picLocks noChangeAspect="1"/>
          </p:cNvPicPr>
          <p:nvPr/>
        </p:nvPicPr>
        <p:blipFill>
          <a:blip r:embed="rId3"/>
          <a:stretch>
            <a:fillRect/>
          </a:stretch>
        </p:blipFill>
        <p:spPr>
          <a:xfrm>
            <a:off x="0" y="1219560"/>
            <a:ext cx="12192000" cy="5580616"/>
          </a:xfrm>
          <a:prstGeom prst="rect">
            <a:avLst/>
          </a:prstGeom>
        </p:spPr>
      </p:pic>
      <p:sp>
        <p:nvSpPr>
          <p:cNvPr id="4" name="TextBox 3"/>
          <p:cNvSpPr txBox="1"/>
          <p:nvPr/>
        </p:nvSpPr>
        <p:spPr>
          <a:xfrm>
            <a:off x="166253" y="117071"/>
            <a:ext cx="7693695" cy="1384995"/>
          </a:xfrm>
          <a:prstGeom prst="rect">
            <a:avLst/>
          </a:prstGeom>
          <a:noFill/>
        </p:spPr>
        <p:txBody>
          <a:bodyPr wrap="square" rtlCol="0">
            <a:spAutoFit/>
          </a:bodyPr>
          <a:lstStyle/>
          <a:p>
            <a:pPr algn="l" rtl="0"/>
            <a:r>
              <a:rPr lang="en-US" sz="3600" b="1" dirty="0" smtClean="0">
                <a:solidFill>
                  <a:srgbClr val="0066CC"/>
                </a:solidFill>
              </a:rPr>
              <a:t>Analysis Summary- conclusions</a:t>
            </a:r>
            <a:br>
              <a:rPr lang="en-US" sz="3600" b="1" dirty="0" smtClean="0">
                <a:solidFill>
                  <a:srgbClr val="0066CC"/>
                </a:solidFill>
              </a:rPr>
            </a:br>
            <a:r>
              <a:rPr lang="en-US" sz="2800" b="1" dirty="0" smtClean="0">
                <a:solidFill>
                  <a:srgbClr val="37352F"/>
                </a:solidFill>
              </a:rPr>
              <a:t>what are our </a:t>
            </a:r>
            <a:r>
              <a:rPr lang="en-US" sz="2800" b="1" dirty="0">
                <a:solidFill>
                  <a:srgbClr val="37352F"/>
                </a:solidFill>
              </a:rPr>
              <a:t>findings for </a:t>
            </a:r>
            <a:r>
              <a:rPr lang="en-US" sz="2800" b="1" dirty="0" smtClean="0">
                <a:solidFill>
                  <a:srgbClr val="37352F"/>
                </a:solidFill>
              </a:rPr>
              <a:t>business impact:</a:t>
            </a:r>
            <a:endParaRPr lang="en-US" sz="2800" dirty="0">
              <a:solidFill>
                <a:srgbClr val="37352F"/>
              </a:solidFill>
            </a:endParaRPr>
          </a:p>
          <a:p>
            <a:pPr algn="l" rtl="0"/>
            <a:endParaRPr lang="en-US" sz="2000" dirty="0"/>
          </a:p>
        </p:txBody>
      </p:sp>
      <p:sp>
        <p:nvSpPr>
          <p:cNvPr id="2" name="מציין מיקום של מספר שקופית 1"/>
          <p:cNvSpPr>
            <a:spLocks noGrp="1"/>
          </p:cNvSpPr>
          <p:nvPr>
            <p:ph type="sldNum" sz="quarter" idx="12"/>
          </p:nvPr>
        </p:nvSpPr>
        <p:spPr>
          <a:xfrm>
            <a:off x="11826240" y="6617296"/>
            <a:ext cx="365760" cy="240704"/>
          </a:xfrm>
          <a:noFill/>
        </p:spPr>
        <p:txBody>
          <a:bodyPr/>
          <a:lstStyle/>
          <a:p>
            <a:fld id="{C670AC42-C410-4FF2-B6CD-80EEA5ECD91E}" type="slidenum">
              <a:rPr lang="en-US" smtClean="0">
                <a:solidFill>
                  <a:schemeClr val="tx1"/>
                </a:solidFill>
              </a:rPr>
              <a:t>15</a:t>
            </a:fld>
            <a:endParaRPr lang="en-US" dirty="0">
              <a:solidFill>
                <a:schemeClr val="tx1"/>
              </a:solidFill>
            </a:endParaRPr>
          </a:p>
        </p:txBody>
      </p:sp>
    </p:spTree>
    <p:extLst>
      <p:ext uri="{BB962C8B-B14F-4D97-AF65-F5344CB8AC3E}">
        <p14:creationId xmlns:p14="http://schemas.microsoft.com/office/powerpoint/2010/main" val="2078954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55102" y="111512"/>
            <a:ext cx="7693695" cy="461665"/>
          </a:xfrm>
          <a:prstGeom prst="rect">
            <a:avLst/>
          </a:prstGeom>
          <a:noFill/>
        </p:spPr>
        <p:txBody>
          <a:bodyPr wrap="square" rtlCol="0">
            <a:spAutoFit/>
          </a:bodyPr>
          <a:lstStyle/>
          <a:p>
            <a:pPr algn="l" rtl="0"/>
            <a:r>
              <a:rPr lang="en-US" sz="2400" b="1" dirty="0" smtClean="0">
                <a:solidFill>
                  <a:srgbClr val="0066CC"/>
                </a:solidFill>
              </a:rPr>
              <a:t>Analysis Summary- </a:t>
            </a:r>
            <a:r>
              <a:rPr lang="en-US" sz="2400" b="1" dirty="0" smtClean="0">
                <a:solidFill>
                  <a:srgbClr val="0066CC"/>
                </a:solidFill>
              </a:rPr>
              <a:t>conclusions (continue)</a:t>
            </a:r>
            <a:endParaRPr lang="en-US" sz="2400" dirty="0"/>
          </a:p>
        </p:txBody>
      </p:sp>
      <p:sp>
        <p:nvSpPr>
          <p:cNvPr id="2" name="מציין מיקום של מספר שקופית 1"/>
          <p:cNvSpPr>
            <a:spLocks noGrp="1"/>
          </p:cNvSpPr>
          <p:nvPr>
            <p:ph type="sldNum" sz="quarter" idx="12"/>
          </p:nvPr>
        </p:nvSpPr>
        <p:spPr>
          <a:xfrm>
            <a:off x="11826240" y="6617296"/>
            <a:ext cx="365760" cy="240704"/>
          </a:xfrm>
          <a:noFill/>
        </p:spPr>
        <p:txBody>
          <a:bodyPr/>
          <a:lstStyle/>
          <a:p>
            <a:fld id="{C670AC42-C410-4FF2-B6CD-80EEA5ECD91E}" type="slidenum">
              <a:rPr lang="en-US" smtClean="0">
                <a:solidFill>
                  <a:schemeClr val="tx1"/>
                </a:solidFill>
              </a:rPr>
              <a:t>16</a:t>
            </a:fld>
            <a:endParaRPr lang="en-US" dirty="0">
              <a:solidFill>
                <a:schemeClr val="tx1"/>
              </a:solidFill>
            </a:endParaRPr>
          </a:p>
        </p:txBody>
      </p:sp>
      <p:sp>
        <p:nvSpPr>
          <p:cNvPr id="3" name="מלבן 2"/>
          <p:cNvSpPr/>
          <p:nvPr/>
        </p:nvSpPr>
        <p:spPr>
          <a:xfrm>
            <a:off x="0" y="573177"/>
            <a:ext cx="12192000" cy="3046988"/>
          </a:xfrm>
          <a:prstGeom prst="rect">
            <a:avLst/>
          </a:prstGeom>
        </p:spPr>
        <p:txBody>
          <a:bodyPr wrap="square">
            <a:spAutoFit/>
          </a:bodyPr>
          <a:lstStyle/>
          <a:p>
            <a:pPr marL="285750" indent="-285750" algn="l" rtl="0">
              <a:lnSpc>
                <a:spcPct val="150000"/>
              </a:lnSpc>
              <a:buFont typeface="Arial" panose="020B0604020202020204" pitchFamily="34" charset="0"/>
              <a:buChar char="•"/>
            </a:pPr>
            <a:r>
              <a:rPr lang="en-US" sz="2000" u="sng" dirty="0" smtClean="0">
                <a:ea typeface="Calibri" panose="020F0502020204030204" pitchFamily="34" charset="0"/>
                <a:cs typeface="Arial" panose="020B0604020202020204" pitchFamily="34" charset="0"/>
              </a:rPr>
              <a:t>price </a:t>
            </a:r>
            <a:r>
              <a:rPr lang="en-US" sz="2000" u="sng" dirty="0">
                <a:ea typeface="Calibri" panose="020F0502020204030204" pitchFamily="34" charset="0"/>
                <a:cs typeface="Arial" panose="020B0604020202020204" pitchFamily="34" charset="0"/>
              </a:rPr>
              <a:t>per night</a:t>
            </a:r>
            <a:r>
              <a:rPr lang="en-US" sz="2000" dirty="0">
                <a:ea typeface="Calibri" panose="020F0502020204030204" pitchFamily="34" charset="0"/>
                <a:cs typeface="Arial" panose="020B0604020202020204" pitchFamily="34" charset="0"/>
              </a:rPr>
              <a:t> of all the listings in the data has a very wide range, with some extreme values. Later analysis showed us that those were due to a few areas like Manhattan and Brooklyn boroughs, which are the most expensive in this term. </a:t>
            </a:r>
            <a:endParaRPr lang="en-US" sz="2000" dirty="0" smtClean="0">
              <a:ea typeface="Calibri" panose="020F0502020204030204" pitchFamily="34" charset="0"/>
              <a:cs typeface="Arial" panose="020B0604020202020204" pitchFamily="34" charset="0"/>
            </a:endParaRPr>
          </a:p>
          <a:p>
            <a:pPr marL="285750" indent="-285750" algn="l" rtl="0">
              <a:lnSpc>
                <a:spcPct val="150000"/>
              </a:lnSpc>
              <a:buFont typeface="Arial" panose="020B0604020202020204" pitchFamily="34" charset="0"/>
              <a:buChar char="•"/>
            </a:pPr>
            <a:endParaRPr lang="en-US" sz="800" dirty="0" smtClean="0">
              <a:ea typeface="Calibri" panose="020F0502020204030204" pitchFamily="34" charset="0"/>
              <a:cs typeface="Arial" panose="020B0604020202020204" pitchFamily="34" charset="0"/>
            </a:endParaRPr>
          </a:p>
          <a:p>
            <a:pPr marL="285750" indent="-285750" algn="l" rtl="0">
              <a:lnSpc>
                <a:spcPct val="150000"/>
              </a:lnSpc>
              <a:buFont typeface="Arial" panose="020B0604020202020204" pitchFamily="34" charset="0"/>
              <a:buChar char="•"/>
            </a:pPr>
            <a:r>
              <a:rPr lang="en-US" sz="2000" dirty="0" smtClean="0">
                <a:ea typeface="Calibri" panose="020F0502020204030204" pitchFamily="34" charset="0"/>
                <a:cs typeface="Arial" panose="020B0604020202020204" pitchFamily="34" charset="0"/>
              </a:rPr>
              <a:t>Using Airbnb </a:t>
            </a:r>
            <a:r>
              <a:rPr lang="en-US" sz="2000" dirty="0">
                <a:ea typeface="Calibri" panose="020F0502020204030204" pitchFamily="34" charset="0"/>
                <a:cs typeface="Arial" panose="020B0604020202020204" pitchFamily="34" charset="0"/>
              </a:rPr>
              <a:t>is more expensive than the private market, but considering the different room types we saw that most of the listings are either entire rooms/apt or private rooms, which is an important mark when we think about what the hosts and tourist preferences, and what room types should we focus on.</a:t>
            </a:r>
            <a:endParaRPr lang="en-US" sz="2000" dirty="0">
              <a:effectLst/>
              <a:ea typeface="Calibri" panose="020F0502020204030204" pitchFamily="34" charset="0"/>
              <a:cs typeface="Arial" panose="020B0604020202020204" pitchFamily="34" charset="0"/>
            </a:endParaRPr>
          </a:p>
        </p:txBody>
      </p:sp>
      <p:sp>
        <p:nvSpPr>
          <p:cNvPr id="5" name="מלבן 4"/>
          <p:cNvSpPr/>
          <p:nvPr/>
        </p:nvSpPr>
        <p:spPr>
          <a:xfrm>
            <a:off x="0" y="3620165"/>
            <a:ext cx="12191999" cy="3647152"/>
          </a:xfrm>
          <a:prstGeom prst="rect">
            <a:avLst/>
          </a:prstGeom>
        </p:spPr>
        <p:txBody>
          <a:bodyPr wrap="square">
            <a:spAutoFit/>
          </a:bodyPr>
          <a:lstStyle/>
          <a:p>
            <a:pPr marL="285750" indent="-285750" algn="l" rtl="0">
              <a:lnSpc>
                <a:spcPct val="150000"/>
              </a:lnSpc>
              <a:buFont typeface="Arial" panose="020B0604020202020204" pitchFamily="34" charset="0"/>
              <a:buChar char="•"/>
            </a:pPr>
            <a:r>
              <a:rPr lang="en-US" sz="2000" b="1" dirty="0" smtClean="0">
                <a:ea typeface="Calibri" panose="020F0502020204030204" pitchFamily="34" charset="0"/>
                <a:cs typeface="Arial" panose="020B0604020202020204" pitchFamily="34" charset="0"/>
              </a:rPr>
              <a:t>Moving to SQL</a:t>
            </a:r>
            <a:r>
              <a:rPr lang="en-US" sz="2000" dirty="0" smtClean="0">
                <a:ea typeface="Calibri" panose="020F0502020204030204" pitchFamily="34" charset="0"/>
                <a:cs typeface="Arial" panose="020B0604020202020204" pitchFamily="34" charset="0"/>
              </a:rPr>
              <a:t>- we </a:t>
            </a:r>
            <a:r>
              <a:rPr lang="en-US" sz="2000" dirty="0">
                <a:ea typeface="Calibri" panose="020F0502020204030204" pitchFamily="34" charset="0"/>
                <a:cs typeface="Arial" panose="020B0604020202020204" pitchFamily="34" charset="0"/>
              </a:rPr>
              <a:t>found that the </a:t>
            </a:r>
            <a:r>
              <a:rPr lang="en-US" sz="2000" u="sng" dirty="0">
                <a:ea typeface="Calibri" panose="020F0502020204030204" pitchFamily="34" charset="0"/>
                <a:cs typeface="Arial" panose="020B0604020202020204" pitchFamily="34" charset="0"/>
              </a:rPr>
              <a:t>average revenue</a:t>
            </a:r>
            <a:r>
              <a:rPr lang="en-US" sz="2000" dirty="0">
                <a:ea typeface="Calibri" panose="020F0502020204030204" pitchFamily="34" charset="0"/>
                <a:cs typeface="Arial" panose="020B0604020202020204" pitchFamily="34" charset="0"/>
              </a:rPr>
              <a:t> was the highest for Manhattan and Brooklyn, which is consistent with our </a:t>
            </a:r>
            <a:r>
              <a:rPr lang="en-US" sz="2000" dirty="0" smtClean="0">
                <a:ea typeface="Calibri" panose="020F0502020204030204" pitchFamily="34" charset="0"/>
                <a:cs typeface="Arial" panose="020B0604020202020204" pitchFamily="34" charset="0"/>
              </a:rPr>
              <a:t>last findings.</a:t>
            </a:r>
          </a:p>
          <a:p>
            <a:pPr marL="285750" indent="-285750" algn="l" rtl="0">
              <a:lnSpc>
                <a:spcPct val="150000"/>
              </a:lnSpc>
              <a:buFont typeface="Arial" panose="020B0604020202020204" pitchFamily="34" charset="0"/>
              <a:buChar char="•"/>
            </a:pPr>
            <a:endParaRPr lang="en-US" sz="800" dirty="0">
              <a:ea typeface="Calibri" panose="020F0502020204030204" pitchFamily="34" charset="0"/>
              <a:cs typeface="Arial" panose="020B0604020202020204" pitchFamily="34" charset="0"/>
            </a:endParaRPr>
          </a:p>
          <a:p>
            <a:pPr marL="285750" indent="-285750" algn="l" rtl="0">
              <a:lnSpc>
                <a:spcPct val="150000"/>
              </a:lnSpc>
              <a:buFont typeface="Arial" panose="020B0604020202020204" pitchFamily="34" charset="0"/>
              <a:buChar char="•"/>
            </a:pPr>
            <a:r>
              <a:rPr lang="en-US" sz="2000" dirty="0" smtClean="0">
                <a:ea typeface="Calibri" panose="020F0502020204030204" pitchFamily="34" charset="0"/>
                <a:cs typeface="Arial" panose="020B0604020202020204" pitchFamily="34" charset="0"/>
              </a:rPr>
              <a:t>Sea Gate, Vinegar </a:t>
            </a:r>
            <a:r>
              <a:rPr lang="en-US" sz="2000" dirty="0">
                <a:ea typeface="Calibri" panose="020F0502020204030204" pitchFamily="34" charset="0"/>
                <a:cs typeface="Arial" panose="020B0604020202020204" pitchFamily="34" charset="0"/>
              </a:rPr>
              <a:t>Hill  </a:t>
            </a:r>
            <a:r>
              <a:rPr lang="en-US" sz="2000" dirty="0" smtClean="0">
                <a:ea typeface="Calibri" panose="020F0502020204030204" pitchFamily="34" charset="0"/>
                <a:cs typeface="Arial" panose="020B0604020202020204" pitchFamily="34" charset="0"/>
              </a:rPr>
              <a:t>and West Village neighborhoods can </a:t>
            </a:r>
            <a:r>
              <a:rPr lang="en-US" sz="2000" dirty="0">
                <a:ea typeface="Calibri" panose="020F0502020204030204" pitchFamily="34" charset="0"/>
                <a:cs typeface="Arial" panose="020B0604020202020204" pitchFamily="34" charset="0"/>
              </a:rPr>
              <a:t>be targeted, considering the most popular room type in each of them</a:t>
            </a:r>
            <a:r>
              <a:rPr lang="en-US" sz="2000" dirty="0" smtClean="0">
                <a:ea typeface="Calibri" panose="020F0502020204030204" pitchFamily="34" charset="0"/>
                <a:cs typeface="Arial" panose="020B0604020202020204" pitchFamily="34" charset="0"/>
              </a:rPr>
              <a:t>.</a:t>
            </a:r>
          </a:p>
          <a:p>
            <a:pPr marL="285750" indent="-285750" algn="l" rtl="0">
              <a:lnSpc>
                <a:spcPct val="150000"/>
              </a:lnSpc>
              <a:buFont typeface="Arial" panose="020B0604020202020204" pitchFamily="34" charset="0"/>
              <a:buChar char="•"/>
            </a:pPr>
            <a:endParaRPr lang="en-US" sz="800" dirty="0">
              <a:ea typeface="Calibri" panose="020F0502020204030204" pitchFamily="34" charset="0"/>
              <a:cs typeface="Arial" panose="020B0604020202020204" pitchFamily="34" charset="0"/>
            </a:endParaRPr>
          </a:p>
          <a:p>
            <a:pPr marL="285750" indent="-285750" algn="l" rtl="0">
              <a:lnSpc>
                <a:spcPct val="150000"/>
              </a:lnSpc>
              <a:buFont typeface="Arial" panose="020B0604020202020204" pitchFamily="34" charset="0"/>
              <a:buChar char="•"/>
            </a:pPr>
            <a:r>
              <a:rPr lang="en-US" sz="2000" dirty="0" smtClean="0">
                <a:ea typeface="Calibri" panose="020F0502020204030204" pitchFamily="34" charset="0"/>
                <a:cs typeface="Arial" panose="020B0604020202020204" pitchFamily="34" charset="0"/>
              </a:rPr>
              <a:t>we </a:t>
            </a:r>
            <a:r>
              <a:rPr lang="en-US" sz="2000" dirty="0">
                <a:ea typeface="Calibri" panose="020F0502020204030204" pitchFamily="34" charset="0"/>
                <a:cs typeface="Arial" panose="020B0604020202020204" pitchFamily="34" charset="0"/>
              </a:rPr>
              <a:t>couldn’t find a strong correlation between </a:t>
            </a:r>
            <a:r>
              <a:rPr lang="en-US" sz="2000" dirty="0"/>
              <a:t>estimated book days </a:t>
            </a:r>
            <a:r>
              <a:rPr lang="en-US" sz="2000" dirty="0" smtClean="0"/>
              <a:t>and price </a:t>
            </a:r>
            <a:r>
              <a:rPr lang="en-US" sz="2000" dirty="0" smtClean="0">
                <a:ea typeface="Calibri" panose="020F0502020204030204" pitchFamily="34" charset="0"/>
                <a:cs typeface="Arial" panose="020B0604020202020204" pitchFamily="34" charset="0"/>
              </a:rPr>
              <a:t>, </a:t>
            </a:r>
            <a:r>
              <a:rPr lang="en-US" sz="2000" dirty="0">
                <a:ea typeface="Calibri" panose="020F0502020204030204" pitchFamily="34" charset="0"/>
                <a:cs typeface="Arial" panose="020B0604020202020204" pitchFamily="34" charset="0"/>
              </a:rPr>
              <a:t>to be able to make smart decisions by considering those two together.</a:t>
            </a:r>
          </a:p>
          <a:p>
            <a:pPr>
              <a:lnSpc>
                <a:spcPct val="150000"/>
              </a:lnSpc>
            </a:pPr>
            <a:r>
              <a:rPr lang="en-US" dirty="0">
                <a:latin typeface="Arial" panose="020B060402020202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31236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981307"/>
            <a:ext cx="12110224" cy="3289610"/>
          </a:xfrm>
        </p:spPr>
        <p:txBody>
          <a:bodyPr>
            <a:noAutofit/>
          </a:bodyPr>
          <a:lstStyle/>
          <a:p>
            <a:r>
              <a:rPr lang="en-US" sz="2400" b="1" dirty="0"/>
              <a:t>most popular neighborhoods for short-term rentals </a:t>
            </a:r>
            <a:r>
              <a:rPr lang="en-US" sz="2400" b="1" dirty="0" smtClean="0"/>
              <a:t>in NYC:</a:t>
            </a:r>
          </a:p>
          <a:p>
            <a:pPr marL="0" indent="0">
              <a:buNone/>
            </a:pPr>
            <a:r>
              <a:rPr lang="en-US" sz="2000" dirty="0"/>
              <a:t>Bedford-Stuyvesant, Williamsburg, Harlem, Bushwick, Hell's Kitchen, East Village, Upper East Side, Upper West Side, Crown Heights, and East Harlem</a:t>
            </a:r>
            <a:r>
              <a:rPr lang="en-US" sz="2000" dirty="0" smtClean="0"/>
              <a:t>.</a:t>
            </a:r>
          </a:p>
          <a:p>
            <a:pPr marL="0" indent="0">
              <a:buNone/>
            </a:pPr>
            <a:endParaRPr lang="en-US" sz="800" dirty="0" smtClean="0"/>
          </a:p>
          <a:p>
            <a:r>
              <a:rPr lang="en-US" sz="2400" b="1" dirty="0" smtClean="0"/>
              <a:t>average </a:t>
            </a:r>
            <a:r>
              <a:rPr lang="en-US" sz="2400" b="1" dirty="0"/>
              <a:t>rental price for short-term rentals in New York City, and how does it vary by neighborhood and property </a:t>
            </a:r>
            <a:r>
              <a:rPr lang="en-US" sz="2400" b="1" dirty="0" smtClean="0"/>
              <a:t>type:</a:t>
            </a:r>
          </a:p>
          <a:p>
            <a:pPr marL="0" indent="0">
              <a:buNone/>
            </a:pPr>
            <a:r>
              <a:rPr lang="en-US" sz="2000" dirty="0"/>
              <a:t>Sea Gate and Tribeca, when the room type is ‘Entire home/Apt’- are at the top with the highest average </a:t>
            </a:r>
            <a:r>
              <a:rPr lang="en-US" sz="2000" dirty="0" smtClean="0"/>
              <a:t>price. Furthermore</a:t>
            </a:r>
            <a:r>
              <a:rPr lang="en-US" sz="2000" dirty="0"/>
              <a:t>, those two neighborhoods belong to the most popular boroughs in the data- Brooklyn and </a:t>
            </a:r>
            <a:r>
              <a:rPr lang="en-US" sz="2000" dirty="0" smtClean="0"/>
              <a:t>Manhattan.</a:t>
            </a:r>
            <a:endParaRPr lang="en-US" sz="2000" dirty="0"/>
          </a:p>
        </p:txBody>
      </p:sp>
      <p:sp>
        <p:nvSpPr>
          <p:cNvPr id="2" name="מלבן 1"/>
          <p:cNvSpPr/>
          <p:nvPr/>
        </p:nvSpPr>
        <p:spPr>
          <a:xfrm>
            <a:off x="0" y="233054"/>
            <a:ext cx="11931805" cy="461665"/>
          </a:xfrm>
          <a:prstGeom prst="rect">
            <a:avLst/>
          </a:prstGeom>
        </p:spPr>
        <p:txBody>
          <a:bodyPr wrap="square">
            <a:spAutoFit/>
          </a:bodyPr>
          <a:lstStyle/>
          <a:p>
            <a:pPr algn="l" rtl="0"/>
            <a:r>
              <a:rPr lang="en-US" sz="2400" b="1" dirty="0">
                <a:solidFill>
                  <a:srgbClr val="0066CC"/>
                </a:solidFill>
                <a:latin typeface="Arial" panose="020B0604020202020204" pitchFamily="34" charset="0"/>
                <a:ea typeface="Calibri" panose="020F0502020204030204" pitchFamily="34" charset="0"/>
              </a:rPr>
              <a:t>Back again to the 5 questions I got during the </a:t>
            </a:r>
            <a:r>
              <a:rPr lang="en-US" sz="2400" b="1" dirty="0" smtClean="0">
                <a:solidFill>
                  <a:srgbClr val="0066CC"/>
                </a:solidFill>
                <a:latin typeface="Arial" panose="020B0604020202020204" pitchFamily="34" charset="0"/>
                <a:ea typeface="Calibri" panose="020F0502020204030204" pitchFamily="34" charset="0"/>
              </a:rPr>
              <a:t>meeting</a:t>
            </a:r>
            <a:r>
              <a:rPr lang="en-US" sz="2400" b="1" dirty="0">
                <a:solidFill>
                  <a:srgbClr val="0066CC"/>
                </a:solidFill>
                <a:latin typeface="Arial" panose="020B0604020202020204" pitchFamily="34" charset="0"/>
                <a:ea typeface="Calibri" panose="020F0502020204030204" pitchFamily="34" charset="0"/>
              </a:rPr>
              <a:t>:</a:t>
            </a:r>
            <a:endParaRPr lang="en-US" sz="2400" b="1" strike="sngStrike" dirty="0">
              <a:solidFill>
                <a:srgbClr val="0066CC"/>
              </a:solidFill>
            </a:endParaRPr>
          </a:p>
        </p:txBody>
      </p:sp>
      <p:pic>
        <p:nvPicPr>
          <p:cNvPr id="5" name="תמונה 4"/>
          <p:cNvPicPr>
            <a:picLocks noChangeAspect="1"/>
          </p:cNvPicPr>
          <p:nvPr/>
        </p:nvPicPr>
        <p:blipFill>
          <a:blip r:embed="rId3"/>
          <a:stretch>
            <a:fillRect/>
          </a:stretch>
        </p:blipFill>
        <p:spPr>
          <a:xfrm>
            <a:off x="8307658" y="3998121"/>
            <a:ext cx="3884341" cy="2358350"/>
          </a:xfrm>
          <a:prstGeom prst="rect">
            <a:avLst/>
          </a:prstGeom>
        </p:spPr>
      </p:pic>
      <p:sp>
        <p:nvSpPr>
          <p:cNvPr id="6" name="TextBox 5"/>
          <p:cNvSpPr txBox="1"/>
          <p:nvPr/>
        </p:nvSpPr>
        <p:spPr>
          <a:xfrm>
            <a:off x="0" y="4310355"/>
            <a:ext cx="8307658" cy="2031325"/>
          </a:xfrm>
          <a:prstGeom prst="rect">
            <a:avLst/>
          </a:prstGeom>
          <a:noFill/>
        </p:spPr>
        <p:txBody>
          <a:bodyPr wrap="square" rtlCol="0">
            <a:spAutoFit/>
          </a:bodyPr>
          <a:lstStyle/>
          <a:p>
            <a:pPr marL="285750" lvl="0" indent="-285750" algn="l" rtl="0">
              <a:buFont typeface="Arial" panose="020B0604020202020204" pitchFamily="34" charset="0"/>
              <a:buChar char="•"/>
            </a:pPr>
            <a:r>
              <a:rPr lang="en-US" sz="2400" b="1" dirty="0"/>
              <a:t>the most commonly rented property </a:t>
            </a:r>
            <a:r>
              <a:rPr lang="en-US" sz="2400" b="1" dirty="0" smtClean="0"/>
              <a:t>types, and </a:t>
            </a:r>
            <a:r>
              <a:rPr lang="en-US" sz="2400" b="1" dirty="0"/>
              <a:t>how does this vary by </a:t>
            </a:r>
            <a:r>
              <a:rPr lang="en-US" sz="2400" b="1" dirty="0" smtClean="0"/>
              <a:t>neighborhood:</a:t>
            </a:r>
          </a:p>
          <a:p>
            <a:pPr lvl="0" algn="l" rtl="0"/>
            <a:r>
              <a:rPr lang="en-US" sz="2000" dirty="0"/>
              <a:t>most commonly rented properties are </a:t>
            </a:r>
            <a:r>
              <a:rPr lang="en-US" sz="2000" dirty="0" smtClean="0"/>
              <a:t>'Private Rooms', </a:t>
            </a:r>
            <a:r>
              <a:rPr lang="en-US" sz="2000" dirty="0"/>
              <a:t>and </a:t>
            </a:r>
            <a:r>
              <a:rPr lang="en-US" sz="2000" dirty="0" smtClean="0"/>
              <a:t>'E</a:t>
            </a:r>
            <a:r>
              <a:rPr lang="en-US" sz="2000" dirty="0" smtClean="0"/>
              <a:t>ntire homes/apt', </a:t>
            </a:r>
            <a:r>
              <a:rPr lang="en-US" sz="2000" dirty="0"/>
              <a:t>which is supported by previous findings, but </a:t>
            </a:r>
            <a:r>
              <a:rPr lang="en-US" sz="2000" dirty="0" smtClean="0"/>
              <a:t>in </a:t>
            </a:r>
            <a:r>
              <a:rPr lang="en-US" sz="2000" dirty="0"/>
              <a:t>each neighborhood the common property between those two is different.</a:t>
            </a:r>
            <a:endParaRPr lang="en-US" sz="2000" b="1" dirty="0" smtClean="0"/>
          </a:p>
          <a:p>
            <a:pPr marL="285750" lvl="0" indent="-285750" algn="l" rtl="0">
              <a:buFont typeface="Arial" panose="020B0604020202020204" pitchFamily="34" charset="0"/>
              <a:buChar char="•"/>
            </a:pPr>
            <a:endParaRPr lang="en-US" dirty="0"/>
          </a:p>
        </p:txBody>
      </p:sp>
      <p:sp>
        <p:nvSpPr>
          <p:cNvPr id="4" name="מציין מיקום של מספר שקופית 3"/>
          <p:cNvSpPr>
            <a:spLocks noGrp="1"/>
          </p:cNvSpPr>
          <p:nvPr>
            <p:ph type="sldNum" sz="quarter" idx="12"/>
          </p:nvPr>
        </p:nvSpPr>
        <p:spPr>
          <a:xfrm>
            <a:off x="11744464" y="6516545"/>
            <a:ext cx="365760" cy="341456"/>
          </a:xfrm>
          <a:noFill/>
        </p:spPr>
        <p:txBody>
          <a:bodyPr/>
          <a:lstStyle/>
          <a:p>
            <a:fld id="{C670AC42-C410-4FF2-B6CD-80EEA5ECD91E}" type="slidenum">
              <a:rPr lang="en-US" smtClean="0">
                <a:solidFill>
                  <a:schemeClr val="tx1"/>
                </a:solidFill>
              </a:rPr>
              <a:t>17</a:t>
            </a:fld>
            <a:endParaRPr lang="en-US" dirty="0">
              <a:solidFill>
                <a:schemeClr val="tx1"/>
              </a:solidFill>
            </a:endParaRPr>
          </a:p>
        </p:txBody>
      </p:sp>
    </p:spTree>
    <p:extLst>
      <p:ext uri="{BB962C8B-B14F-4D97-AF65-F5344CB8AC3E}">
        <p14:creationId xmlns:p14="http://schemas.microsoft.com/office/powerpoint/2010/main" val="678251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294421" y="1895707"/>
            <a:ext cx="10433052" cy="4728117"/>
          </a:xfrm>
        </p:spPr>
        <p:txBody>
          <a:bodyPr/>
          <a:lstStyle/>
          <a:p>
            <a:r>
              <a:rPr lang="en-US" sz="2400" dirty="0" smtClean="0"/>
              <a:t>Manhattan is the place we should most focus on, following by Brooklyn.</a:t>
            </a:r>
          </a:p>
          <a:p>
            <a:endParaRPr lang="en-US" sz="800" dirty="0"/>
          </a:p>
          <a:p>
            <a:r>
              <a:rPr lang="en-US" sz="2400" dirty="0" smtClean="0"/>
              <a:t>considering neighborhoods, top places to invest in are Bedford and Williamsburg due to the fact that they are the most </a:t>
            </a:r>
            <a:r>
              <a:rPr lang="en-US" sz="2400" dirty="0"/>
              <a:t>commonly </a:t>
            </a:r>
            <a:r>
              <a:rPr lang="en-US" sz="2400" dirty="0" smtClean="0"/>
              <a:t>rented when talking about entire homes and private rooms.</a:t>
            </a:r>
          </a:p>
          <a:p>
            <a:endParaRPr lang="en-US" sz="800" dirty="0" smtClean="0"/>
          </a:p>
          <a:p>
            <a:r>
              <a:rPr lang="en-US" sz="2400" dirty="0" smtClean="0"/>
              <a:t>Looking in the average rental price- </a:t>
            </a:r>
            <a:r>
              <a:rPr lang="en-US" sz="2400" dirty="0"/>
              <a:t>Sea Gate and </a:t>
            </a:r>
            <a:r>
              <a:rPr lang="en-US" sz="2400" dirty="0" smtClean="0"/>
              <a:t>Tribeca</a:t>
            </a:r>
            <a:r>
              <a:rPr lang="he-IL" sz="2400" dirty="0" smtClean="0"/>
              <a:t> </a:t>
            </a:r>
            <a:r>
              <a:rPr lang="en-US" sz="2400" dirty="0"/>
              <a:t>Located in Brooklyn and Manhattan boroughs </a:t>
            </a:r>
            <a:r>
              <a:rPr lang="en-US" sz="2400" dirty="0" smtClean="0"/>
              <a:t>respectively. </a:t>
            </a:r>
            <a:endParaRPr lang="he-IL" sz="2400" dirty="0" smtClean="0"/>
          </a:p>
          <a:p>
            <a:endParaRPr lang="en-US" sz="800" dirty="0" smtClean="0"/>
          </a:p>
          <a:p>
            <a:r>
              <a:rPr lang="en-US" sz="2400" dirty="0" smtClean="0"/>
              <a:t>adding additional columns to keep the analysis and also answer the rest of the questions, so we could get even more useful insights about the data.</a:t>
            </a:r>
          </a:p>
          <a:p>
            <a:endParaRPr lang="en-US" dirty="0"/>
          </a:p>
        </p:txBody>
      </p:sp>
      <p:sp>
        <p:nvSpPr>
          <p:cNvPr id="4" name="TextBox 3"/>
          <p:cNvSpPr txBox="1"/>
          <p:nvPr/>
        </p:nvSpPr>
        <p:spPr>
          <a:xfrm>
            <a:off x="166253" y="277091"/>
            <a:ext cx="8554001" cy="1384995"/>
          </a:xfrm>
          <a:prstGeom prst="rect">
            <a:avLst/>
          </a:prstGeom>
          <a:noFill/>
        </p:spPr>
        <p:txBody>
          <a:bodyPr wrap="square" rtlCol="0">
            <a:spAutoFit/>
          </a:bodyPr>
          <a:lstStyle/>
          <a:p>
            <a:pPr algn="l" rtl="0"/>
            <a:r>
              <a:rPr lang="en-US" sz="3200" b="1" dirty="0" smtClean="0">
                <a:solidFill>
                  <a:srgbClr val="0066CC"/>
                </a:solidFill>
              </a:rPr>
              <a:t>Analysis Summary-</a:t>
            </a:r>
          </a:p>
          <a:p>
            <a:pPr algn="l" rtl="0"/>
            <a:r>
              <a:rPr lang="en-US" sz="3200" b="1" u="sng" dirty="0" smtClean="0">
                <a:solidFill>
                  <a:srgbClr val="0066CC"/>
                </a:solidFill>
              </a:rPr>
              <a:t>Recommendations</a:t>
            </a:r>
            <a:r>
              <a:rPr lang="en-US" sz="3600" b="1" dirty="0" smtClean="0">
                <a:solidFill>
                  <a:srgbClr val="0066CC"/>
                </a:solidFill>
              </a:rPr>
              <a:t/>
            </a:r>
            <a:br>
              <a:rPr lang="en-US" sz="3600" b="1" dirty="0" smtClean="0">
                <a:solidFill>
                  <a:srgbClr val="0066CC"/>
                </a:solidFill>
              </a:rPr>
            </a:br>
            <a:endParaRPr lang="en-US" sz="2000" dirty="0"/>
          </a:p>
        </p:txBody>
      </p:sp>
      <p:sp>
        <p:nvSpPr>
          <p:cNvPr id="2" name="מציין מיקום של מספר שקופית 1"/>
          <p:cNvSpPr>
            <a:spLocks noGrp="1"/>
          </p:cNvSpPr>
          <p:nvPr>
            <p:ph type="sldNum" sz="quarter" idx="12"/>
          </p:nvPr>
        </p:nvSpPr>
        <p:spPr>
          <a:noFill/>
        </p:spPr>
        <p:txBody>
          <a:bodyPr/>
          <a:lstStyle/>
          <a:p>
            <a:fld id="{C670AC42-C410-4FF2-B6CD-80EEA5ECD91E}" type="slidenum">
              <a:rPr lang="en-US" smtClean="0">
                <a:solidFill>
                  <a:schemeClr val="tx1"/>
                </a:solidFill>
              </a:rPr>
              <a:t>18</a:t>
            </a:fld>
            <a:endParaRPr lang="en-US" dirty="0">
              <a:solidFill>
                <a:schemeClr val="tx1"/>
              </a:solidFill>
            </a:endParaRPr>
          </a:p>
        </p:txBody>
      </p:sp>
    </p:spTree>
    <p:extLst>
      <p:ext uri="{BB962C8B-B14F-4D97-AF65-F5344CB8AC3E}">
        <p14:creationId xmlns:p14="http://schemas.microsoft.com/office/powerpoint/2010/main" val="2785112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294421" y="1449658"/>
            <a:ext cx="11012916" cy="2932771"/>
          </a:xfrm>
        </p:spPr>
        <p:txBody>
          <a:bodyPr>
            <a:normAutofit/>
          </a:bodyPr>
          <a:lstStyle/>
          <a:p>
            <a:r>
              <a:rPr lang="en-US" sz="2800" dirty="0"/>
              <a:t>R</a:t>
            </a:r>
            <a:r>
              <a:rPr lang="en-US" sz="2800" dirty="0" smtClean="0"/>
              <a:t>eading the dataset and understanding the columns.</a:t>
            </a:r>
          </a:p>
          <a:p>
            <a:pPr marL="0" indent="0">
              <a:buNone/>
            </a:pPr>
            <a:endParaRPr lang="en-US" sz="2800" dirty="0"/>
          </a:p>
          <a:p>
            <a:r>
              <a:rPr lang="en-US" sz="2800" dirty="0"/>
              <a:t>H</a:t>
            </a:r>
            <a:r>
              <a:rPr lang="en-US" sz="2800" dirty="0" smtClean="0"/>
              <a:t>andling NaN values, null values and duplicates.</a:t>
            </a:r>
          </a:p>
          <a:p>
            <a:pPr marL="0" indent="0">
              <a:buNone/>
            </a:pPr>
            <a:endParaRPr lang="en-US" sz="2800" dirty="0"/>
          </a:p>
          <a:p>
            <a:r>
              <a:rPr lang="en-US" sz="2800" dirty="0"/>
              <a:t>R</a:t>
            </a:r>
            <a:r>
              <a:rPr lang="en-US" sz="2800" dirty="0" smtClean="0"/>
              <a:t>emoving outliers from some of the columns.</a:t>
            </a:r>
          </a:p>
          <a:p>
            <a:pPr marL="0" indent="0">
              <a:buNone/>
            </a:pPr>
            <a:endParaRPr lang="en-US" sz="2400" dirty="0"/>
          </a:p>
        </p:txBody>
      </p:sp>
      <p:sp>
        <p:nvSpPr>
          <p:cNvPr id="4" name="TextBox 3"/>
          <p:cNvSpPr txBox="1"/>
          <p:nvPr/>
        </p:nvSpPr>
        <p:spPr>
          <a:xfrm>
            <a:off x="294421" y="277091"/>
            <a:ext cx="8554001" cy="707886"/>
          </a:xfrm>
          <a:prstGeom prst="rect">
            <a:avLst/>
          </a:prstGeom>
          <a:noFill/>
        </p:spPr>
        <p:txBody>
          <a:bodyPr wrap="square" rtlCol="0">
            <a:spAutoFit/>
          </a:bodyPr>
          <a:lstStyle/>
          <a:p>
            <a:pPr algn="l" rtl="0"/>
            <a:r>
              <a:rPr lang="en-US" sz="4000" b="1" dirty="0" smtClean="0">
                <a:solidFill>
                  <a:srgbClr val="0066CC"/>
                </a:solidFill>
              </a:rPr>
              <a:t>Challenges</a:t>
            </a:r>
            <a:endParaRPr lang="en-US" sz="4000" dirty="0"/>
          </a:p>
        </p:txBody>
      </p:sp>
      <p:sp>
        <p:nvSpPr>
          <p:cNvPr id="2" name="מציין מיקום של מספר שקופית 1"/>
          <p:cNvSpPr>
            <a:spLocks noGrp="1"/>
          </p:cNvSpPr>
          <p:nvPr>
            <p:ph type="sldNum" sz="quarter" idx="12"/>
          </p:nvPr>
        </p:nvSpPr>
        <p:spPr>
          <a:noFill/>
        </p:spPr>
        <p:txBody>
          <a:bodyPr/>
          <a:lstStyle/>
          <a:p>
            <a:fld id="{C670AC42-C410-4FF2-B6CD-80EEA5ECD91E}" type="slidenum">
              <a:rPr lang="en-US" smtClean="0">
                <a:solidFill>
                  <a:schemeClr val="tx1"/>
                </a:solidFill>
              </a:rPr>
              <a:t>19</a:t>
            </a:fld>
            <a:endParaRPr lang="en-US" dirty="0">
              <a:solidFill>
                <a:schemeClr val="tx1"/>
              </a:solidFill>
            </a:endParaRPr>
          </a:p>
        </p:txBody>
      </p:sp>
    </p:spTree>
    <p:extLst>
      <p:ext uri="{BB962C8B-B14F-4D97-AF65-F5344CB8AC3E}">
        <p14:creationId xmlns:p14="http://schemas.microsoft.com/office/powerpoint/2010/main" val="227885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extBox 6"/>
          <p:cNvSpPr txBox="1"/>
          <p:nvPr/>
        </p:nvSpPr>
        <p:spPr>
          <a:xfrm>
            <a:off x="0" y="424873"/>
            <a:ext cx="7081024" cy="830997"/>
          </a:xfrm>
          <a:prstGeom prst="rect">
            <a:avLst/>
          </a:prstGeom>
          <a:noFill/>
        </p:spPr>
        <p:txBody>
          <a:bodyPr wrap="square" rtlCol="0">
            <a:spAutoFit/>
          </a:bodyPr>
          <a:lstStyle/>
          <a:p>
            <a:pPr algn="ctr" rtl="0"/>
            <a:r>
              <a:rPr lang="en-US" sz="4800" b="1" dirty="0" smtClean="0"/>
              <a:t>Project Background</a:t>
            </a:r>
            <a:endParaRPr lang="en-US" sz="4800" b="1" dirty="0"/>
          </a:p>
        </p:txBody>
      </p:sp>
      <p:sp>
        <p:nvSpPr>
          <p:cNvPr id="8" name="TextBox 7"/>
          <p:cNvSpPr txBox="1"/>
          <p:nvPr/>
        </p:nvSpPr>
        <p:spPr>
          <a:xfrm>
            <a:off x="640800" y="1902803"/>
            <a:ext cx="10900713" cy="2554545"/>
          </a:xfrm>
          <a:prstGeom prst="rect">
            <a:avLst/>
          </a:prstGeom>
          <a:noFill/>
        </p:spPr>
        <p:txBody>
          <a:bodyPr wrap="square" rtlCol="0">
            <a:spAutoFit/>
          </a:bodyPr>
          <a:lstStyle/>
          <a:p>
            <a:pPr marL="457200" indent="-457200" algn="l" rtl="0">
              <a:buFont typeface="Arial" panose="020B0604020202020204" pitchFamily="34" charset="0"/>
              <a:buChar char="•"/>
            </a:pPr>
            <a:r>
              <a:rPr lang="en-US" sz="3200" dirty="0" smtClean="0"/>
              <a:t>Why we think to launch this project?</a:t>
            </a:r>
          </a:p>
          <a:p>
            <a:pPr algn="l" rtl="0"/>
            <a:endParaRPr lang="en-US" sz="3200" dirty="0" smtClean="0"/>
          </a:p>
          <a:p>
            <a:pPr marL="457200" indent="-457200" algn="l" rtl="0">
              <a:buFont typeface="Arial" panose="020B0604020202020204" pitchFamily="34" charset="0"/>
              <a:buChar char="•"/>
            </a:pPr>
            <a:r>
              <a:rPr lang="en-US" sz="3200" dirty="0" smtClean="0"/>
              <a:t>What we want to achieve?</a:t>
            </a:r>
          </a:p>
          <a:p>
            <a:pPr algn="l" rtl="0"/>
            <a:endParaRPr lang="en-US" sz="3200" dirty="0" smtClean="0"/>
          </a:p>
          <a:p>
            <a:pPr marL="457200" indent="-457200" algn="l" rtl="0">
              <a:buFont typeface="Arial" panose="020B0604020202020204" pitchFamily="34" charset="0"/>
              <a:buChar char="•"/>
            </a:pPr>
            <a:r>
              <a:rPr lang="en-US" sz="3200" dirty="0" smtClean="0"/>
              <a:t>How we will do it?</a:t>
            </a:r>
            <a:endParaRPr lang="en-US" sz="3200" dirty="0"/>
          </a:p>
        </p:txBody>
      </p:sp>
      <p:sp>
        <p:nvSpPr>
          <p:cNvPr id="2" name="מציין מיקום של מספר שקופית 1"/>
          <p:cNvSpPr>
            <a:spLocks noGrp="1"/>
          </p:cNvSpPr>
          <p:nvPr>
            <p:ph type="sldNum" sz="quarter" idx="12"/>
          </p:nvPr>
        </p:nvSpPr>
        <p:spPr>
          <a:noFill/>
        </p:spPr>
        <p:txBody>
          <a:bodyPr/>
          <a:lstStyle/>
          <a:p>
            <a:fld id="{C670AC42-C410-4FF2-B6CD-80EEA5ECD91E}" type="slidenum">
              <a:rPr lang="en-US" smtClean="0">
                <a:solidFill>
                  <a:schemeClr val="tx1"/>
                </a:solidFill>
              </a:rPr>
              <a:t>2</a:t>
            </a:fld>
            <a:endParaRPr lang="en-US" dirty="0">
              <a:solidFill>
                <a:schemeClr val="tx1"/>
              </a:solidFill>
            </a:endParaRPr>
          </a:p>
        </p:txBody>
      </p:sp>
    </p:spTree>
    <p:extLst>
      <p:ext uri="{BB962C8B-B14F-4D97-AF65-F5344CB8AC3E}">
        <p14:creationId xmlns:p14="http://schemas.microsoft.com/office/powerpoint/2010/main" val="2554242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89211"/>
            <a:ext cx="12076771" cy="6695296"/>
          </a:xfrm>
        </p:spPr>
        <p:txBody>
          <a:bodyPr>
            <a:normAutofit/>
          </a:bodyPr>
          <a:lstStyle/>
          <a:p>
            <a:r>
              <a:rPr lang="en-US" sz="2800" b="1" u="sng" dirty="0" smtClean="0"/>
              <a:t>Last two questions that were asked to answer have some missing data:</a:t>
            </a:r>
          </a:p>
          <a:p>
            <a:pPr marL="0" indent="0">
              <a:buNone/>
            </a:pPr>
            <a:endParaRPr lang="en-US" sz="800" dirty="0" smtClean="0"/>
          </a:p>
          <a:p>
            <a:pPr marL="0" indent="0">
              <a:buNone/>
            </a:pPr>
            <a:r>
              <a:rPr lang="en-US" sz="2600" b="1" i="1" u="sng" dirty="0" smtClean="0"/>
              <a:t>question </a:t>
            </a:r>
            <a:r>
              <a:rPr lang="en-US" sz="2600" b="1" i="1" u="sng" dirty="0"/>
              <a:t>4-</a:t>
            </a:r>
            <a:r>
              <a:rPr lang="en-US" sz="2600" b="1" i="1" dirty="0"/>
              <a:t> What is the average length of stay for short-term rentals in New York City, and how does this vary by neighborhood and property </a:t>
            </a:r>
            <a:r>
              <a:rPr lang="en-US" sz="2600" b="1" i="1" dirty="0" smtClean="0"/>
              <a:t>type?</a:t>
            </a:r>
            <a:endParaRPr lang="en-US" sz="2600" dirty="0"/>
          </a:p>
          <a:p>
            <a:pPr marL="228600" lvl="1" indent="0">
              <a:buNone/>
            </a:pPr>
            <a:r>
              <a:rPr lang="en-US" sz="2400" dirty="0" smtClean="0">
                <a:solidFill>
                  <a:schemeClr val="tx1"/>
                </a:solidFill>
              </a:rPr>
              <a:t>The </a:t>
            </a:r>
            <a:r>
              <a:rPr lang="en-US" sz="2400" dirty="0">
                <a:solidFill>
                  <a:schemeClr val="tx1"/>
                </a:solidFill>
              </a:rPr>
              <a:t>provided dataset doesn’t include data on the length of stay, which means we have partial information to answer this. However, it will be beneficial to have this information, to be able to go even deeper into the data we already have</a:t>
            </a:r>
            <a:r>
              <a:rPr lang="en-US" sz="2400" dirty="0" smtClean="0">
                <a:solidFill>
                  <a:schemeClr val="tx1"/>
                </a:solidFill>
              </a:rPr>
              <a:t>.</a:t>
            </a:r>
          </a:p>
          <a:p>
            <a:pPr marL="0" indent="0">
              <a:buNone/>
            </a:pPr>
            <a:endParaRPr lang="en-US" sz="800" dirty="0" smtClean="0"/>
          </a:p>
          <a:p>
            <a:pPr marL="0" indent="0">
              <a:buNone/>
            </a:pPr>
            <a:r>
              <a:rPr lang="en-US" sz="2600" b="1" i="1" u="sng" dirty="0" smtClean="0"/>
              <a:t>Question </a:t>
            </a:r>
            <a:r>
              <a:rPr lang="en-US" sz="2600" b="1" i="1" u="sng" dirty="0"/>
              <a:t>5-</a:t>
            </a:r>
            <a:r>
              <a:rPr lang="en-US" sz="2600" b="1" i="1" dirty="0"/>
              <a:t> How has demand for short-term rentals in New York City changed over time, and are there any seasonal trends that could impact business decisions</a:t>
            </a:r>
            <a:r>
              <a:rPr lang="en-US" sz="2600" b="1" i="1" dirty="0" smtClean="0"/>
              <a:t>?</a:t>
            </a:r>
          </a:p>
          <a:p>
            <a:pPr marL="228600" lvl="1" indent="0">
              <a:buNone/>
            </a:pPr>
            <a:r>
              <a:rPr lang="en-US" sz="2200" dirty="0" smtClean="0">
                <a:solidFill>
                  <a:schemeClr val="tx1"/>
                </a:solidFill>
              </a:rPr>
              <a:t>The dataset </a:t>
            </a:r>
            <a:r>
              <a:rPr lang="en-US" sz="2200" dirty="0">
                <a:solidFill>
                  <a:schemeClr val="tx1"/>
                </a:solidFill>
              </a:rPr>
              <a:t>doesn’t allow us to answer this question with full </a:t>
            </a:r>
            <a:r>
              <a:rPr lang="en-US" sz="2200" dirty="0" smtClean="0">
                <a:solidFill>
                  <a:schemeClr val="tx1"/>
                </a:solidFill>
              </a:rPr>
              <a:t>certainty.</a:t>
            </a:r>
            <a:br>
              <a:rPr lang="en-US" sz="2200" dirty="0" smtClean="0">
                <a:solidFill>
                  <a:schemeClr val="tx1"/>
                </a:solidFill>
              </a:rPr>
            </a:br>
            <a:r>
              <a:rPr lang="en-US" sz="2200" dirty="0" smtClean="0">
                <a:solidFill>
                  <a:schemeClr val="tx1"/>
                </a:solidFill>
              </a:rPr>
              <a:t>To </a:t>
            </a:r>
            <a:r>
              <a:rPr lang="en-US" sz="2200" dirty="0">
                <a:solidFill>
                  <a:schemeClr val="tx1"/>
                </a:solidFill>
              </a:rPr>
              <a:t>answer this question we need to also have the information about the date of each booking-preferably in another table that includes the information, while every record (row) represents one booking and has its own unique </a:t>
            </a:r>
            <a:r>
              <a:rPr lang="en-US" sz="2200" dirty="0" smtClean="0">
                <a:solidFill>
                  <a:schemeClr val="tx1"/>
                </a:solidFill>
              </a:rPr>
              <a:t>id.</a:t>
            </a:r>
            <a:br>
              <a:rPr lang="en-US" sz="2200" dirty="0" smtClean="0">
                <a:solidFill>
                  <a:schemeClr val="tx1"/>
                </a:solidFill>
              </a:rPr>
            </a:br>
            <a:r>
              <a:rPr lang="en-US" sz="2200" dirty="0" smtClean="0">
                <a:solidFill>
                  <a:schemeClr val="tx1"/>
                </a:solidFill>
              </a:rPr>
              <a:t>	Nevertheless</a:t>
            </a:r>
            <a:r>
              <a:rPr lang="en-US" sz="2200" dirty="0">
                <a:solidFill>
                  <a:schemeClr val="tx1"/>
                </a:solidFill>
              </a:rPr>
              <a:t>, with the existing data, we can see the changes in short-term rental in NYC over different boroughs or different neighborhoods.</a:t>
            </a:r>
            <a:endParaRPr lang="en-US" sz="2200" dirty="0"/>
          </a:p>
        </p:txBody>
      </p:sp>
      <p:sp>
        <p:nvSpPr>
          <p:cNvPr id="2" name="מציין מיקום של מספר שקופית 1"/>
          <p:cNvSpPr>
            <a:spLocks noGrp="1"/>
          </p:cNvSpPr>
          <p:nvPr>
            <p:ph type="sldNum" sz="quarter" idx="12"/>
          </p:nvPr>
        </p:nvSpPr>
        <p:spPr>
          <a:xfrm>
            <a:off x="11461449" y="6418746"/>
            <a:ext cx="365760" cy="365760"/>
          </a:xfrm>
          <a:noFill/>
        </p:spPr>
        <p:txBody>
          <a:bodyPr/>
          <a:lstStyle/>
          <a:p>
            <a:fld id="{C670AC42-C410-4FF2-B6CD-80EEA5ECD91E}" type="slidenum">
              <a:rPr lang="en-US" smtClean="0">
                <a:solidFill>
                  <a:schemeClr val="tx1"/>
                </a:solidFill>
              </a:rPr>
              <a:t>20</a:t>
            </a:fld>
            <a:endParaRPr lang="en-US" dirty="0">
              <a:solidFill>
                <a:schemeClr val="tx1"/>
              </a:solidFill>
            </a:endParaRPr>
          </a:p>
        </p:txBody>
      </p:sp>
    </p:spTree>
    <p:extLst>
      <p:ext uri="{BB962C8B-B14F-4D97-AF65-F5344CB8AC3E}">
        <p14:creationId xmlns:p14="http://schemas.microsoft.com/office/powerpoint/2010/main" val="2520255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320332" y="2484031"/>
            <a:ext cx="8883034" cy="1318536"/>
          </a:xfrm>
        </p:spPr>
        <p:txBody>
          <a:bodyPr>
            <a:noAutofit/>
          </a:bodyPr>
          <a:lstStyle/>
          <a:p>
            <a:pPr marL="0" indent="0" algn="ctr">
              <a:buNone/>
            </a:pPr>
            <a:r>
              <a:rPr lang="en-US" sz="6000" b="1" dirty="0" smtClean="0"/>
              <a:t>Thank You!</a:t>
            </a:r>
            <a:endParaRPr lang="en-US" sz="6000" b="1" dirty="0"/>
          </a:p>
        </p:txBody>
      </p:sp>
      <p:sp>
        <p:nvSpPr>
          <p:cNvPr id="2" name="מציין מיקום של מספר שקופית 1"/>
          <p:cNvSpPr>
            <a:spLocks noGrp="1"/>
          </p:cNvSpPr>
          <p:nvPr>
            <p:ph type="sldNum" sz="quarter" idx="12"/>
          </p:nvPr>
        </p:nvSpPr>
        <p:spPr>
          <a:noFill/>
        </p:spPr>
        <p:txBody>
          <a:bodyPr/>
          <a:lstStyle/>
          <a:p>
            <a:fld id="{C670AC42-C410-4FF2-B6CD-80EEA5ECD91E}" type="slidenum">
              <a:rPr lang="en-US" smtClean="0">
                <a:solidFill>
                  <a:schemeClr val="tx1"/>
                </a:solidFill>
              </a:rPr>
              <a:t>21</a:t>
            </a:fld>
            <a:endParaRPr lang="en-US" dirty="0">
              <a:solidFill>
                <a:schemeClr val="tx1"/>
              </a:solidFill>
            </a:endParaRPr>
          </a:p>
        </p:txBody>
      </p:sp>
    </p:spTree>
    <p:extLst>
      <p:ext uri="{BB962C8B-B14F-4D97-AF65-F5344CB8AC3E}">
        <p14:creationId xmlns:p14="http://schemas.microsoft.com/office/powerpoint/2010/main" val="587175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294421" y="1488332"/>
            <a:ext cx="10279546" cy="4902740"/>
          </a:xfrm>
        </p:spPr>
        <p:txBody>
          <a:bodyPr>
            <a:normAutofit lnSpcReduction="10000"/>
          </a:bodyPr>
          <a:lstStyle/>
          <a:p>
            <a:pPr lvl="0"/>
            <a:r>
              <a:rPr lang="en-US" sz="2400" dirty="0"/>
              <a:t>What are the most popular neighborhoods for short-term rentals in New York City</a:t>
            </a:r>
            <a:r>
              <a:rPr lang="en-US" sz="2400" dirty="0" smtClean="0"/>
              <a:t>?</a:t>
            </a:r>
          </a:p>
          <a:p>
            <a:pPr marL="0" lvl="0" indent="0">
              <a:buNone/>
            </a:pPr>
            <a:endParaRPr lang="en-US" sz="800" dirty="0"/>
          </a:p>
          <a:p>
            <a:pPr lvl="0"/>
            <a:r>
              <a:rPr lang="en-US" sz="2400" dirty="0"/>
              <a:t>What is the average rental price for short-term rentals in New York City, and how does it vary by neighborhood and property type</a:t>
            </a:r>
            <a:r>
              <a:rPr lang="en-US" sz="2400" dirty="0" smtClean="0"/>
              <a:t>?</a:t>
            </a:r>
          </a:p>
          <a:p>
            <a:pPr lvl="0"/>
            <a:endParaRPr lang="en-US" sz="800" dirty="0"/>
          </a:p>
          <a:p>
            <a:pPr lvl="0"/>
            <a:r>
              <a:rPr lang="en-US" sz="2400" dirty="0"/>
              <a:t>What are the most commonly rented property types on Airbnb in New York City, and how does this vary by neighborhood</a:t>
            </a:r>
            <a:r>
              <a:rPr lang="en-US" sz="2400" dirty="0" smtClean="0"/>
              <a:t>?</a:t>
            </a:r>
          </a:p>
          <a:p>
            <a:pPr lvl="0"/>
            <a:endParaRPr lang="en-US" sz="800" dirty="0"/>
          </a:p>
          <a:p>
            <a:pPr lvl="0"/>
            <a:r>
              <a:rPr lang="en-US" sz="2400" dirty="0"/>
              <a:t>What is the average length of stay for short-term rentals in New York City, and how does this vary by neighborhood and property type</a:t>
            </a:r>
            <a:r>
              <a:rPr lang="en-US" sz="2400" dirty="0" smtClean="0"/>
              <a:t>?</a:t>
            </a:r>
          </a:p>
          <a:p>
            <a:pPr lvl="0"/>
            <a:endParaRPr lang="en-US" sz="900" dirty="0"/>
          </a:p>
          <a:p>
            <a:pPr lvl="0"/>
            <a:r>
              <a:rPr lang="en-US" sz="2400" dirty="0"/>
              <a:t>How has demand for short-term rentals in New York City changed over time, and are there any seasonal trends that could impact business decisions?</a:t>
            </a:r>
          </a:p>
          <a:p>
            <a:pPr marL="0" indent="0">
              <a:buNone/>
            </a:pPr>
            <a:endParaRPr lang="en-US" dirty="0"/>
          </a:p>
        </p:txBody>
      </p:sp>
      <p:sp>
        <p:nvSpPr>
          <p:cNvPr id="2" name="TextBox 1"/>
          <p:cNvSpPr txBox="1"/>
          <p:nvPr/>
        </p:nvSpPr>
        <p:spPr>
          <a:xfrm>
            <a:off x="294421" y="428017"/>
            <a:ext cx="8035047" cy="523220"/>
          </a:xfrm>
          <a:prstGeom prst="rect">
            <a:avLst/>
          </a:prstGeom>
          <a:noFill/>
        </p:spPr>
        <p:txBody>
          <a:bodyPr wrap="square" rtlCol="0">
            <a:spAutoFit/>
          </a:bodyPr>
          <a:lstStyle/>
          <a:p>
            <a:pPr lvl="1" algn="l"/>
            <a:r>
              <a:rPr lang="en-US" sz="2800" b="1" u="sng" dirty="0" smtClean="0"/>
              <a:t>We tried to answer the following questions:</a:t>
            </a:r>
            <a:endParaRPr lang="en-US" sz="2800" b="1" u="sng" dirty="0"/>
          </a:p>
        </p:txBody>
      </p:sp>
      <p:sp>
        <p:nvSpPr>
          <p:cNvPr id="4" name="מציין מיקום של מספר שקופית 3"/>
          <p:cNvSpPr>
            <a:spLocks noGrp="1"/>
          </p:cNvSpPr>
          <p:nvPr>
            <p:ph type="sldNum" sz="quarter" idx="12"/>
          </p:nvPr>
        </p:nvSpPr>
        <p:spPr>
          <a:noFill/>
        </p:spPr>
        <p:txBody>
          <a:bodyPr/>
          <a:lstStyle/>
          <a:p>
            <a:fld id="{C670AC42-C410-4FF2-B6CD-80EEA5ECD91E}" type="slidenum">
              <a:rPr lang="en-US" smtClean="0">
                <a:solidFill>
                  <a:schemeClr val="tx1"/>
                </a:solidFill>
              </a:rPr>
              <a:t>3</a:t>
            </a:fld>
            <a:endParaRPr lang="en-US" dirty="0">
              <a:solidFill>
                <a:schemeClr val="tx1"/>
              </a:solidFill>
            </a:endParaRPr>
          </a:p>
        </p:txBody>
      </p:sp>
    </p:spTree>
    <p:extLst>
      <p:ext uri="{BB962C8B-B14F-4D97-AF65-F5344CB8AC3E}">
        <p14:creationId xmlns:p14="http://schemas.microsoft.com/office/powerpoint/2010/main" val="163621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8" name="TextBox 7"/>
          <p:cNvSpPr txBox="1"/>
          <p:nvPr/>
        </p:nvSpPr>
        <p:spPr>
          <a:xfrm>
            <a:off x="448753" y="558800"/>
            <a:ext cx="11240654" cy="5539978"/>
          </a:xfrm>
          <a:prstGeom prst="rect">
            <a:avLst/>
          </a:prstGeom>
          <a:noFill/>
        </p:spPr>
        <p:txBody>
          <a:bodyPr wrap="square" rtlCol="0">
            <a:spAutoFit/>
          </a:bodyPr>
          <a:lstStyle/>
          <a:p>
            <a:pPr algn="l" rtl="0"/>
            <a:r>
              <a:rPr lang="en-US" sz="4800" b="1" dirty="0" smtClean="0"/>
              <a:t>The Process:</a:t>
            </a:r>
            <a:endParaRPr lang="en-US" sz="4800" dirty="0" smtClean="0"/>
          </a:p>
          <a:p>
            <a:pPr algn="l" rtl="0"/>
            <a:endParaRPr lang="en-US" sz="4000" dirty="0"/>
          </a:p>
          <a:p>
            <a:pPr algn="l" rtl="0">
              <a:buFont typeface="+mj-lt"/>
              <a:buAutoNum type="arabicPeriod"/>
            </a:pPr>
            <a:r>
              <a:rPr lang="en-US" sz="2800" b="1" dirty="0">
                <a:solidFill>
                  <a:srgbClr val="37352F"/>
                </a:solidFill>
              </a:rPr>
              <a:t>Data Wrangling and </a:t>
            </a:r>
            <a:r>
              <a:rPr lang="en-US" sz="2800" b="1" dirty="0" smtClean="0">
                <a:solidFill>
                  <a:srgbClr val="37352F"/>
                </a:solidFill>
              </a:rPr>
              <a:t>Cleaning</a:t>
            </a:r>
            <a:br>
              <a:rPr lang="en-US" sz="2800" b="1" dirty="0" smtClean="0">
                <a:solidFill>
                  <a:srgbClr val="37352F"/>
                </a:solidFill>
              </a:rPr>
            </a:br>
            <a:r>
              <a:rPr lang="en-US" sz="2800" dirty="0">
                <a:solidFill>
                  <a:srgbClr val="37352F"/>
                </a:solidFill>
              </a:rPr>
              <a:t>Tools:  </a:t>
            </a:r>
            <a:r>
              <a:rPr lang="en-US" sz="2800" dirty="0" smtClean="0">
                <a:solidFill>
                  <a:srgbClr val="37352F"/>
                </a:solidFill>
              </a:rPr>
              <a:t>Python, JupiterLite notebook</a:t>
            </a:r>
            <a:br>
              <a:rPr lang="en-US" sz="2800" dirty="0" smtClean="0">
                <a:solidFill>
                  <a:srgbClr val="37352F"/>
                </a:solidFill>
              </a:rPr>
            </a:br>
            <a:endParaRPr lang="en-US" sz="2800" dirty="0">
              <a:solidFill>
                <a:srgbClr val="37352F"/>
              </a:solidFill>
            </a:endParaRPr>
          </a:p>
          <a:p>
            <a:pPr algn="l" rtl="0">
              <a:buFont typeface="+mj-lt"/>
              <a:buAutoNum type="arabicPeriod"/>
            </a:pPr>
            <a:r>
              <a:rPr lang="en-US" sz="2800" b="1" dirty="0">
                <a:solidFill>
                  <a:srgbClr val="37352F"/>
                </a:solidFill>
              </a:rPr>
              <a:t>Data Analysis and Insights </a:t>
            </a:r>
            <a:r>
              <a:rPr lang="en-US" sz="2800" b="1" dirty="0" smtClean="0">
                <a:solidFill>
                  <a:srgbClr val="37352F"/>
                </a:solidFill>
              </a:rPr>
              <a:t>Generation</a:t>
            </a:r>
            <a:br>
              <a:rPr lang="en-US" sz="2800" b="1" dirty="0" smtClean="0">
                <a:solidFill>
                  <a:srgbClr val="37352F"/>
                </a:solidFill>
              </a:rPr>
            </a:br>
            <a:r>
              <a:rPr lang="en-US" sz="2800" dirty="0">
                <a:solidFill>
                  <a:srgbClr val="37352F"/>
                </a:solidFill>
              </a:rPr>
              <a:t>T</a:t>
            </a:r>
            <a:r>
              <a:rPr lang="en-US" sz="2800" dirty="0" smtClean="0">
                <a:solidFill>
                  <a:srgbClr val="37352F"/>
                </a:solidFill>
              </a:rPr>
              <a:t>ools: </a:t>
            </a:r>
            <a:r>
              <a:rPr lang="en-US" sz="2800" dirty="0">
                <a:solidFill>
                  <a:srgbClr val="37352F"/>
                </a:solidFill>
              </a:rPr>
              <a:t>Python, JupiterLite notebook, </a:t>
            </a:r>
            <a:r>
              <a:rPr lang="en-US" sz="2800" dirty="0" smtClean="0">
                <a:solidFill>
                  <a:srgbClr val="37352F"/>
                </a:solidFill>
              </a:rPr>
              <a:t>SQL</a:t>
            </a:r>
            <a:r>
              <a:rPr lang="en-US" sz="2800" b="1" dirty="0" smtClean="0">
                <a:solidFill>
                  <a:srgbClr val="37352F"/>
                </a:solidFill>
              </a:rPr>
              <a:t/>
            </a:r>
            <a:br>
              <a:rPr lang="en-US" sz="2800" b="1" dirty="0" smtClean="0">
                <a:solidFill>
                  <a:srgbClr val="37352F"/>
                </a:solidFill>
              </a:rPr>
            </a:br>
            <a:endParaRPr lang="en-US" sz="2800" dirty="0">
              <a:solidFill>
                <a:srgbClr val="37352F"/>
              </a:solidFill>
            </a:endParaRPr>
          </a:p>
          <a:p>
            <a:pPr algn="l" rtl="0">
              <a:buFont typeface="+mj-lt"/>
              <a:buAutoNum type="arabicPeriod"/>
            </a:pPr>
            <a:r>
              <a:rPr lang="en-US" sz="2800" b="1" dirty="0" smtClean="0">
                <a:solidFill>
                  <a:srgbClr val="37352F"/>
                </a:solidFill>
              </a:rPr>
              <a:t>Summarizing all of the findings for business impact</a:t>
            </a:r>
            <a:endParaRPr lang="en-US" sz="2800" dirty="0">
              <a:solidFill>
                <a:srgbClr val="37352F"/>
              </a:solidFill>
            </a:endParaRPr>
          </a:p>
          <a:p>
            <a:pPr algn="l" rtl="0"/>
            <a:endParaRPr lang="en-US" sz="2400" dirty="0" smtClean="0"/>
          </a:p>
          <a:p>
            <a:pPr algn="l" rtl="0"/>
            <a:endParaRPr lang="en-US" sz="2400" dirty="0" smtClean="0"/>
          </a:p>
          <a:p>
            <a:pPr algn="l" rtl="0"/>
            <a:endParaRPr lang="en-US" dirty="0"/>
          </a:p>
        </p:txBody>
      </p:sp>
      <p:sp>
        <p:nvSpPr>
          <p:cNvPr id="2" name="מציין מיקום של מספר שקופית 1"/>
          <p:cNvSpPr>
            <a:spLocks noGrp="1"/>
          </p:cNvSpPr>
          <p:nvPr>
            <p:ph type="sldNum" sz="quarter" idx="12"/>
          </p:nvPr>
        </p:nvSpPr>
        <p:spPr>
          <a:noFill/>
        </p:spPr>
        <p:txBody>
          <a:bodyPr/>
          <a:lstStyle/>
          <a:p>
            <a:fld id="{C670AC42-C410-4FF2-B6CD-80EEA5ECD91E}" type="slidenum">
              <a:rPr lang="en-US" smtClean="0">
                <a:solidFill>
                  <a:schemeClr val="tx1"/>
                </a:solidFill>
              </a:rPr>
              <a:t>4</a:t>
            </a:fld>
            <a:endParaRPr lang="en-US" dirty="0">
              <a:solidFill>
                <a:schemeClr val="tx1"/>
              </a:solidFill>
            </a:endParaRPr>
          </a:p>
        </p:txBody>
      </p:sp>
    </p:spTree>
    <p:extLst>
      <p:ext uri="{BB962C8B-B14F-4D97-AF65-F5344CB8AC3E}">
        <p14:creationId xmlns:p14="http://schemas.microsoft.com/office/powerpoint/2010/main" val="138624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294421" y="2171796"/>
            <a:ext cx="6096652" cy="3995540"/>
          </a:xfrm>
        </p:spPr>
        <p:txBody>
          <a:bodyPr>
            <a:normAutofit/>
          </a:bodyPr>
          <a:lstStyle/>
          <a:p>
            <a:r>
              <a:rPr lang="en-US" sz="2800" dirty="0" smtClean="0"/>
              <a:t>understanding the data</a:t>
            </a:r>
          </a:p>
          <a:p>
            <a:r>
              <a:rPr lang="en-US" sz="2800" dirty="0" smtClean="0"/>
              <a:t>what are the connections between our tables and features?</a:t>
            </a:r>
            <a:endParaRPr lang="en-US" sz="2800" dirty="0"/>
          </a:p>
        </p:txBody>
      </p:sp>
      <p:sp>
        <p:nvSpPr>
          <p:cNvPr id="4" name="TextBox 3"/>
          <p:cNvSpPr txBox="1"/>
          <p:nvPr/>
        </p:nvSpPr>
        <p:spPr>
          <a:xfrm>
            <a:off x="166255" y="277091"/>
            <a:ext cx="5142863" cy="1384995"/>
          </a:xfrm>
          <a:prstGeom prst="rect">
            <a:avLst/>
          </a:prstGeom>
          <a:noFill/>
        </p:spPr>
        <p:txBody>
          <a:bodyPr wrap="square" rtlCol="0">
            <a:spAutoFit/>
          </a:bodyPr>
          <a:lstStyle/>
          <a:p>
            <a:pPr algn="l" rtl="0"/>
            <a:r>
              <a:rPr lang="en-US" sz="3600" b="1" dirty="0" smtClean="0">
                <a:solidFill>
                  <a:srgbClr val="0066CC"/>
                </a:solidFill>
              </a:rPr>
              <a:t>First Step- </a:t>
            </a:r>
          </a:p>
          <a:p>
            <a:pPr algn="l" rtl="0"/>
            <a:r>
              <a:rPr lang="en-US" sz="2800" b="1" dirty="0" smtClean="0">
                <a:solidFill>
                  <a:srgbClr val="37352F"/>
                </a:solidFill>
              </a:rPr>
              <a:t>Data </a:t>
            </a:r>
            <a:r>
              <a:rPr lang="en-US" sz="2800" b="1" dirty="0">
                <a:solidFill>
                  <a:srgbClr val="37352F"/>
                </a:solidFill>
              </a:rPr>
              <a:t>Wrangling and Cleaning</a:t>
            </a:r>
            <a:r>
              <a:rPr lang="en-US" sz="2000" b="1" dirty="0">
                <a:solidFill>
                  <a:srgbClr val="37352F"/>
                </a:solidFill>
              </a:rPr>
              <a:t/>
            </a:r>
            <a:br>
              <a:rPr lang="en-US" sz="2000" b="1" dirty="0">
                <a:solidFill>
                  <a:srgbClr val="37352F"/>
                </a:solidFill>
              </a:rPr>
            </a:br>
            <a:endParaRPr lang="en-US" sz="2000" dirty="0"/>
          </a:p>
        </p:txBody>
      </p:sp>
      <p:pic>
        <p:nvPicPr>
          <p:cNvPr id="5" name="תמונה 4"/>
          <p:cNvPicPr>
            <a:picLocks noChangeAspect="1"/>
          </p:cNvPicPr>
          <p:nvPr/>
        </p:nvPicPr>
        <p:blipFill>
          <a:blip r:embed="rId3"/>
          <a:stretch>
            <a:fillRect/>
          </a:stretch>
        </p:blipFill>
        <p:spPr>
          <a:xfrm>
            <a:off x="7187397" y="140904"/>
            <a:ext cx="4741479" cy="6580909"/>
          </a:xfrm>
          <a:prstGeom prst="rect">
            <a:avLst/>
          </a:prstGeom>
          <a:effectLst>
            <a:reflection stA="45000" endPos="2000" dist="50800" dir="5400000" sy="-100000" algn="bl" rotWithShape="0"/>
          </a:effectLst>
        </p:spPr>
      </p:pic>
      <p:sp>
        <p:nvSpPr>
          <p:cNvPr id="2" name="מציין מיקום של מספר שקופית 1"/>
          <p:cNvSpPr>
            <a:spLocks noGrp="1"/>
          </p:cNvSpPr>
          <p:nvPr>
            <p:ph type="sldNum" sz="quarter" idx="12"/>
          </p:nvPr>
        </p:nvSpPr>
        <p:spPr>
          <a:xfrm>
            <a:off x="11745996" y="6356053"/>
            <a:ext cx="365760" cy="365760"/>
          </a:xfrm>
          <a:noFill/>
        </p:spPr>
        <p:txBody>
          <a:bodyPr/>
          <a:lstStyle/>
          <a:p>
            <a:fld id="{C670AC42-C410-4FF2-B6CD-80EEA5ECD91E}" type="slidenum">
              <a:rPr lang="en-US" smtClean="0">
                <a:solidFill>
                  <a:schemeClr val="tx1"/>
                </a:solidFill>
              </a:rPr>
              <a:t>5</a:t>
            </a:fld>
            <a:endParaRPr lang="en-US" dirty="0">
              <a:solidFill>
                <a:schemeClr val="tx1"/>
              </a:solidFill>
            </a:endParaRPr>
          </a:p>
        </p:txBody>
      </p:sp>
    </p:spTree>
    <p:extLst>
      <p:ext uri="{BB962C8B-B14F-4D97-AF65-F5344CB8AC3E}">
        <p14:creationId xmlns:p14="http://schemas.microsoft.com/office/powerpoint/2010/main" val="328891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83633" y="5058727"/>
            <a:ext cx="7589852" cy="1524953"/>
          </a:xfrm>
        </p:spPr>
        <p:txBody>
          <a:bodyPr>
            <a:noAutofit/>
          </a:bodyPr>
          <a:lstStyle/>
          <a:p>
            <a:pPr marL="0" indent="0">
              <a:buNone/>
            </a:pPr>
            <a:r>
              <a:rPr lang="en-US" sz="3200" b="1" dirty="0" smtClean="0"/>
              <a:t>what actions were taken here</a:t>
            </a:r>
            <a:r>
              <a:rPr lang="en-US" sz="3200" b="1" dirty="0" smtClean="0"/>
              <a:t>?</a:t>
            </a:r>
            <a:endParaRPr lang="en-US" sz="2400" b="1" dirty="0" smtClean="0"/>
          </a:p>
          <a:p>
            <a:pPr marL="0" indent="0">
              <a:buNone/>
            </a:pPr>
            <a:r>
              <a:rPr lang="en-US" sz="2400" dirty="0" smtClean="0"/>
              <a:t>identifying </a:t>
            </a:r>
            <a:r>
              <a:rPr lang="en-US" sz="2400" dirty="0"/>
              <a:t>missing or duplicate data, dealing with inconsistencies, and addressing any anomalies in the dataset.</a:t>
            </a:r>
          </a:p>
          <a:p>
            <a:pPr marL="0" indent="0">
              <a:buNone/>
            </a:pPr>
            <a:endParaRPr lang="en-US" sz="3200" b="1" dirty="0"/>
          </a:p>
        </p:txBody>
      </p:sp>
      <p:sp>
        <p:nvSpPr>
          <p:cNvPr id="2" name="TextBox 1"/>
          <p:cNvSpPr txBox="1"/>
          <p:nvPr/>
        </p:nvSpPr>
        <p:spPr>
          <a:xfrm>
            <a:off x="483633" y="621436"/>
            <a:ext cx="10800135" cy="4616648"/>
          </a:xfrm>
          <a:prstGeom prst="rect">
            <a:avLst/>
          </a:prstGeom>
          <a:noFill/>
        </p:spPr>
        <p:txBody>
          <a:bodyPr wrap="square" rtlCol="0">
            <a:spAutoFit/>
          </a:bodyPr>
          <a:lstStyle/>
          <a:p>
            <a:pPr algn="l" rtl="0"/>
            <a:r>
              <a:rPr lang="en-US" sz="2800" dirty="0" smtClean="0"/>
              <a:t>This step also consider </a:t>
            </a:r>
            <a:r>
              <a:rPr lang="en-US" sz="2800" dirty="0"/>
              <a:t>the necessary steps to clean and prepare the data for analysis, including identifying any outliers that require attention and updating any columns that need modification</a:t>
            </a:r>
            <a:r>
              <a:rPr lang="en-US" sz="2800" dirty="0" smtClean="0"/>
              <a:t>.</a:t>
            </a:r>
          </a:p>
          <a:p>
            <a:pPr algn="l" rtl="0"/>
            <a:endParaRPr lang="en-US" sz="2800" dirty="0"/>
          </a:p>
          <a:p>
            <a:pPr algn="l" rtl="0"/>
            <a:r>
              <a:rPr lang="en-US" sz="2800" u="sng" dirty="0" smtClean="0"/>
              <a:t>Tools:</a:t>
            </a:r>
            <a:r>
              <a:rPr lang="en-US" sz="2800" dirty="0" smtClean="0"/>
              <a:t>  Python, JupiterLite Notebook</a:t>
            </a:r>
          </a:p>
          <a:p>
            <a:pPr algn="l" rtl="0"/>
            <a:r>
              <a:rPr lang="en-US" sz="2800" u="sng" dirty="0" smtClean="0"/>
              <a:t>Libraries:</a:t>
            </a:r>
            <a:r>
              <a:rPr lang="en-US" sz="2800" dirty="0" smtClean="0"/>
              <a:t>  pandas, numpy, matplotlib, </a:t>
            </a:r>
            <a:r>
              <a:rPr lang="en-US" sz="2800" dirty="0" smtClean="0"/>
              <a:t>seaborn</a:t>
            </a:r>
          </a:p>
          <a:p>
            <a:pPr algn="l" rtl="0"/>
            <a:endParaRPr lang="en-US" sz="2800" dirty="0"/>
          </a:p>
          <a:p>
            <a:pPr algn="l" rtl="0"/>
            <a:r>
              <a:rPr lang="en-US" sz="2800" dirty="0"/>
              <a:t>the cleaning process sets the foundation for the next steps in the analysis, which will involve identifying trends in the NYC Airbnb market. </a:t>
            </a:r>
            <a:endParaRPr lang="en-US" sz="2800" dirty="0" smtClean="0"/>
          </a:p>
          <a:p>
            <a:pPr algn="l" rtl="0"/>
            <a:endParaRPr lang="en-US" dirty="0" smtClean="0"/>
          </a:p>
          <a:p>
            <a:pPr algn="l" rtl="0"/>
            <a:endParaRPr lang="en-US" sz="2400" dirty="0" smtClean="0"/>
          </a:p>
        </p:txBody>
      </p:sp>
      <p:sp>
        <p:nvSpPr>
          <p:cNvPr id="8" name="חץ ימינה 7"/>
          <p:cNvSpPr/>
          <p:nvPr/>
        </p:nvSpPr>
        <p:spPr>
          <a:xfrm>
            <a:off x="8021277" y="5488542"/>
            <a:ext cx="3314700" cy="6961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מציין מיקום של מספר שקופית 3"/>
          <p:cNvSpPr>
            <a:spLocks noGrp="1"/>
          </p:cNvSpPr>
          <p:nvPr>
            <p:ph type="sldNum" sz="quarter" idx="12"/>
          </p:nvPr>
        </p:nvSpPr>
        <p:spPr>
          <a:noFill/>
        </p:spPr>
        <p:txBody>
          <a:bodyPr/>
          <a:lstStyle/>
          <a:p>
            <a:fld id="{C670AC42-C410-4FF2-B6CD-80EEA5ECD91E}" type="slidenum">
              <a:rPr lang="en-US" smtClean="0">
                <a:solidFill>
                  <a:schemeClr val="tx1"/>
                </a:solidFill>
              </a:rPr>
              <a:t>6</a:t>
            </a:fld>
            <a:endParaRPr lang="en-US">
              <a:solidFill>
                <a:schemeClr val="tx1"/>
              </a:solidFill>
            </a:endParaRPr>
          </a:p>
        </p:txBody>
      </p:sp>
    </p:spTree>
    <p:extLst>
      <p:ext uri="{BB962C8B-B14F-4D97-AF65-F5344CB8AC3E}">
        <p14:creationId xmlns:p14="http://schemas.microsoft.com/office/powerpoint/2010/main" val="320302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356962"/>
            <a:ext cx="6606845" cy="3446112"/>
          </a:xfrm>
        </p:spPr>
        <p:txBody>
          <a:bodyPr>
            <a:normAutofit/>
          </a:bodyPr>
          <a:lstStyle/>
          <a:p>
            <a:r>
              <a:rPr lang="en-US" sz="2400" dirty="0" smtClean="0"/>
              <a:t>importing the necessary libraries for this stage.</a:t>
            </a:r>
          </a:p>
          <a:p>
            <a:pPr marL="0" indent="0">
              <a:buNone/>
            </a:pPr>
            <a:r>
              <a:rPr lang="en-US" sz="2400" dirty="0" smtClean="0"/>
              <a:t>importing our datasets and start to explore.</a:t>
            </a:r>
          </a:p>
          <a:p>
            <a:endParaRPr lang="en-US" sz="800" dirty="0"/>
          </a:p>
          <a:p>
            <a:r>
              <a:rPr lang="en-US" sz="2400" dirty="0" smtClean="0"/>
              <a:t>cleaning and update the price column.</a:t>
            </a:r>
          </a:p>
          <a:p>
            <a:endParaRPr lang="en-US" sz="800" dirty="0" smtClean="0"/>
          </a:p>
          <a:p>
            <a:r>
              <a:rPr lang="en-US" sz="2400" dirty="0" smtClean="0"/>
              <a:t>room type column has several variations for the listings.</a:t>
            </a:r>
          </a:p>
          <a:p>
            <a:r>
              <a:rPr lang="en-US" sz="2400" dirty="0" smtClean="0"/>
              <a:t>count </a:t>
            </a:r>
            <a:r>
              <a:rPr lang="en-US" sz="2400" dirty="0"/>
              <a:t>the values for each </a:t>
            </a:r>
            <a:r>
              <a:rPr lang="en-US" sz="2400" dirty="0" smtClean="0"/>
              <a:t>room_type</a:t>
            </a:r>
          </a:p>
          <a:p>
            <a:endParaRPr lang="en-US" sz="2400" dirty="0"/>
          </a:p>
        </p:txBody>
      </p:sp>
      <p:pic>
        <p:nvPicPr>
          <p:cNvPr id="4" name="תמונה 3"/>
          <p:cNvPicPr/>
          <p:nvPr/>
        </p:nvPicPr>
        <p:blipFill>
          <a:blip r:embed="rId3"/>
          <a:stretch>
            <a:fillRect/>
          </a:stretch>
        </p:blipFill>
        <p:spPr>
          <a:xfrm>
            <a:off x="6931392" y="123392"/>
            <a:ext cx="5108921" cy="1789834"/>
          </a:xfrm>
          <a:prstGeom prst="rect">
            <a:avLst/>
          </a:prstGeom>
        </p:spPr>
      </p:pic>
      <p:pic>
        <p:nvPicPr>
          <p:cNvPr id="5" name="תמונה 4"/>
          <p:cNvPicPr/>
          <p:nvPr/>
        </p:nvPicPr>
        <p:blipFill>
          <a:blip r:embed="rId4"/>
          <a:stretch>
            <a:fillRect/>
          </a:stretch>
        </p:blipFill>
        <p:spPr>
          <a:xfrm>
            <a:off x="6910086" y="2080018"/>
            <a:ext cx="5151531" cy="3152372"/>
          </a:xfrm>
          <a:prstGeom prst="rect">
            <a:avLst/>
          </a:prstGeom>
        </p:spPr>
      </p:pic>
      <p:cxnSp>
        <p:nvCxnSpPr>
          <p:cNvPr id="6" name="מחבר חץ ישר 5"/>
          <p:cNvCxnSpPr/>
          <p:nvPr/>
        </p:nvCxnSpPr>
        <p:spPr>
          <a:xfrm>
            <a:off x="5787213" y="1007918"/>
            <a:ext cx="981905" cy="103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מחבר חץ ישר 8"/>
          <p:cNvCxnSpPr/>
          <p:nvPr/>
        </p:nvCxnSpPr>
        <p:spPr>
          <a:xfrm>
            <a:off x="5296261" y="1904671"/>
            <a:ext cx="1310584" cy="4879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0" name="תמונה 9"/>
          <p:cNvPicPr/>
          <p:nvPr/>
        </p:nvPicPr>
        <p:blipFill>
          <a:blip r:embed="rId5"/>
          <a:stretch>
            <a:fillRect/>
          </a:stretch>
        </p:blipFill>
        <p:spPr>
          <a:xfrm>
            <a:off x="449238" y="4231041"/>
            <a:ext cx="5359280" cy="1049980"/>
          </a:xfrm>
          <a:prstGeom prst="rect">
            <a:avLst/>
          </a:prstGeom>
        </p:spPr>
      </p:pic>
      <p:cxnSp>
        <p:nvCxnSpPr>
          <p:cNvPr id="12" name="מחבר חץ ישר 11"/>
          <p:cNvCxnSpPr/>
          <p:nvPr/>
        </p:nvCxnSpPr>
        <p:spPr>
          <a:xfrm flipH="1">
            <a:off x="5056909" y="3245339"/>
            <a:ext cx="1" cy="8217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6" name="תמונה 15"/>
          <p:cNvPicPr/>
          <p:nvPr/>
        </p:nvPicPr>
        <p:blipFill>
          <a:blip r:embed="rId6"/>
          <a:stretch>
            <a:fillRect/>
          </a:stretch>
        </p:blipFill>
        <p:spPr>
          <a:xfrm>
            <a:off x="440543" y="5403273"/>
            <a:ext cx="3632693" cy="1406795"/>
          </a:xfrm>
          <a:prstGeom prst="rect">
            <a:avLst/>
          </a:prstGeom>
        </p:spPr>
      </p:pic>
      <p:sp>
        <p:nvSpPr>
          <p:cNvPr id="2" name="מציין מיקום של מספר שקופית 1"/>
          <p:cNvSpPr>
            <a:spLocks noGrp="1"/>
          </p:cNvSpPr>
          <p:nvPr>
            <p:ph type="sldNum" sz="quarter" idx="12"/>
          </p:nvPr>
        </p:nvSpPr>
        <p:spPr>
          <a:noFill/>
        </p:spPr>
        <p:txBody>
          <a:bodyPr/>
          <a:lstStyle/>
          <a:p>
            <a:endParaRPr lang="en-US" dirty="0"/>
          </a:p>
          <a:p>
            <a:fld id="{C670AC42-C410-4FF2-B6CD-80EEA5ECD91E}" type="slidenum">
              <a:rPr lang="en-US" smtClean="0">
                <a:solidFill>
                  <a:schemeClr val="tx1"/>
                </a:solidFill>
              </a:rPr>
              <a:t>7</a:t>
            </a:fld>
            <a:endParaRPr lang="en-US" dirty="0">
              <a:solidFill>
                <a:schemeClr val="tx1"/>
              </a:solidFill>
            </a:endParaRPr>
          </a:p>
        </p:txBody>
      </p:sp>
    </p:spTree>
    <p:extLst>
      <p:ext uri="{BB962C8B-B14F-4D97-AF65-F5344CB8AC3E}">
        <p14:creationId xmlns:p14="http://schemas.microsoft.com/office/powerpoint/2010/main" val="406658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1"/>
            <a:ext cx="7729728" cy="2788834"/>
          </a:xfrm>
        </p:spPr>
        <p:txBody>
          <a:bodyPr>
            <a:normAutofit/>
          </a:bodyPr>
          <a:lstStyle/>
          <a:p>
            <a:r>
              <a:rPr lang="en-US" sz="2400" dirty="0" smtClean="0"/>
              <a:t>cleaning the last review </a:t>
            </a:r>
            <a:r>
              <a:rPr lang="en-US" sz="2400" dirty="0"/>
              <a:t>column-</a:t>
            </a:r>
            <a:br>
              <a:rPr lang="en-US" sz="2400" dirty="0"/>
            </a:br>
            <a:r>
              <a:rPr lang="en-US" sz="2400" dirty="0"/>
              <a:t>needed to be changed to the right date format</a:t>
            </a:r>
            <a:endParaRPr lang="en-US" sz="2400" dirty="0" smtClean="0"/>
          </a:p>
          <a:p>
            <a:endParaRPr lang="en-US" sz="800" dirty="0"/>
          </a:p>
          <a:p>
            <a:r>
              <a:rPr lang="en-US" sz="2400" dirty="0" smtClean="0"/>
              <a:t>exploring the datasets with describe method.</a:t>
            </a:r>
          </a:p>
          <a:p>
            <a:endParaRPr lang="en-US" sz="800" dirty="0"/>
          </a:p>
          <a:p>
            <a:r>
              <a:rPr lang="en-US" sz="2400" dirty="0" smtClean="0"/>
              <a:t>removing outliers from the price column and find the average price and price for month.</a:t>
            </a:r>
            <a:endParaRPr lang="en-US" sz="2400" dirty="0"/>
          </a:p>
        </p:txBody>
      </p:sp>
      <p:pic>
        <p:nvPicPr>
          <p:cNvPr id="4" name="תמונה 3"/>
          <p:cNvPicPr/>
          <p:nvPr/>
        </p:nvPicPr>
        <p:blipFill>
          <a:blip r:embed="rId3"/>
          <a:stretch>
            <a:fillRect/>
          </a:stretch>
        </p:blipFill>
        <p:spPr>
          <a:xfrm>
            <a:off x="6768320" y="286742"/>
            <a:ext cx="5077316" cy="673591"/>
          </a:xfrm>
          <a:prstGeom prst="rect">
            <a:avLst/>
          </a:prstGeom>
        </p:spPr>
      </p:pic>
      <p:pic>
        <p:nvPicPr>
          <p:cNvPr id="5" name="תמונה 4"/>
          <p:cNvPicPr/>
          <p:nvPr/>
        </p:nvPicPr>
        <p:blipFill>
          <a:blip r:embed="rId4"/>
          <a:stretch>
            <a:fillRect/>
          </a:stretch>
        </p:blipFill>
        <p:spPr>
          <a:xfrm>
            <a:off x="8481233" y="1335491"/>
            <a:ext cx="2688994" cy="3126568"/>
          </a:xfrm>
          <a:prstGeom prst="rect">
            <a:avLst/>
          </a:prstGeom>
        </p:spPr>
      </p:pic>
      <p:pic>
        <p:nvPicPr>
          <p:cNvPr id="6" name="תמונה 5"/>
          <p:cNvPicPr/>
          <p:nvPr/>
        </p:nvPicPr>
        <p:blipFill>
          <a:blip r:embed="rId5"/>
          <a:stretch>
            <a:fillRect/>
          </a:stretch>
        </p:blipFill>
        <p:spPr>
          <a:xfrm>
            <a:off x="1174172" y="2788834"/>
            <a:ext cx="4914394" cy="1753259"/>
          </a:xfrm>
          <a:prstGeom prst="rect">
            <a:avLst/>
          </a:prstGeom>
        </p:spPr>
      </p:pic>
      <p:pic>
        <p:nvPicPr>
          <p:cNvPr id="7" name="תמונה 6"/>
          <p:cNvPicPr/>
          <p:nvPr/>
        </p:nvPicPr>
        <p:blipFill>
          <a:blip r:embed="rId6"/>
          <a:stretch>
            <a:fillRect/>
          </a:stretch>
        </p:blipFill>
        <p:spPr>
          <a:xfrm>
            <a:off x="1174172" y="4542093"/>
            <a:ext cx="4914393" cy="2182091"/>
          </a:xfrm>
          <a:prstGeom prst="rect">
            <a:avLst/>
          </a:prstGeom>
        </p:spPr>
      </p:pic>
      <p:sp>
        <p:nvSpPr>
          <p:cNvPr id="2" name="מציין מיקום של מספר שקופית 1"/>
          <p:cNvSpPr>
            <a:spLocks noGrp="1"/>
          </p:cNvSpPr>
          <p:nvPr>
            <p:ph type="sldNum" sz="quarter" idx="12"/>
          </p:nvPr>
        </p:nvSpPr>
        <p:spPr>
          <a:noFill/>
        </p:spPr>
        <p:txBody>
          <a:bodyPr/>
          <a:lstStyle/>
          <a:p>
            <a:endParaRPr lang="en-US" dirty="0"/>
          </a:p>
          <a:p>
            <a:fld id="{C670AC42-C410-4FF2-B6CD-80EEA5ECD91E}" type="slidenum">
              <a:rPr lang="en-US" smtClean="0">
                <a:solidFill>
                  <a:schemeClr val="tx1"/>
                </a:solidFill>
              </a:rPr>
              <a:t>8</a:t>
            </a:fld>
            <a:endParaRPr lang="en-US" dirty="0">
              <a:solidFill>
                <a:schemeClr val="tx1"/>
              </a:solidFill>
            </a:endParaRPr>
          </a:p>
        </p:txBody>
      </p:sp>
    </p:spTree>
    <p:extLst>
      <p:ext uri="{BB962C8B-B14F-4D97-AF65-F5344CB8AC3E}">
        <p14:creationId xmlns:p14="http://schemas.microsoft.com/office/powerpoint/2010/main" val="336389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35082" y="104693"/>
            <a:ext cx="5511236" cy="1859971"/>
          </a:xfrm>
        </p:spPr>
        <p:txBody>
          <a:bodyPr>
            <a:normAutofit fontScale="92500" lnSpcReduction="10000"/>
          </a:bodyPr>
          <a:lstStyle/>
          <a:p>
            <a:r>
              <a:rPr lang="en-US" sz="2400" b="1" dirty="0"/>
              <a:t>boroughs </a:t>
            </a:r>
            <a:r>
              <a:rPr lang="en-US" sz="2400" dirty="0"/>
              <a:t>column- put attention to the difference in listing prices between </a:t>
            </a:r>
            <a:r>
              <a:rPr lang="en-US" sz="2400" dirty="0" smtClean="0"/>
              <a:t>NYC boroughs.</a:t>
            </a:r>
          </a:p>
          <a:p>
            <a:pPr marL="0" indent="0">
              <a:buNone/>
            </a:pPr>
            <a:r>
              <a:rPr lang="en-US" sz="2400" dirty="0" smtClean="0"/>
              <a:t>Then we find the price range in each of them.</a:t>
            </a:r>
            <a:br>
              <a:rPr lang="en-US" sz="2400" dirty="0" smtClean="0"/>
            </a:br>
            <a:endParaRPr lang="en-US" sz="3200" dirty="0"/>
          </a:p>
        </p:txBody>
      </p:sp>
      <p:pic>
        <p:nvPicPr>
          <p:cNvPr id="4" name="תמונה 3"/>
          <p:cNvPicPr/>
          <p:nvPr/>
        </p:nvPicPr>
        <p:blipFill>
          <a:blip r:embed="rId3"/>
          <a:stretch>
            <a:fillRect/>
          </a:stretch>
        </p:blipFill>
        <p:spPr>
          <a:xfrm>
            <a:off x="6587837" y="311272"/>
            <a:ext cx="5604163" cy="3044992"/>
          </a:xfrm>
          <a:prstGeom prst="rect">
            <a:avLst/>
          </a:prstGeom>
        </p:spPr>
      </p:pic>
      <p:pic>
        <p:nvPicPr>
          <p:cNvPr id="5" name="תמונה 4"/>
          <p:cNvPicPr/>
          <p:nvPr/>
        </p:nvPicPr>
        <p:blipFill>
          <a:blip r:embed="rId4"/>
          <a:stretch>
            <a:fillRect/>
          </a:stretch>
        </p:blipFill>
        <p:spPr>
          <a:xfrm>
            <a:off x="135082" y="1589809"/>
            <a:ext cx="6317673" cy="5070765"/>
          </a:xfrm>
          <a:prstGeom prst="rect">
            <a:avLst/>
          </a:prstGeom>
        </p:spPr>
      </p:pic>
      <p:sp>
        <p:nvSpPr>
          <p:cNvPr id="2" name="מציין מיקום של מספר שקופית 1"/>
          <p:cNvSpPr>
            <a:spLocks noGrp="1"/>
          </p:cNvSpPr>
          <p:nvPr>
            <p:ph type="sldNum" sz="quarter" idx="12"/>
          </p:nvPr>
        </p:nvSpPr>
        <p:spPr>
          <a:noFill/>
        </p:spPr>
        <p:txBody>
          <a:bodyPr/>
          <a:lstStyle/>
          <a:p>
            <a:fld id="{C670AC42-C410-4FF2-B6CD-80EEA5ECD91E}" type="slidenum">
              <a:rPr lang="en-US" smtClean="0">
                <a:solidFill>
                  <a:schemeClr val="tx1"/>
                </a:solidFill>
              </a:rPr>
              <a:t>9</a:t>
            </a:fld>
            <a:endParaRPr lang="en-US" dirty="0">
              <a:solidFill>
                <a:schemeClr val="tx1"/>
              </a:solidFill>
            </a:endParaRPr>
          </a:p>
        </p:txBody>
      </p:sp>
      <p:sp>
        <p:nvSpPr>
          <p:cNvPr id="6" name="מלבן 5"/>
          <p:cNvSpPr/>
          <p:nvPr/>
        </p:nvSpPr>
        <p:spPr>
          <a:xfrm>
            <a:off x="6701841" y="3798084"/>
            <a:ext cx="5376154" cy="2308324"/>
          </a:xfrm>
          <a:prstGeom prst="rect">
            <a:avLst/>
          </a:prstGeom>
        </p:spPr>
        <p:txBody>
          <a:bodyPr wrap="square">
            <a:spAutoFit/>
          </a:bodyPr>
          <a:lstStyle/>
          <a:p>
            <a:pPr algn="l" rtl="0"/>
            <a:r>
              <a:rPr lang="en-US" sz="2400" dirty="0" smtClean="0"/>
              <a:t>For </a:t>
            </a:r>
            <a:r>
              <a:rPr lang="en-US" sz="2400" dirty="0"/>
              <a:t>this purpose, </a:t>
            </a:r>
            <a:r>
              <a:rPr lang="en-US" sz="2400" dirty="0" smtClean="0"/>
              <a:t>we calculated a </a:t>
            </a:r>
            <a:r>
              <a:rPr lang="en-US" sz="2400" dirty="0"/>
              <a:t>summary statistics using the groupby() method.</a:t>
            </a:r>
          </a:p>
          <a:p>
            <a:pPr algn="l" rtl="0"/>
            <a:r>
              <a:rPr lang="en-US" sz="2400" dirty="0"/>
              <a:t>Then we wanted to categorize the listings based on whether they fall into specific price ranges, and view this by borough.</a:t>
            </a:r>
          </a:p>
        </p:txBody>
      </p:sp>
    </p:spTree>
    <p:extLst>
      <p:ext uri="{BB962C8B-B14F-4D97-AF65-F5344CB8AC3E}">
        <p14:creationId xmlns:p14="http://schemas.microsoft.com/office/powerpoint/2010/main" val="40409977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TM10001115[[fn=חבילה]]</Template>
  <TotalTime>1785</TotalTime>
  <Words>3491</Words>
  <Application>Microsoft Office PowerPoint</Application>
  <PresentationFormat>מסך רחב</PresentationFormat>
  <Paragraphs>291</Paragraphs>
  <Slides>21</Slides>
  <Notes>20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21</vt:i4>
      </vt:variant>
    </vt:vector>
  </HeadingPairs>
  <TitlesOfParts>
    <vt:vector size="25" baseType="lpstr">
      <vt:lpstr>Arial</vt:lpstr>
      <vt:lpstr>Calibri</vt:lpstr>
      <vt:lpstr>Gill Sans MT</vt:lpstr>
      <vt:lpstr>Parcel</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USER</dc:creator>
  <cp:lastModifiedBy>USER</cp:lastModifiedBy>
  <cp:revision>133</cp:revision>
  <dcterms:created xsi:type="dcterms:W3CDTF">2023-05-28T12:52:34Z</dcterms:created>
  <dcterms:modified xsi:type="dcterms:W3CDTF">2023-06-09T11:25:05Z</dcterms:modified>
</cp:coreProperties>
</file>