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02" r:id="rId3"/>
    <p:sldId id="309" r:id="rId4"/>
    <p:sldId id="303" r:id="rId5"/>
    <p:sldId id="308" r:id="rId6"/>
    <p:sldId id="310" r:id="rId7"/>
    <p:sldId id="311" r:id="rId8"/>
    <p:sldId id="312" r:id="rId9"/>
    <p:sldId id="321" r:id="rId10"/>
    <p:sldId id="320" r:id="rId11"/>
    <p:sldId id="313" r:id="rId12"/>
    <p:sldId id="314" r:id="rId13"/>
    <p:sldId id="323" r:id="rId14"/>
    <p:sldId id="306" r:id="rId15"/>
    <p:sldId id="318" r:id="rId16"/>
    <p:sldId id="315" r:id="rId17"/>
    <p:sldId id="307" r:id="rId18"/>
    <p:sldId id="277" r:id="rId19"/>
    <p:sldId id="297" r:id="rId20"/>
    <p:sldId id="2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302"/>
            <p14:sldId id="309"/>
            <p14:sldId id="303"/>
            <p14:sldId id="308"/>
            <p14:sldId id="310"/>
            <p14:sldId id="311"/>
            <p14:sldId id="312"/>
            <p14:sldId id="321"/>
            <p14:sldId id="320"/>
            <p14:sldId id="313"/>
            <p14:sldId id="314"/>
            <p14:sldId id="323"/>
            <p14:sldId id="306"/>
            <p14:sldId id="318"/>
            <p14:sldId id="315"/>
            <p14:sldId id="307"/>
            <p14:sldId id="277"/>
            <p14:sldId id="297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45"/>
    <a:srgbClr val="DD462F"/>
    <a:srgbClr val="F5F5F5"/>
    <a:srgbClr val="D24726"/>
    <a:srgbClr val="F8CFB6"/>
    <a:srgbClr val="F8CAB6"/>
    <a:srgbClr val="923922"/>
    <a:srgbClr val="404040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51" autoAdjust="0"/>
    <p:restoredTop sz="97116" autoAdjust="0"/>
  </p:normalViewPr>
  <p:slideViewPr>
    <p:cSldViewPr snapToGrid="0">
      <p:cViewPr varScale="1">
        <p:scale>
          <a:sx n="80" d="100"/>
          <a:sy n="80" d="100"/>
        </p:scale>
        <p:origin x="432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7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anchor="b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MZ-Driverless/fsd_skeleton" TargetMode="External"/><Relationship Id="rId3" Type="http://schemas.openxmlformats.org/officeDocument/2006/relationships/hyperlink" Target="https://github.com/grafue/SERVO/tree/master/Examples/ROS" TargetMode="External"/><Relationship Id="rId7" Type="http://schemas.openxmlformats.org/officeDocument/2006/relationships/hyperlink" Target="https://github.com/alexliniger/MPCC" TargetMode="External"/><Relationship Id="rId2" Type="http://schemas.openxmlformats.org/officeDocument/2006/relationships/hyperlink" Target="https://github.com/grafue/SERV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ufsa/eufs_sim" TargetMode="External"/><Relationship Id="rId5" Type="http://schemas.openxmlformats.org/officeDocument/2006/relationships/hyperlink" Target="https://github.com/eufsa/datasets" TargetMode="External"/><Relationship Id="rId4" Type="http://schemas.openxmlformats.org/officeDocument/2006/relationships/hyperlink" Target="https://www.dropbox.com/s/7x75ks6vo2npfv3/AMZ_driverless_2017_dataset.bag.tar.gz?dl=0" TargetMode="External"/><Relationship Id="rId9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708.02215.pdf" TargetMode="External"/><Relationship Id="rId3" Type="http://schemas.openxmlformats.org/officeDocument/2006/relationships/hyperlink" Target="https://youtu.be/26s4LH97kQE" TargetMode="External"/><Relationship Id="rId7" Type="http://schemas.openxmlformats.org/officeDocument/2006/relationships/hyperlink" Target="https://arxiv.org/pdf/1809.10099.pdf" TargetMode="External"/><Relationship Id="rId2" Type="http://schemas.openxmlformats.org/officeDocument/2006/relationships/hyperlink" Target="https://youtu.be/lneQskNqhF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804.03252.pdf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vimeo.com/236115599" TargetMode="External"/><Relationship Id="rId10" Type="http://schemas.openxmlformats.org/officeDocument/2006/relationships/hyperlink" Target="https://info.tuwien.ac.at/mbader/publications/downloads/zeilinger2017.pdf" TargetMode="External"/><Relationship Id="rId4" Type="http://schemas.openxmlformats.org/officeDocument/2006/relationships/hyperlink" Target="https://youtu.be/QCoBw-B_Z_4" TargetMode="External"/><Relationship Id="rId9" Type="http://schemas.openxmlformats.org/officeDocument/2006/relationships/hyperlink" Target="https://ieeexplore.ieee.org/document/7995972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neQskNqhFQ?t=595" TargetMode="External"/><Relationship Id="rId2" Type="http://schemas.openxmlformats.org/officeDocument/2006/relationships/hyperlink" Target="https://www.youtube.com/watch?v=1llSUpADF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lexliniger/MPC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1"/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09963" y="1438205"/>
            <a:ext cx="9972074" cy="171312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SLAM for Formula Driverless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A10F2A7-AE15-45C0-8B82-D84399279E43}"/>
              </a:ext>
            </a:extLst>
          </p:cNvPr>
          <p:cNvSpPr txBox="1">
            <a:spLocks/>
          </p:cNvSpPr>
          <p:nvPr/>
        </p:nvSpPr>
        <p:spPr>
          <a:xfrm>
            <a:off x="453264" y="3578261"/>
            <a:ext cx="4436056" cy="3221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dirty="0" err="1"/>
              <a:t>Lital</a:t>
            </a:r>
            <a:r>
              <a:rPr lang="en-US" sz="3000" dirty="0"/>
              <a:t> Guy</a:t>
            </a:r>
            <a:br>
              <a:rPr lang="en-US" sz="3000" dirty="0"/>
            </a:br>
            <a:r>
              <a:rPr lang="en-US" sz="3000" dirty="0"/>
              <a:t>Maxim Aslyansky</a:t>
            </a:r>
          </a:p>
          <a:p>
            <a:pPr marL="0" indent="0" algn="ctr">
              <a:buNone/>
            </a:pPr>
            <a:r>
              <a:rPr lang="en-GB" sz="3000" dirty="0"/>
              <a:t>Supervisor: </a:t>
            </a:r>
            <a:br>
              <a:rPr lang="en-GB" sz="3000" dirty="0"/>
            </a:br>
            <a:r>
              <a:rPr lang="en-US" sz="3000" dirty="0"/>
              <a:t>Eli </a:t>
            </a:r>
            <a:r>
              <a:rPr lang="en-US" sz="3000" dirty="0" err="1"/>
              <a:t>Appelboim</a:t>
            </a:r>
            <a:endParaRPr lang="en-US" sz="30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Winter 2018-2019</a:t>
            </a:r>
          </a:p>
          <a:p>
            <a:pPr marL="0" indent="0" algn="ctr">
              <a:buNone/>
            </a:pPr>
            <a:endParaRPr lang="en-US" sz="3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B1389C-1A2F-4BD7-B77B-85BF55BD0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20672" cy="116449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EB66BE5-69C6-4E21-BB09-3674E3B239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25"/>
          <a:stretch/>
        </p:blipFill>
        <p:spPr>
          <a:xfrm>
            <a:off x="5076890" y="3311001"/>
            <a:ext cx="6739972" cy="322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/>
              <a:t>Back-up: SLAM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8168" y="1342167"/>
            <a:ext cx="11340049" cy="372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SLAM</a:t>
            </a:r>
            <a:r>
              <a:rPr lang="en-GB" sz="2000" dirty="0"/>
              <a:t> stands for </a:t>
            </a:r>
            <a:r>
              <a:rPr lang="en-GB" sz="2000" b="1" dirty="0"/>
              <a:t>S</a:t>
            </a:r>
            <a:r>
              <a:rPr lang="en-GB" sz="2000" dirty="0"/>
              <a:t>imultaneous </a:t>
            </a:r>
            <a:r>
              <a:rPr lang="en-GB" sz="2000" b="1" dirty="0"/>
              <a:t>L</a:t>
            </a:r>
            <a:r>
              <a:rPr lang="en-GB" sz="2000" dirty="0"/>
              <a:t>ocalization </a:t>
            </a:r>
            <a:r>
              <a:rPr lang="en-GB" sz="2000" b="1" dirty="0"/>
              <a:t>A</a:t>
            </a:r>
            <a:r>
              <a:rPr lang="en-GB" sz="2000" dirty="0"/>
              <a:t>nd </a:t>
            </a:r>
            <a:r>
              <a:rPr lang="en-GB" sz="2000" b="1" dirty="0"/>
              <a:t>M</a:t>
            </a:r>
            <a:r>
              <a:rPr lang="en-GB" sz="2000" dirty="0"/>
              <a:t>apping</a:t>
            </a:r>
            <a:br>
              <a:rPr lang="en-GB" sz="2000" dirty="0"/>
            </a:br>
            <a:r>
              <a:rPr lang="en-GB" sz="2000" dirty="0"/>
              <a:t>- mapping = building map of the environment</a:t>
            </a:r>
            <a:br>
              <a:rPr lang="en-GB" sz="2000" dirty="0"/>
            </a:br>
            <a:r>
              <a:rPr lang="en-GB" sz="2000" dirty="0"/>
              <a:t>- localization = calculating robot’s position in the map</a:t>
            </a:r>
            <a:br>
              <a:rPr lang="en-GB" sz="2000" dirty="0"/>
            </a:br>
            <a:r>
              <a:rPr lang="en-GB" sz="2000" dirty="0"/>
              <a:t>- map = point cloud of landmarks (not necessarily cones)</a:t>
            </a:r>
            <a:br>
              <a:rPr lang="en-GB" sz="2000" dirty="0"/>
            </a:br>
            <a:r>
              <a:rPr lang="en-GB" sz="2000" dirty="0"/>
              <a:t>- loop closure = adjusting the map to match loop’s end </a:t>
            </a:r>
            <a:br>
              <a:rPr lang="en-GB" sz="2000" dirty="0"/>
            </a:br>
            <a:r>
              <a:rPr lang="en-GB" sz="2000" dirty="0"/>
              <a:t>	to the beginning</a:t>
            </a:r>
            <a:br>
              <a:rPr lang="en-GB" sz="2000" dirty="0"/>
            </a:br>
            <a:r>
              <a:rPr lang="en-GB" sz="2000" dirty="0"/>
              <a:t>- localization mode = “freezing” the map, estimating </a:t>
            </a:r>
            <a:br>
              <a:rPr lang="en-GB" sz="2000" dirty="0"/>
            </a:br>
            <a:r>
              <a:rPr lang="en-GB" sz="2000" dirty="0"/>
              <a:t>	only the position</a:t>
            </a:r>
            <a:endParaRPr lang="en-US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ABFC6E-2B70-4095-9723-4BC5B10E7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84" y="5840410"/>
            <a:ext cx="3927448" cy="75963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карта&#10;&#10;Описание создано автоматически">
            <a:extLst>
              <a:ext uri="{FF2B5EF4-FFF2-40B4-BE49-F238E27FC236}">
                <a16:creationId xmlns:a16="http://schemas.microsoft.com/office/drawing/2014/main" id="{C4025270-A20C-45F2-8C35-78ED2E50F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106" y="2562045"/>
            <a:ext cx="4349110" cy="403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9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GB" sz="3600" dirty="0"/>
              <a:t>B</a:t>
            </a:r>
            <a:r>
              <a:rPr lang="en-US" sz="3600" dirty="0"/>
              <a:t>ack-up: MPCC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8168" y="1342167"/>
                <a:ext cx="3927449" cy="3948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2400" dirty="0"/>
                  <a:t>M</a:t>
                </a:r>
                <a:r>
                  <a:rPr lang="en-US" sz="2400" dirty="0"/>
                  <a:t>PC: simple example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2400" dirty="0"/>
                  <a:t>e.g.:</a:t>
                </a:r>
                <a:br>
                  <a:rPr lang="en-GB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𝑝𝑙𝑎𝑛𝑛𝑒𝑑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68" y="1342167"/>
                <a:ext cx="3927449" cy="3948132"/>
              </a:xfrm>
              <a:prstGeom prst="rect">
                <a:avLst/>
              </a:prstGeom>
              <a:blipFill>
                <a:blip r:embed="rId2"/>
                <a:stretch>
                  <a:fillRect l="-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ABFC6E-2B70-4095-9723-4BC5B10E7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84" y="5840410"/>
            <a:ext cx="3927448" cy="75963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D799EE-E335-490A-B372-087DD631D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537" y="1534047"/>
            <a:ext cx="6874295" cy="450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4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GB" sz="3600" dirty="0"/>
              <a:t>B</a:t>
            </a:r>
            <a:r>
              <a:rPr lang="en-US" sz="3600" dirty="0"/>
              <a:t>ack-up: Software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8168" y="1342167"/>
            <a:ext cx="11340049" cy="5563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Good software infrastructure framework is crucial for the project</a:t>
            </a:r>
            <a:br>
              <a:rPr lang="en-US" sz="2400" dirty="0"/>
            </a:br>
            <a:r>
              <a:rPr lang="en-US" sz="2400" dirty="0"/>
              <a:t>ROS used extensively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Open source: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VSLAM</a:t>
            </a:r>
            <a:r>
              <a:rPr lang="en-US" sz="2400" dirty="0"/>
              <a:t> with </a:t>
            </a:r>
            <a:r>
              <a:rPr lang="en-US" sz="2400" dirty="0">
                <a:hlinkClick r:id="rId3"/>
              </a:rPr>
              <a:t>data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LIDAR data</a:t>
            </a:r>
            <a:r>
              <a:rPr lang="en-US" sz="2400" dirty="0"/>
              <a:t> and </a:t>
            </a:r>
            <a:r>
              <a:rPr lang="en-US" sz="2400" dirty="0">
                <a:hlinkClick r:id="rId5"/>
              </a:rPr>
              <a:t>more data</a:t>
            </a:r>
            <a:br>
              <a:rPr lang="en-US" sz="2400" dirty="0"/>
            </a:br>
            <a:r>
              <a:rPr lang="en-US" sz="2400" dirty="0">
                <a:hlinkClick r:id="rId6"/>
              </a:rPr>
              <a:t>ROS simulator (gazebo)</a:t>
            </a:r>
            <a:br>
              <a:rPr lang="en-US" sz="2400" dirty="0"/>
            </a:br>
            <a:r>
              <a:rPr lang="en-US" sz="2400" dirty="0">
                <a:hlinkClick r:id="rId7"/>
              </a:rPr>
              <a:t>MPCC</a:t>
            </a:r>
            <a:br>
              <a:rPr lang="en-US" sz="2400" dirty="0"/>
            </a:br>
            <a:r>
              <a:rPr lang="en-US" sz="2400" dirty="0">
                <a:hlinkClick r:id="rId8"/>
              </a:rPr>
              <a:t>ROS System skeleton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ABFC6E-2B70-4095-9723-4BC5B10E7E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84" y="5840410"/>
            <a:ext cx="3927448" cy="75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8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GB" sz="3600" dirty="0"/>
              <a:t>B</a:t>
            </a:r>
            <a:r>
              <a:rPr lang="en-US" sz="3600" dirty="0"/>
              <a:t>ack-up: Relevant papers of AMZ Driverless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8168" y="1342167"/>
            <a:ext cx="11340049" cy="5563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Talks: </a:t>
            </a:r>
            <a:r>
              <a:rPr lang="en-US" sz="2400" dirty="0">
                <a:hlinkClick r:id="rId2"/>
              </a:rPr>
              <a:t>1</a:t>
            </a:r>
            <a:r>
              <a:rPr lang="en-US" sz="2400" dirty="0"/>
              <a:t>, </a:t>
            </a:r>
            <a:r>
              <a:rPr lang="en-US" sz="2400" dirty="0">
                <a:hlinkClick r:id="rId3"/>
              </a:rPr>
              <a:t>2</a:t>
            </a:r>
            <a:r>
              <a:rPr lang="en-US" sz="2400" dirty="0"/>
              <a:t>, </a:t>
            </a:r>
            <a:r>
              <a:rPr lang="en-US" sz="2400" dirty="0">
                <a:hlinkClick r:id="rId4"/>
              </a:rPr>
              <a:t>3</a:t>
            </a:r>
            <a:r>
              <a:rPr lang="en-US" sz="2400" dirty="0"/>
              <a:t>, </a:t>
            </a:r>
            <a:r>
              <a:rPr lang="en-US" sz="2400" dirty="0">
                <a:hlinkClick r:id="rId5"/>
              </a:rPr>
              <a:t>4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hlinkClick r:id="rId6"/>
              </a:rPr>
              <a:t>Design of an Autonomous </a:t>
            </a:r>
            <a:r>
              <a:rPr lang="en-GB" sz="2400" dirty="0" err="1">
                <a:hlinkClick r:id="rId6"/>
              </a:rPr>
              <a:t>Racecar</a:t>
            </a:r>
            <a:r>
              <a:rPr lang="en-GB" sz="2400" dirty="0">
                <a:hlinkClick r:id="rId6"/>
              </a:rPr>
              <a:t>: Perception, State Estimation and System Integration</a:t>
            </a:r>
            <a:endParaRPr lang="en-GB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hlinkClick r:id="rId7"/>
              </a:rPr>
              <a:t>Redundant Perception and State Estimation for Reliable Autonomous Racing 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hlinkClick r:id="rId8"/>
              </a:rPr>
              <a:t>Learning a CNN-based End-to-End Controller for a Formula </a:t>
            </a:r>
            <a:r>
              <a:rPr lang="en-GB" sz="2400" dirty="0" err="1">
                <a:hlinkClick r:id="rId8"/>
              </a:rPr>
              <a:t>Racecar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hlinkClick r:id="rId9"/>
              </a:rPr>
              <a:t>Path following control for autonomous formula </a:t>
            </a:r>
            <a:r>
              <a:rPr lang="en-GB" sz="2400" dirty="0" err="1">
                <a:hlinkClick r:id="rId9"/>
              </a:rPr>
              <a:t>racecar</a:t>
            </a:r>
            <a:r>
              <a:rPr lang="en-GB" sz="2400" dirty="0">
                <a:hlinkClick r:id="rId9"/>
              </a:rPr>
              <a:t>: Autonomous formula student competition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hlinkClick r:id="rId10"/>
              </a:rPr>
              <a:t>Design of an Autonomous Race Car for the Formula Student Driverless (FSD)</a:t>
            </a:r>
            <a:endParaRPr lang="en-US" sz="2400" dirty="0"/>
          </a:p>
          <a:p>
            <a:pPr>
              <a:lnSpc>
                <a:spcPct val="150000"/>
              </a:lnSpc>
            </a:pPr>
            <a:br>
              <a:rPr lang="en-US" sz="2400" dirty="0"/>
            </a:br>
            <a:endParaRPr lang="en-US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ABFC6E-2B70-4095-9723-4BC5B10E7E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84" y="5840410"/>
            <a:ext cx="3927448" cy="75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09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FD4B687-0FC5-45DE-8C58-E12ED4DC9A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Our Project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7FDE87-1940-4C41-9F27-EFB6D9E51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0" y="2560639"/>
            <a:ext cx="11206693" cy="39782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Main goal is to build an algorithm to </a:t>
            </a:r>
            <a:r>
              <a:rPr lang="en-US" dirty="0"/>
              <a:t>reconstruct the race track during the first loop and provide an estimate of the vehicle’s</a:t>
            </a:r>
            <a:r>
              <a:rPr lang="he-IL" dirty="0"/>
              <a:t> </a:t>
            </a:r>
            <a:r>
              <a:rPr lang="en-US" dirty="0"/>
              <a:t>position on the map while driving (SLAM)</a:t>
            </a:r>
            <a:r>
              <a:rPr lang="en-US" dirty="0">
                <a:solidFill>
                  <a:srgbClr val="002060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Since the project plays central role in autonomous navigation and perception it will also define the shape of the whole system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Thus, we also need to ensure that SW/HW infrastructure is suitable for a competitive solution in the future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E6B1FC-4626-4199-A7AF-9FE57713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84" y="5840410"/>
            <a:ext cx="3927448" cy="75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1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482695" cy="641350"/>
          </a:xfrm>
        </p:spPr>
        <p:txBody>
          <a:bodyPr>
            <a:noAutofit/>
          </a:bodyPr>
          <a:lstStyle/>
          <a:p>
            <a:r>
              <a:rPr lang="en-US" sz="3600" dirty="0"/>
              <a:t>System Overview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E5853B3-01DF-44AB-B06B-CC42A28F101A}"/>
              </a:ext>
            </a:extLst>
          </p:cNvPr>
          <p:cNvSpPr/>
          <p:nvPr/>
        </p:nvSpPr>
        <p:spPr>
          <a:xfrm>
            <a:off x="821511" y="1406770"/>
            <a:ext cx="4735228" cy="20867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AFE12B65-C3B1-443E-A5BE-8B47491DF9EB}"/>
              </a:ext>
            </a:extLst>
          </p:cNvPr>
          <p:cNvSpPr/>
          <p:nvPr/>
        </p:nvSpPr>
        <p:spPr>
          <a:xfrm>
            <a:off x="989227" y="2450124"/>
            <a:ext cx="1297210" cy="8435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Camera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IMU</a:t>
            </a:r>
          </a:p>
        </p:txBody>
      </p:sp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0B63596B-4924-44B2-93A8-F8A139A09B90}"/>
              </a:ext>
            </a:extLst>
          </p:cNvPr>
          <p:cNvSpPr/>
          <p:nvPr/>
        </p:nvSpPr>
        <p:spPr>
          <a:xfrm rot="16200000">
            <a:off x="1526667" y="2210846"/>
            <a:ext cx="163548" cy="206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D1D4380A-53F5-4C16-AC4C-6412CCFE3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84" y="5840410"/>
            <a:ext cx="3927448" cy="759630"/>
          </a:xfrm>
          <a:prstGeom prst="rect">
            <a:avLst/>
          </a:prstGeom>
        </p:spPr>
      </p:pic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C4A8E620-9FDE-4D40-8B06-6970FAB3A066}"/>
              </a:ext>
            </a:extLst>
          </p:cNvPr>
          <p:cNvSpPr/>
          <p:nvPr/>
        </p:nvSpPr>
        <p:spPr>
          <a:xfrm>
            <a:off x="989227" y="1609402"/>
            <a:ext cx="1297210" cy="583659"/>
          </a:xfrm>
          <a:prstGeom prst="roundRect">
            <a:avLst/>
          </a:prstGeom>
          <a:solidFill>
            <a:schemeClr val="accent2"/>
          </a:solidFill>
          <a:ln w="571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Visual Cone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Detection</a:t>
            </a:r>
          </a:p>
        </p:txBody>
      </p:sp>
      <p:sp>
        <p:nvSpPr>
          <p:cNvPr id="42" name="Стрелка: вправо 41">
            <a:extLst>
              <a:ext uri="{FF2B5EF4-FFF2-40B4-BE49-F238E27FC236}">
                <a16:creationId xmlns:a16="http://schemas.microsoft.com/office/drawing/2014/main" id="{E4469EDC-9A84-412A-AE85-6D81F4164923}"/>
              </a:ext>
            </a:extLst>
          </p:cNvPr>
          <p:cNvSpPr/>
          <p:nvPr/>
        </p:nvSpPr>
        <p:spPr>
          <a:xfrm>
            <a:off x="2405613" y="1797447"/>
            <a:ext cx="226885" cy="207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Стрелка: вправо 43">
            <a:extLst>
              <a:ext uri="{FF2B5EF4-FFF2-40B4-BE49-F238E27FC236}">
                <a16:creationId xmlns:a16="http://schemas.microsoft.com/office/drawing/2014/main" id="{C8942AB3-1F8D-4F18-850A-59F8B59608BD}"/>
              </a:ext>
            </a:extLst>
          </p:cNvPr>
          <p:cNvSpPr/>
          <p:nvPr/>
        </p:nvSpPr>
        <p:spPr>
          <a:xfrm>
            <a:off x="2405613" y="2768104"/>
            <a:ext cx="226885" cy="207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183B6968-34B5-4C78-9C99-74F3122E679D}"/>
              </a:ext>
            </a:extLst>
          </p:cNvPr>
          <p:cNvSpPr/>
          <p:nvPr/>
        </p:nvSpPr>
        <p:spPr>
          <a:xfrm>
            <a:off x="821511" y="3623590"/>
            <a:ext cx="4735228" cy="20867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82D375A5-4BD1-457D-B2ED-2B45EA779142}"/>
              </a:ext>
            </a:extLst>
          </p:cNvPr>
          <p:cNvSpPr/>
          <p:nvPr/>
        </p:nvSpPr>
        <p:spPr>
          <a:xfrm>
            <a:off x="959836" y="4166031"/>
            <a:ext cx="1297210" cy="8435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LIDAR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IMU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B1558710-E8F2-4F53-8CF9-EFE48C643C42}"/>
              </a:ext>
            </a:extLst>
          </p:cNvPr>
          <p:cNvSpPr/>
          <p:nvPr/>
        </p:nvSpPr>
        <p:spPr>
          <a:xfrm>
            <a:off x="2770156" y="3815771"/>
            <a:ext cx="976263" cy="1702058"/>
          </a:xfrm>
          <a:prstGeom prst="roundRect">
            <a:avLst/>
          </a:prstGeom>
          <a:ln w="571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Point-Cloud</a:t>
            </a:r>
            <a:br>
              <a:rPr lang="en-US" sz="1200" dirty="0"/>
            </a:br>
            <a:r>
              <a:rPr lang="en-US" sz="1200" dirty="0"/>
              <a:t>Cone </a:t>
            </a:r>
          </a:p>
          <a:p>
            <a:pPr algn="ctr"/>
            <a:r>
              <a:rPr lang="en-US" sz="1200" dirty="0" err="1"/>
              <a:t>Segme-ntation</a:t>
            </a:r>
            <a:endParaRPr lang="en-US" sz="1200" dirty="0"/>
          </a:p>
        </p:txBody>
      </p:sp>
      <p:sp>
        <p:nvSpPr>
          <p:cNvPr id="49" name="Стрелка: вправо 48">
            <a:extLst>
              <a:ext uri="{FF2B5EF4-FFF2-40B4-BE49-F238E27FC236}">
                <a16:creationId xmlns:a16="http://schemas.microsoft.com/office/drawing/2014/main" id="{B8244CE4-BC71-4B29-A031-13FB5197D335}"/>
              </a:ext>
            </a:extLst>
          </p:cNvPr>
          <p:cNvSpPr/>
          <p:nvPr/>
        </p:nvSpPr>
        <p:spPr>
          <a:xfrm>
            <a:off x="2405613" y="4484011"/>
            <a:ext cx="226885" cy="207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7D10CAE5-C51D-458C-8998-E505F263EF65}"/>
              </a:ext>
            </a:extLst>
          </p:cNvPr>
          <p:cNvSpPr/>
          <p:nvPr/>
        </p:nvSpPr>
        <p:spPr>
          <a:xfrm>
            <a:off x="4329135" y="3815770"/>
            <a:ext cx="976263" cy="1702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“Direct” SLAM</a:t>
            </a:r>
            <a:br>
              <a:rPr lang="en-US" sz="1200" dirty="0"/>
            </a:br>
            <a:r>
              <a:rPr lang="en-US" sz="1200" dirty="0"/>
              <a:t>(TBD)</a:t>
            </a:r>
          </a:p>
        </p:txBody>
      </p:sp>
      <p:sp>
        <p:nvSpPr>
          <p:cNvPr id="52" name="Стрелка: вправо 51">
            <a:extLst>
              <a:ext uri="{FF2B5EF4-FFF2-40B4-BE49-F238E27FC236}">
                <a16:creationId xmlns:a16="http://schemas.microsoft.com/office/drawing/2014/main" id="{F827D12A-BEF5-4A85-A17B-6C44EA145EF6}"/>
              </a:ext>
            </a:extLst>
          </p:cNvPr>
          <p:cNvSpPr/>
          <p:nvPr/>
        </p:nvSpPr>
        <p:spPr>
          <a:xfrm>
            <a:off x="3921799" y="4484012"/>
            <a:ext cx="226885" cy="207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055AFF35-A1C9-4BA2-99DD-243B26551CB4}"/>
              </a:ext>
            </a:extLst>
          </p:cNvPr>
          <p:cNvSpPr/>
          <p:nvPr/>
        </p:nvSpPr>
        <p:spPr>
          <a:xfrm>
            <a:off x="6400178" y="2277644"/>
            <a:ext cx="1872833" cy="256650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S</a:t>
            </a:r>
            <a:r>
              <a:rPr lang="en-US" dirty="0" err="1">
                <a:solidFill>
                  <a:schemeClr val="tx1"/>
                </a:solidFill>
              </a:rPr>
              <a:t>ensor</a:t>
            </a:r>
            <a:r>
              <a:rPr lang="en-US" dirty="0">
                <a:solidFill>
                  <a:schemeClr val="tx1"/>
                </a:solidFill>
              </a:rPr>
              <a:t> Fusion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Map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Position Estimate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AEDA23B8-3E95-44FE-AADD-6824956CBA22}"/>
              </a:ext>
            </a:extLst>
          </p:cNvPr>
          <p:cNvSpPr/>
          <p:nvPr/>
        </p:nvSpPr>
        <p:spPr>
          <a:xfrm>
            <a:off x="8912632" y="2249529"/>
            <a:ext cx="1872833" cy="256650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Path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Vehicle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S</a:t>
            </a:r>
            <a:r>
              <a:rPr lang="en-US" dirty="0" err="1">
                <a:solidFill>
                  <a:schemeClr val="tx1"/>
                </a:solidFill>
              </a:rPr>
              <a:t>afety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Measures</a:t>
            </a:r>
          </a:p>
        </p:txBody>
      </p:sp>
      <p:sp>
        <p:nvSpPr>
          <p:cNvPr id="61" name="Стрелка: вправо 60">
            <a:extLst>
              <a:ext uri="{FF2B5EF4-FFF2-40B4-BE49-F238E27FC236}">
                <a16:creationId xmlns:a16="http://schemas.microsoft.com/office/drawing/2014/main" id="{ADBB9CAE-D771-4272-BC41-89764EBAEB6C}"/>
              </a:ext>
            </a:extLst>
          </p:cNvPr>
          <p:cNvSpPr/>
          <p:nvPr/>
        </p:nvSpPr>
        <p:spPr>
          <a:xfrm>
            <a:off x="5865016" y="3016560"/>
            <a:ext cx="226885" cy="207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Стрелка: вправо 61">
            <a:extLst>
              <a:ext uri="{FF2B5EF4-FFF2-40B4-BE49-F238E27FC236}">
                <a16:creationId xmlns:a16="http://schemas.microsoft.com/office/drawing/2014/main" id="{E3B0CCEF-B195-4491-A739-7552C722BC82}"/>
              </a:ext>
            </a:extLst>
          </p:cNvPr>
          <p:cNvSpPr/>
          <p:nvPr/>
        </p:nvSpPr>
        <p:spPr>
          <a:xfrm>
            <a:off x="5877664" y="3815770"/>
            <a:ext cx="226885" cy="207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Стрелка: вправо 62">
            <a:extLst>
              <a:ext uri="{FF2B5EF4-FFF2-40B4-BE49-F238E27FC236}">
                <a16:creationId xmlns:a16="http://schemas.microsoft.com/office/drawing/2014/main" id="{01F808D9-3EAF-4103-B339-795704C41FD8}"/>
              </a:ext>
            </a:extLst>
          </p:cNvPr>
          <p:cNvSpPr/>
          <p:nvPr/>
        </p:nvSpPr>
        <p:spPr>
          <a:xfrm>
            <a:off x="8455197" y="3429000"/>
            <a:ext cx="226885" cy="207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Прямоугольник: скругленные углы 63">
            <a:extLst>
              <a:ext uri="{FF2B5EF4-FFF2-40B4-BE49-F238E27FC236}">
                <a16:creationId xmlns:a16="http://schemas.microsoft.com/office/drawing/2014/main" id="{BEA9C140-7087-43AC-8143-8E6965A6A72C}"/>
              </a:ext>
            </a:extLst>
          </p:cNvPr>
          <p:cNvSpPr/>
          <p:nvPr/>
        </p:nvSpPr>
        <p:spPr>
          <a:xfrm>
            <a:off x="2710736" y="1477108"/>
            <a:ext cx="2764842" cy="1951892"/>
          </a:xfrm>
          <a:prstGeom prst="roundRect">
            <a:avLst/>
          </a:prstGeom>
          <a:solidFill>
            <a:srgbClr val="FF9B45"/>
          </a:solidFill>
          <a:ln w="571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7B1DCBC0-52A4-4EFF-96FC-94627A8D390B}"/>
              </a:ext>
            </a:extLst>
          </p:cNvPr>
          <p:cNvSpPr/>
          <p:nvPr/>
        </p:nvSpPr>
        <p:spPr>
          <a:xfrm>
            <a:off x="6231275" y="5517450"/>
            <a:ext cx="1274109" cy="8410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GB" sz="1600" dirty="0" err="1">
                <a:solidFill>
                  <a:schemeClr val="tx1"/>
                </a:solidFill>
              </a:rPr>
              <a:t>Sorce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B73AE6DE-C1E7-41E9-8D0E-99407DEC97C7}"/>
              </a:ext>
            </a:extLst>
          </p:cNvPr>
          <p:cNvSpPr/>
          <p:nvPr/>
        </p:nvSpPr>
        <p:spPr>
          <a:xfrm>
            <a:off x="7608919" y="5517450"/>
            <a:ext cx="1274109" cy="8410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Done, Needs to be </a:t>
            </a:r>
            <a:r>
              <a:rPr lang="en-GB" sz="1500" dirty="0">
                <a:solidFill>
                  <a:schemeClr val="tx1"/>
                </a:solidFill>
              </a:rPr>
              <a:t>Checked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15214652-7D22-40FA-8A0A-78F30CDF4B7A}"/>
              </a:ext>
            </a:extLst>
          </p:cNvPr>
          <p:cNvSpPr/>
          <p:nvPr/>
        </p:nvSpPr>
        <p:spPr>
          <a:xfrm>
            <a:off x="8986563" y="5517450"/>
            <a:ext cx="1274109" cy="84103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Our</a:t>
            </a:r>
          </a:p>
          <a:p>
            <a:pPr algn="ctr"/>
            <a:r>
              <a:rPr lang="en-GB" sz="1600" dirty="0">
                <a:solidFill>
                  <a:schemeClr val="bg1"/>
                </a:solidFill>
              </a:rPr>
              <a:t>Task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E68D4A3D-2D33-4556-8CE2-DE6E5F4ACC08}"/>
              </a:ext>
            </a:extLst>
          </p:cNvPr>
          <p:cNvSpPr/>
          <p:nvPr/>
        </p:nvSpPr>
        <p:spPr>
          <a:xfrm>
            <a:off x="10364207" y="5517449"/>
            <a:ext cx="1274109" cy="8410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Future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Work/TBD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9E782D-7ED8-4BD0-AB93-10D7C37D59CD}"/>
              </a:ext>
            </a:extLst>
          </p:cNvPr>
          <p:cNvSpPr/>
          <p:nvPr/>
        </p:nvSpPr>
        <p:spPr>
          <a:xfrm>
            <a:off x="2844559" y="1601842"/>
            <a:ext cx="976263" cy="1702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Visual </a:t>
            </a:r>
            <a:br>
              <a:rPr lang="en-US" sz="1200" dirty="0"/>
            </a:br>
            <a:r>
              <a:rPr lang="en-US" sz="1200" dirty="0"/>
              <a:t>Inertial </a:t>
            </a:r>
            <a:br>
              <a:rPr lang="en-US" sz="1200" dirty="0"/>
            </a:br>
            <a:r>
              <a:rPr lang="en-US" sz="1200" dirty="0"/>
              <a:t>Odometry</a:t>
            </a:r>
            <a:br>
              <a:rPr lang="en-US" sz="1200" dirty="0"/>
            </a:br>
            <a:r>
              <a:rPr lang="en-US" sz="1200" dirty="0"/>
              <a:t>(ROVIO)</a:t>
            </a:r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8305AE9A-A077-4FAE-B622-5B6561ADD76E}"/>
              </a:ext>
            </a:extLst>
          </p:cNvPr>
          <p:cNvSpPr/>
          <p:nvPr/>
        </p:nvSpPr>
        <p:spPr>
          <a:xfrm>
            <a:off x="4329135" y="1609402"/>
            <a:ext cx="976263" cy="1702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Visual </a:t>
            </a:r>
            <a:br>
              <a:rPr lang="en-US" sz="1200" dirty="0"/>
            </a:br>
            <a:r>
              <a:rPr lang="en-US" sz="1200" dirty="0"/>
              <a:t>Inertial </a:t>
            </a:r>
            <a:br>
              <a:rPr lang="en-US" sz="1200" dirty="0"/>
            </a:br>
            <a:r>
              <a:rPr lang="en-US" sz="1200" dirty="0"/>
              <a:t>SLAM</a:t>
            </a:r>
            <a:br>
              <a:rPr lang="en-US" sz="1200" dirty="0"/>
            </a:br>
            <a:r>
              <a:rPr lang="en-US" sz="1200" dirty="0"/>
              <a:t>(ORB-SLAM 2)</a:t>
            </a:r>
          </a:p>
        </p:txBody>
      </p:sp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0FB5A20D-4602-4C8F-90EF-1F0449592564}"/>
              </a:ext>
            </a:extLst>
          </p:cNvPr>
          <p:cNvSpPr/>
          <p:nvPr/>
        </p:nvSpPr>
        <p:spPr>
          <a:xfrm>
            <a:off x="3961536" y="2277644"/>
            <a:ext cx="226885" cy="207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51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/>
              <a:t>Project Timeline Considerations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8168" y="1342167"/>
            <a:ext cx="11340049" cy="5009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Limited by data and equipment availability</a:t>
            </a:r>
            <a:br>
              <a:rPr lang="en-US" sz="2400" dirty="0"/>
            </a:br>
            <a:r>
              <a:rPr lang="en-US" sz="2400" dirty="0"/>
              <a:t>- need a ZED camera (good infrastructure, built-in IMU) with steady cam / stand</a:t>
            </a:r>
            <a:br>
              <a:rPr lang="en-US" sz="2400" dirty="0"/>
            </a:br>
            <a:r>
              <a:rPr lang="en-US" sz="2400" dirty="0"/>
              <a:t>- waiting for LIDAR</a:t>
            </a:r>
            <a:br>
              <a:rPr lang="en-US" sz="2400" dirty="0"/>
            </a:br>
            <a:r>
              <a:rPr lang="en-US" sz="2400" dirty="0"/>
              <a:t>- then we’ll need to capture content and make use of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Adjust roadmap accordingly</a:t>
            </a:r>
            <a:br>
              <a:rPr lang="en-US" sz="2400" dirty="0"/>
            </a:br>
            <a:r>
              <a:rPr lang="en-US" sz="2400" dirty="0"/>
              <a:t>- while no data available work on theory and open-source</a:t>
            </a:r>
            <a:br>
              <a:rPr lang="en-US" sz="2400" dirty="0"/>
            </a:br>
            <a:r>
              <a:rPr lang="en-US" sz="2400" dirty="0"/>
              <a:t>- start by testing SERVO on provided data, then test with ours</a:t>
            </a:r>
            <a:br>
              <a:rPr lang="en-US" sz="2400" dirty="0"/>
            </a:br>
            <a:r>
              <a:rPr lang="en-US" sz="2400" dirty="0"/>
              <a:t>- when LIDAR available, start working on segmentation and mapping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ABFC6E-2B70-4095-9723-4BC5B10E7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84" y="5840410"/>
            <a:ext cx="3927448" cy="75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22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/>
              <a:t>Project Timeline</a:t>
            </a:r>
          </a:p>
        </p:txBody>
      </p:sp>
      <p:sp>
        <p:nvSpPr>
          <p:cNvPr id="14" name="Chevron 13"/>
          <p:cNvSpPr/>
          <p:nvPr/>
        </p:nvSpPr>
        <p:spPr>
          <a:xfrm>
            <a:off x="5960107" y="1331315"/>
            <a:ext cx="1970469" cy="558250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February</a:t>
            </a:r>
          </a:p>
        </p:txBody>
      </p:sp>
      <p:sp>
        <p:nvSpPr>
          <p:cNvPr id="30" name="Chevron 29"/>
          <p:cNvSpPr/>
          <p:nvPr/>
        </p:nvSpPr>
        <p:spPr>
          <a:xfrm>
            <a:off x="4106031" y="1337352"/>
            <a:ext cx="1970469" cy="552501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January</a:t>
            </a:r>
          </a:p>
        </p:txBody>
      </p:sp>
      <p:sp>
        <p:nvSpPr>
          <p:cNvPr id="42" name="Chevron 41"/>
          <p:cNvSpPr/>
          <p:nvPr/>
        </p:nvSpPr>
        <p:spPr>
          <a:xfrm>
            <a:off x="2057725" y="1337352"/>
            <a:ext cx="2164698" cy="552501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December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00534" y="3019567"/>
            <a:ext cx="362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SERVO + cones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SERVO code open-sourced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Need to validate and integrate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Later, add cones explicitly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00534" y="4379689"/>
            <a:ext cx="3841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LIDAR SLAM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Currently looking for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will need to segment cones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Then we’ll look for an algorithm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615393" y="3019567"/>
            <a:ext cx="3737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Fusion &amp;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 maps fusion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Improve the system as a whole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15392" y="4379977"/>
            <a:ext cx="3841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Testing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Build a Gazebo simulator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in real-world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Document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72" name="Straight Connector 71"/>
          <p:cNvCxnSpPr>
            <a:cxnSpLocks/>
          </p:cNvCxnSpPr>
          <p:nvPr/>
        </p:nvCxnSpPr>
        <p:spPr>
          <a:xfrm flipV="1">
            <a:off x="2076361" y="2187468"/>
            <a:ext cx="1815701" cy="918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</p:cNvCxnSpPr>
          <p:nvPr/>
        </p:nvCxnSpPr>
        <p:spPr>
          <a:xfrm flipV="1">
            <a:off x="4144484" y="2187468"/>
            <a:ext cx="1747358" cy="918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76">
            <a:extLst>
              <a:ext uri="{FF2B5EF4-FFF2-40B4-BE49-F238E27FC236}">
                <a16:creationId xmlns:a16="http://schemas.microsoft.com/office/drawing/2014/main" id="{7CD8F54D-EE57-47FC-83C4-A50F3EF3CB4A}"/>
              </a:ext>
            </a:extLst>
          </p:cNvPr>
          <p:cNvCxnSpPr>
            <a:cxnSpLocks/>
          </p:cNvCxnSpPr>
          <p:nvPr/>
        </p:nvCxnSpPr>
        <p:spPr>
          <a:xfrm>
            <a:off x="6112317" y="2187468"/>
            <a:ext cx="195726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hevron 13">
            <a:extLst>
              <a:ext uri="{FF2B5EF4-FFF2-40B4-BE49-F238E27FC236}">
                <a16:creationId xmlns:a16="http://schemas.microsoft.com/office/drawing/2014/main" id="{4CB0047E-5A9E-4159-8092-23F331D0C8C1}"/>
              </a:ext>
            </a:extLst>
          </p:cNvPr>
          <p:cNvSpPr/>
          <p:nvPr/>
        </p:nvSpPr>
        <p:spPr>
          <a:xfrm>
            <a:off x="7814184" y="1331315"/>
            <a:ext cx="1970469" cy="558250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March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93E61A-FD71-4584-8E0D-DFC9D80874A1}"/>
              </a:ext>
            </a:extLst>
          </p:cNvPr>
          <p:cNvSpPr txBox="1"/>
          <p:nvPr/>
        </p:nvSpPr>
        <p:spPr>
          <a:xfrm>
            <a:off x="2154320" y="2247137"/>
            <a:ext cx="1815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SERVO + cones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0182EB-C4B6-42F2-A279-A2B9C258DF8D}"/>
              </a:ext>
            </a:extLst>
          </p:cNvPr>
          <p:cNvSpPr txBox="1"/>
          <p:nvPr/>
        </p:nvSpPr>
        <p:spPr>
          <a:xfrm>
            <a:off x="6217919" y="2234186"/>
            <a:ext cx="1815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Fusion &amp;</a:t>
            </a:r>
          </a:p>
          <a:p>
            <a:pPr algn="ctr"/>
            <a:r>
              <a:rPr lang="en-US" b="1" dirty="0"/>
              <a:t>improvements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2F3D34-B1EE-4DE3-8C2C-E07BADA2E457}"/>
              </a:ext>
            </a:extLst>
          </p:cNvPr>
          <p:cNvSpPr txBox="1"/>
          <p:nvPr/>
        </p:nvSpPr>
        <p:spPr>
          <a:xfrm>
            <a:off x="4222423" y="2247137"/>
            <a:ext cx="166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LIDAR SLAM</a:t>
            </a:r>
          </a:p>
        </p:txBody>
      </p:sp>
      <p:cxnSp>
        <p:nvCxnSpPr>
          <p:cNvPr id="33" name="Straight Connector 76">
            <a:extLst>
              <a:ext uri="{FF2B5EF4-FFF2-40B4-BE49-F238E27FC236}">
                <a16:creationId xmlns:a16="http://schemas.microsoft.com/office/drawing/2014/main" id="{9A84AAB3-C9F0-4CC9-9751-26C6C36BF6DA}"/>
              </a:ext>
            </a:extLst>
          </p:cNvPr>
          <p:cNvCxnSpPr>
            <a:cxnSpLocks/>
          </p:cNvCxnSpPr>
          <p:nvPr/>
        </p:nvCxnSpPr>
        <p:spPr>
          <a:xfrm>
            <a:off x="8325209" y="2187468"/>
            <a:ext cx="948417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F0E579-8587-413D-A936-6E19F7EBC302}"/>
              </a:ext>
            </a:extLst>
          </p:cNvPr>
          <p:cNvSpPr txBox="1"/>
          <p:nvPr/>
        </p:nvSpPr>
        <p:spPr>
          <a:xfrm>
            <a:off x="8311375" y="2247137"/>
            <a:ext cx="96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Testing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46328AD-7954-4F49-A46A-5608B02A4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84" y="5840410"/>
            <a:ext cx="3927448" cy="75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5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/>
              <a:t>Project Goals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8168" y="1342167"/>
            <a:ext cx="11340049" cy="390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Learn about the field, read prior works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D</a:t>
            </a:r>
            <a:r>
              <a:rPr lang="en-US" sz="2400" dirty="0" err="1"/>
              <a:t>esign</a:t>
            </a:r>
            <a:r>
              <a:rPr lang="en-US" sz="2400" dirty="0"/>
              <a:t> a skeleton for autonomous navigation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Design, implement and test relevant algorithms (based on existing solutions)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Validate the system (consider building an end-to-end simulator)</a:t>
            </a:r>
            <a:r>
              <a:rPr lang="en-US" sz="2400" dirty="0">
                <a:highlight>
                  <a:srgbClr val="FFFF00"/>
                </a:highlight>
              </a:rPr>
              <a:t> 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Document the work process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Test on real vehicles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Demonstrate &amp; present the final work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ABFC6E-2B70-4095-9723-4BC5B10E7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84" y="5840410"/>
            <a:ext cx="3927448" cy="75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28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482695" cy="641350"/>
          </a:xfrm>
        </p:spPr>
        <p:txBody>
          <a:bodyPr>
            <a:noAutofit/>
          </a:bodyPr>
          <a:lstStyle/>
          <a:p>
            <a:r>
              <a:rPr lang="en-US" sz="3600" dirty="0"/>
              <a:t>Main Challenges / Open 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2516D-5F28-4020-BD06-345B7AC20071}"/>
              </a:ext>
            </a:extLst>
          </p:cNvPr>
          <p:cNvSpPr txBox="1"/>
          <p:nvPr/>
        </p:nvSpPr>
        <p:spPr>
          <a:xfrm>
            <a:off x="598168" y="1342167"/>
            <a:ext cx="11340049" cy="5148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 and equipment availability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N</a:t>
            </a:r>
            <a:r>
              <a:rPr lang="en-US" dirty="0" err="1"/>
              <a:t>eed</a:t>
            </a:r>
            <a:r>
              <a:rPr lang="en-US" dirty="0"/>
              <a:t> (preferably stereo) camera with IMU, LIDAR, all calibrated and synchronized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Need a couple of sequences in close to real-world scenarios (first loop is slow, next 9 - fast, real cones,..)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Previous work should be finalized and validated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C</a:t>
            </a:r>
            <a:r>
              <a:rPr lang="en-US" dirty="0"/>
              <a:t>one detection – </a:t>
            </a:r>
            <a:r>
              <a:rPr lang="en-US" dirty="0">
                <a:hlinkClick r:id="rId2"/>
              </a:rPr>
              <a:t>speed</a:t>
            </a:r>
            <a:r>
              <a:rPr lang="en-US" dirty="0"/>
              <a:t>/</a:t>
            </a:r>
            <a:r>
              <a:rPr lang="en-US" dirty="0">
                <a:hlinkClick r:id="rId3"/>
              </a:rPr>
              <a:t>accuracy</a:t>
            </a:r>
            <a:r>
              <a:rPr lang="en-US" dirty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L</a:t>
            </a:r>
            <a:r>
              <a:rPr lang="en-US" dirty="0"/>
              <a:t>IDAR synchronization and calibration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Formal system definition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Analyze available options and agree on Roadmap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Agree on SW platform (we tend to ROS: most appropriate but has steep learning curve)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Our task: choose missing components (“direct” SLAM, cone segmentation, etc.)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2B58B8-5DE0-440A-B3E0-E19053F16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84" y="5840410"/>
            <a:ext cx="3927448" cy="75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5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FD4B687-0FC5-45DE-8C58-E12ED4DC9A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Project overview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7FDE87-1940-4C41-9F27-EFB6D9E51A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Formula Student</a:t>
            </a:r>
            <a:r>
              <a:rPr lang="en-US" dirty="0"/>
              <a:t> is a student engineering competition where student teams from around the world design, build, test, and race a small-scale formula style racing car.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u="sng" dirty="0"/>
              <a:t>Our contribution to the group: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Reconstruct the race track and estimate the vehicle</a:t>
            </a:r>
            <a:r>
              <a:rPr lang="he-IL" dirty="0"/>
              <a:t> </a:t>
            </a:r>
            <a:r>
              <a:rPr lang="en-US" dirty="0"/>
              <a:t>position on the map while driving (SLAM)</a:t>
            </a:r>
            <a:r>
              <a:rPr lang="en-US" dirty="0">
                <a:solidFill>
                  <a:srgbClr val="002060"/>
                </a:solidFill>
              </a:rPr>
              <a:t> </a:t>
            </a:r>
            <a:br>
              <a:rPr lang="en-GB" dirty="0">
                <a:latin typeface="+mn-lt"/>
              </a:rPr>
            </a:br>
            <a:br>
              <a:rPr lang="en-GB" dirty="0">
                <a:latin typeface="+mn-lt"/>
              </a:rPr>
            </a:br>
            <a:br>
              <a:rPr lang="en-GB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E6B1FC-4626-4199-A7AF-9FE57713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84" y="5840410"/>
            <a:ext cx="3927448" cy="75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41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2"/>
          </p:nvPr>
        </p:nvSpPr>
        <p:spPr>
          <a:xfrm>
            <a:off x="2630659" y="2658793"/>
            <a:ext cx="6722450" cy="1744395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6600" dirty="0">
                <a:latin typeface="Brush Script Std" charset="0"/>
                <a:ea typeface="Brush Script Std" charset="0"/>
                <a:cs typeface="Brush Script Std" charset="0"/>
              </a:rPr>
              <a:t>Good Luck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A43C81-9159-4C35-A4FD-6EFC61AB8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84" y="5840410"/>
            <a:ext cx="3927448" cy="75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/>
              <a:t>Project Goal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8168" y="1342167"/>
            <a:ext cx="11340049" cy="390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Mapping is crucial to achieve high speed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During the first loop environment map is built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Allows to significantly improve speed by planning beforehand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Main challenges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algorithm must run in real time (low latency and concurrency issues)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SLAM should be robust to fast motions and tracking failures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Sunlight, uneven road conditions, missing cones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ABFC6E-2B70-4095-9723-4BC5B10E7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84" y="5840410"/>
            <a:ext cx="3927448" cy="75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FD4B687-0FC5-45DE-8C58-E12ED4DC9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710" y="1539506"/>
            <a:ext cx="7658181" cy="641350"/>
          </a:xfrm>
        </p:spPr>
        <p:txBody>
          <a:bodyPr>
            <a:noAutofit/>
          </a:bodyPr>
          <a:lstStyle/>
          <a:p>
            <a:r>
              <a:rPr lang="en-US" b="1" dirty="0"/>
              <a:t>AMZ driverless in-depth overview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7FDE87-1940-4C41-9F27-EFB6D9E51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3991312" cy="3978275"/>
          </a:xfrm>
        </p:spPr>
        <p:txBody>
          <a:bodyPr/>
          <a:lstStyle/>
          <a:p>
            <a:r>
              <a:rPr lang="en-GB" dirty="0"/>
              <a:t>System Diagram</a:t>
            </a:r>
          </a:p>
          <a:p>
            <a:pPr>
              <a:lnSpc>
                <a:spcPct val="100000"/>
              </a:lnSpc>
            </a:pPr>
            <a:r>
              <a:rPr lang="en-GB" dirty="0"/>
              <a:t>Two SLAM pipelines:</a:t>
            </a:r>
            <a:br>
              <a:rPr lang="en-GB" dirty="0"/>
            </a:br>
            <a:r>
              <a:rPr lang="en-GB" dirty="0"/>
              <a:t>- visual SLAM (+cones)</a:t>
            </a:r>
            <a:br>
              <a:rPr lang="en-GB" dirty="0"/>
            </a:br>
            <a:r>
              <a:rPr lang="en-GB" dirty="0"/>
              <a:t>- LIDAR SLAM (cones only)</a:t>
            </a:r>
          </a:p>
          <a:p>
            <a:pPr>
              <a:lnSpc>
                <a:spcPct val="100000"/>
              </a:lnSpc>
            </a:pPr>
            <a:r>
              <a:rPr lang="en-GB" dirty="0"/>
              <a:t>Fused by Kalman Filter</a:t>
            </a:r>
          </a:p>
          <a:p>
            <a:pPr>
              <a:lnSpc>
                <a:spcPct val="100000"/>
              </a:lnSpc>
            </a:pPr>
            <a:r>
              <a:rPr lang="en-GB" dirty="0"/>
              <a:t>Efficient vehicle control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E6B1FC-4626-4199-A7AF-9FE57713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84" y="5840410"/>
            <a:ext cx="3927448" cy="7596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6D60E7-6E83-4D8C-BBA5-A6F1BFF06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200" y="2499513"/>
            <a:ext cx="7047189" cy="388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6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/>
              <a:t>Visual SLAM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8168" y="1342167"/>
            <a:ext cx="11340049" cy="445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SERVO is robust extension to ORB-SLAM 2 used by AMZ Driverless team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First ROVIO (robust visual-inertial odometry) is used to estimate the 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ORB-SLAM 2 is initialized with estimated pose and IMU measurements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R</a:t>
            </a:r>
            <a:r>
              <a:rPr lang="en-US" sz="2400" dirty="0"/>
              <a:t>OVIO landmarks and cones integrated into ORB-SLAM as well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O</a:t>
            </a:r>
            <a:r>
              <a:rPr lang="en-US" sz="2400" dirty="0"/>
              <a:t>RB-SLAM modified for </a:t>
            </a:r>
            <a:br>
              <a:rPr lang="en-US" sz="2400" dirty="0"/>
            </a:br>
            <a:r>
              <a:rPr lang="en-US" sz="2400" dirty="0"/>
              <a:t>better robustness to </a:t>
            </a:r>
            <a:br>
              <a:rPr lang="en-US" sz="2400" dirty="0"/>
            </a:br>
            <a:r>
              <a:rPr lang="en-US" sz="2400" dirty="0"/>
              <a:t>fast motions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ABFC6E-2B70-4095-9723-4BC5B10E7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84" y="5840410"/>
            <a:ext cx="3927448" cy="759630"/>
          </a:xfrm>
          <a:prstGeom prst="rect">
            <a:avLst/>
          </a:prstGeom>
        </p:spPr>
      </p:pic>
      <p:pic>
        <p:nvPicPr>
          <p:cNvPr id="4" name="Рисунок 3" descr="Изображение выглядит как снимок экрана&#10;&#10;Описание создано автоматически">
            <a:extLst>
              <a:ext uri="{FF2B5EF4-FFF2-40B4-BE49-F238E27FC236}">
                <a16:creationId xmlns:a16="http://schemas.microsoft.com/office/drawing/2014/main" id="{14636104-D4A9-45E0-85F1-B01E61D7AE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97"/>
          <a:stretch/>
        </p:blipFill>
        <p:spPr>
          <a:xfrm>
            <a:off x="4594859" y="3721440"/>
            <a:ext cx="7123438" cy="269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0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/>
              <a:t>LIDAR SLAM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8168" y="1342167"/>
            <a:ext cx="11340049" cy="445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Point cloud pre-processing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Ground removal,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Cone segmentation and clustering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Local cone map creation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“Fast SLAM” used for mapping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Note that problem is much simpler,</a:t>
            </a:r>
            <a:br>
              <a:rPr lang="en-US" sz="2400" dirty="0"/>
            </a:br>
            <a:r>
              <a:rPr lang="en-US" sz="2400" dirty="0"/>
              <a:t>Basically “Fusing” multiple maps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ABFC6E-2B70-4095-9723-4BC5B10E7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84" y="5840410"/>
            <a:ext cx="3927448" cy="7596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F43BB0-7A4A-4C36-98C4-A840B7EF5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214" y="1591216"/>
            <a:ext cx="4860171" cy="44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8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/>
              <a:t>EKF for Data Fusion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8168" y="1342167"/>
            <a:ext cx="11340049" cy="168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Extended Kalman Filter (extended means non-linear)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Used to fuse multiple sources of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Ensures robustness, accuracy and real-time latency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ABFC6E-2B70-4095-9723-4BC5B10E7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84" y="5840410"/>
            <a:ext cx="3927448" cy="7596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987E11-7B14-46F5-B598-3C25CEE8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167" y="3285381"/>
            <a:ext cx="4722189" cy="2230451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Описание создано автоматически">
            <a:extLst>
              <a:ext uri="{FF2B5EF4-FFF2-40B4-BE49-F238E27FC236}">
                <a16:creationId xmlns:a16="http://schemas.microsoft.com/office/drawing/2014/main" id="{8EC259A4-3492-4FCE-A57D-9CAE3CC8A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167" y="3285381"/>
            <a:ext cx="5441264" cy="30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4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/>
              <a:t>Vehicle dynamics control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8168" y="1342167"/>
            <a:ext cx="11340049" cy="390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</a:t>
            </a:r>
            <a:r>
              <a:rPr lang="en-US" sz="2400" dirty="0"/>
              <a:t>wo modes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Discovery mode: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Active during the first loop, used to build the map, slow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R</a:t>
            </a:r>
            <a:r>
              <a:rPr lang="en-US" sz="2400" dirty="0"/>
              <a:t>ace mode: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M</a:t>
            </a:r>
            <a:r>
              <a:rPr lang="en-US" sz="2400" dirty="0"/>
              <a:t>ap must be available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Model Predictive Control with dynamic vehicle model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Source code</a:t>
            </a:r>
            <a:r>
              <a:rPr lang="en-US" sz="2400" dirty="0"/>
              <a:t> available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ABFC6E-2B70-4095-9723-4BC5B10E7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84" y="5840410"/>
            <a:ext cx="3927448" cy="75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2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688923" cy="641350"/>
          </a:xfrm>
        </p:spPr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8168" y="1342167"/>
            <a:ext cx="11340049" cy="390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Visual SLAM is not necessary</a:t>
            </a:r>
            <a:br>
              <a:rPr lang="en-US" sz="2400" dirty="0"/>
            </a:br>
            <a:r>
              <a:rPr lang="en-US" sz="2400" dirty="0"/>
              <a:t>- but used as a back-up to ensure robustness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EKF and MPCC quite difficult</a:t>
            </a:r>
            <a:br>
              <a:rPr lang="en-US" sz="2400" dirty="0"/>
            </a:br>
            <a:r>
              <a:rPr lang="en-US" sz="2400" dirty="0"/>
              <a:t>- EKF and data fusion could be a separate project</a:t>
            </a:r>
            <a:br>
              <a:rPr lang="en-US" sz="2400" dirty="0"/>
            </a:br>
            <a:r>
              <a:rPr lang="en-US" sz="2400" dirty="0"/>
              <a:t>- MPCC could be a separate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Large part of the project is open-sourced</a:t>
            </a:r>
            <a:br>
              <a:rPr lang="en-US" sz="2400" dirty="0"/>
            </a:br>
            <a:r>
              <a:rPr lang="en-US" sz="2400" dirty="0"/>
              <a:t>- we’ll use that as a starting point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ABFC6E-2B70-4095-9723-4BC5B10E7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84" y="5840410"/>
            <a:ext cx="3927448" cy="75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0281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.potx" id="{5D416C3A-095D-4A96-8A91-7D2C72C2AD14}" vid="{D2A5232E-050B-4CE1-9FD8-5AD02F3B95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11624</TotalTime>
  <Words>699</Words>
  <Application>Microsoft Office PowerPoint</Application>
  <PresentationFormat>Широкоэкранный</PresentationFormat>
  <Paragraphs>144</Paragraphs>
  <Slides>20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Brush Script Std</vt:lpstr>
      <vt:lpstr>Calibri</vt:lpstr>
      <vt:lpstr>Cambria Math</vt:lpstr>
      <vt:lpstr>Segoe UI</vt:lpstr>
      <vt:lpstr>Segoe UI Light</vt:lpstr>
      <vt:lpstr>WelcomeDoc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 Infrastructure Design</dc:title>
  <dc:creator>אסף פניגר</dc:creator>
  <cp:lastModifiedBy>Maxim Aslyansky</cp:lastModifiedBy>
  <cp:revision>167</cp:revision>
  <dcterms:created xsi:type="dcterms:W3CDTF">2017-01-13T08:07:03Z</dcterms:created>
  <dcterms:modified xsi:type="dcterms:W3CDTF">2018-12-12T16:44:20Z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