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3" r:id="rId6"/>
    <p:sldId id="264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00B0F0"/>
    <a:srgbClr val="343434"/>
    <a:srgbClr val="0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9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3BE5-60CF-AF4D-BDEC-9BAC922B5627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55637-46DF-8840-A0EE-85379857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5637-46DF-8840-A0EE-8537985786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95BB-F9A7-2398-7A35-EA8D6FA3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EC13-6092-A830-81CA-C5E041E0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3F2-1B72-06A4-DA5A-7238B24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4CD3-7FFD-541C-18EA-31DE468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3E3E-4899-3F79-C9B4-2C74D7B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7DB4-EBB6-F9D0-8F68-53F1937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35A9-1CC1-6C40-CBAF-EBA85FBD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BFCD-9AF6-7849-3B09-E0C1B723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608-8CC1-FD2F-E03D-AE8DA19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86E1-18BC-1286-1C38-5C9A9448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A4E81-19E5-B62E-7FE4-525D8762B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CBB4-88C2-B7BA-BBEF-21B46106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22EC-3690-7B49-040E-4E22CA7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F48C-95CF-DCE9-D5DE-E43F9D6D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198-9D90-8165-29C2-39068AAE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C19E-AD43-3C43-59E9-32B340BE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8141-5F7E-BDF3-4568-225D9CC6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49DB-81E4-7B74-AFA2-AE2552F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9B67-7DC3-CE3E-0BAB-4633DB49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5DE5-6FFC-EC5C-6405-70C4768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3CF-EB9B-95EA-C2CC-C2B0D7AC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E70EF-7C10-F5BE-2CE6-1480CCC8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EC2B-3AB5-AC4F-AF97-4BCE3FC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413A-B127-99CD-624D-F084BA5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F7C9-D10B-3EFD-8F9F-7E0711D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42EE-DFE2-FF05-2C49-0A172E71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234D-3856-A5A4-F903-23192E21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738F-D672-585F-6150-4A3CDA69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0C37-A71A-BF53-4989-7A7B774F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C76D-1766-14C6-B42C-E81ADF88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EA2E7-384C-E3D0-35B6-4B09EFCB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F53D-2054-1B21-120A-B95E996A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438-0316-2FF5-96E7-951F4AA8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A06B-1E39-E22A-3E57-DB097660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0CC0-215F-80E8-EBDB-FEFAC85CB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AE303-29D2-22CC-A908-55F03DE5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A3F5F-7F1C-C772-D4A9-EE79E528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E46DB-5233-ADEF-99FA-AEBEB47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AD0CE-73CA-002D-C52D-F1B3E24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9A14-3961-2811-7829-3E725B9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7DD-6D45-0B96-28F4-E1AC912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22AC-0C9B-82C9-B313-62697D1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3CEF-0C3B-B7C8-A86F-FCC5A091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1CECA-F7F3-2EEA-027F-C259CCE9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5D184-CD9F-D075-0FA5-0E3CB115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2800-6505-019C-AD0A-D1E66DB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E487-9D80-9E13-39C9-A660AC55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9987-5026-60CC-955B-9DBEF568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0A3A-10B4-848A-CC7C-45F7A158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491-0372-31A4-6D49-B8BBF7C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7EBA-F228-C3B8-8624-DD09F80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C2F8-6DAF-7121-CF7E-763E6A28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BF22-3571-CA81-ED5D-05E07D1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28799-0BAC-99F1-A840-1C034AA0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D4B6-13E2-FE1F-DEFB-F9F2D961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46C6-B692-047B-B5AD-625B862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C5599-795B-5AF3-464E-4489727A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AB0A-F365-0945-E1F7-E8BEF8D7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050B8-E2F5-9E58-173D-EAAE6A88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E29B-B2BE-9B04-0894-9654FBB8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138E-FE0A-00D7-E4AF-96D992B8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8078-870A-DB46-A132-721CD772E8E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1CA1-143D-A4F4-5EEB-983DAEF4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4601-50C8-EB9B-64B7-01A919CB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E254-E2ED-AE45-9CE8-9B3EB24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445A8-B22B-D970-204A-40D51039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7" y="1129827"/>
            <a:ext cx="1776086" cy="418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498DE-3523-EA14-AE08-3EAD05919D38}"/>
              </a:ext>
            </a:extLst>
          </p:cNvPr>
          <p:cNvSpPr txBox="1"/>
          <p:nvPr/>
        </p:nvSpPr>
        <p:spPr>
          <a:xfrm>
            <a:off x="2997109" y="574023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mutate(…)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26AFA-F6F1-9E0D-757F-88904900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57" y="1114425"/>
            <a:ext cx="1776086" cy="418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F562A-C03B-FE2D-7493-3D2CEB6AE3F8}"/>
              </a:ext>
            </a:extLst>
          </p:cNvPr>
          <p:cNvSpPr txBox="1"/>
          <p:nvPr/>
        </p:nvSpPr>
        <p:spPr>
          <a:xfrm>
            <a:off x="4900801" y="537089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mutate(map(...))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01476-2F32-E148-689C-060F5F10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677" y="1114425"/>
            <a:ext cx="1776086" cy="418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A63AE-2A3B-049A-9574-8441C5DC75C0}"/>
              </a:ext>
            </a:extLst>
          </p:cNvPr>
          <p:cNvSpPr txBox="1"/>
          <p:nvPr/>
        </p:nvSpPr>
        <p:spPr>
          <a:xfrm>
            <a:off x="8805875" y="537519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mutate(map(map(...)))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49D2C-221F-0006-1B48-DCCF5D858C8D}"/>
              </a:ext>
            </a:extLst>
          </p:cNvPr>
          <p:cNvSpPr/>
          <p:nvPr/>
        </p:nvSpPr>
        <p:spPr>
          <a:xfrm>
            <a:off x="1753682" y="1928813"/>
            <a:ext cx="888043" cy="3373436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648B08-B277-19DA-598E-A995DA03FF6C}"/>
              </a:ext>
            </a:extLst>
          </p:cNvPr>
          <p:cNvSpPr/>
          <p:nvPr/>
        </p:nvSpPr>
        <p:spPr>
          <a:xfrm>
            <a:off x="6096000" y="2013995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91D34-9A15-4AB5-E61B-788F124D6F76}"/>
              </a:ext>
            </a:extLst>
          </p:cNvPr>
          <p:cNvSpPr/>
          <p:nvPr/>
        </p:nvSpPr>
        <p:spPr>
          <a:xfrm>
            <a:off x="6096000" y="2338087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BB072-1904-9A42-DEEF-1856C211AA75}"/>
              </a:ext>
            </a:extLst>
          </p:cNvPr>
          <p:cNvSpPr/>
          <p:nvPr/>
        </p:nvSpPr>
        <p:spPr>
          <a:xfrm>
            <a:off x="6096000" y="2673754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07CC41-213F-12B4-565B-CFC3442C2632}"/>
              </a:ext>
            </a:extLst>
          </p:cNvPr>
          <p:cNvSpPr/>
          <p:nvPr/>
        </p:nvSpPr>
        <p:spPr>
          <a:xfrm>
            <a:off x="6096000" y="2997846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AB3AD-6C67-45C8-11DA-5CA022E0E0F5}"/>
              </a:ext>
            </a:extLst>
          </p:cNvPr>
          <p:cNvSpPr/>
          <p:nvPr/>
        </p:nvSpPr>
        <p:spPr>
          <a:xfrm>
            <a:off x="6096000" y="3299309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F0284-D74B-B0CD-AF0E-AC50B09211FB}"/>
              </a:ext>
            </a:extLst>
          </p:cNvPr>
          <p:cNvSpPr/>
          <p:nvPr/>
        </p:nvSpPr>
        <p:spPr>
          <a:xfrm>
            <a:off x="6096000" y="3623401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9F3AB-8ACE-5AFF-6CB0-5665AC166AD7}"/>
              </a:ext>
            </a:extLst>
          </p:cNvPr>
          <p:cNvSpPr/>
          <p:nvPr/>
        </p:nvSpPr>
        <p:spPr>
          <a:xfrm>
            <a:off x="6096000" y="3959068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AAC54-FB76-5AFA-8537-DF3A82777B62}"/>
              </a:ext>
            </a:extLst>
          </p:cNvPr>
          <p:cNvSpPr/>
          <p:nvPr/>
        </p:nvSpPr>
        <p:spPr>
          <a:xfrm>
            <a:off x="6096000" y="4283160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22D88-7D75-BB7E-60CA-F1A1512BAED2}"/>
              </a:ext>
            </a:extLst>
          </p:cNvPr>
          <p:cNvSpPr/>
          <p:nvPr/>
        </p:nvSpPr>
        <p:spPr>
          <a:xfrm>
            <a:off x="6096000" y="4606979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3F433-DA16-5CFE-6EF1-8A02DF73F640}"/>
              </a:ext>
            </a:extLst>
          </p:cNvPr>
          <p:cNvSpPr/>
          <p:nvPr/>
        </p:nvSpPr>
        <p:spPr>
          <a:xfrm>
            <a:off x="6096000" y="4931071"/>
            <a:ext cx="783988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25681-0B36-4B49-249C-B0CDABE3341F}"/>
              </a:ext>
            </a:extLst>
          </p:cNvPr>
          <p:cNvSpPr/>
          <p:nvPr/>
        </p:nvSpPr>
        <p:spPr>
          <a:xfrm>
            <a:off x="10849749" y="1979270"/>
            <a:ext cx="164420" cy="3240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20697-281B-F8BC-D116-6BD5F83385F1}"/>
              </a:ext>
            </a:extLst>
          </p:cNvPr>
          <p:cNvSpPr/>
          <p:nvPr/>
        </p:nvSpPr>
        <p:spPr>
          <a:xfrm>
            <a:off x="10438317" y="2002421"/>
            <a:ext cx="164419" cy="2777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465C5F-F8E5-C8EA-5068-6A2D8BC35FE2}"/>
              </a:ext>
            </a:extLst>
          </p:cNvPr>
          <p:cNvSpPr/>
          <p:nvPr/>
        </p:nvSpPr>
        <p:spPr>
          <a:xfrm>
            <a:off x="10644032" y="1979271"/>
            <a:ext cx="164420" cy="324092"/>
          </a:xfrm>
          <a:prstGeom prst="rect">
            <a:avLst/>
          </a:prstGeom>
          <a:solidFill>
            <a:srgbClr val="ED7D31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026D3D2-EF18-5155-09CE-AA6A0BB7593B}"/>
              </a:ext>
            </a:extLst>
          </p:cNvPr>
          <p:cNvSpPr txBox="1"/>
          <p:nvPr/>
        </p:nvSpPr>
        <p:spPr>
          <a:xfrm>
            <a:off x="2240601" y="2687193"/>
            <a:ext cx="2554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dataframe/tibble</a:t>
            </a:r>
            <a:r>
              <a:rPr lang="en-US" b="1" dirty="0"/>
              <a:t> </a:t>
            </a:r>
          </a:p>
          <a:p>
            <a:r>
              <a:rPr lang="en-US" dirty="0"/>
              <a:t>consists of </a:t>
            </a:r>
            <a:r>
              <a:rPr lang="en-US" b="1" dirty="0">
                <a:solidFill>
                  <a:schemeClr val="accent2"/>
                </a:solidFill>
              </a:rPr>
              <a:t>columns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09EC9-2D5A-8B61-6239-55FE0D0525E9}"/>
              </a:ext>
            </a:extLst>
          </p:cNvPr>
          <p:cNvSpPr txBox="1"/>
          <p:nvPr/>
        </p:nvSpPr>
        <p:spPr>
          <a:xfrm>
            <a:off x="4230422" y="3707718"/>
            <a:ext cx="27133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chr column </a:t>
            </a:r>
          </a:p>
          <a:p>
            <a:r>
              <a:rPr lang="en-US" dirty="0"/>
              <a:t>consists of individual </a:t>
            </a:r>
            <a:r>
              <a:rPr lang="en-US" b="1" dirty="0">
                <a:solidFill>
                  <a:srgbClr val="00B0F0"/>
                </a:solidFill>
              </a:rPr>
              <a:t>chrs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CB353209-4E4C-D277-7B70-4471E5B24603}"/>
              </a:ext>
            </a:extLst>
          </p:cNvPr>
          <p:cNvSpPr/>
          <p:nvPr/>
        </p:nvSpPr>
        <p:spPr>
          <a:xfrm flipV="1">
            <a:off x="10563916" y="2641295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18842E-40FA-8A48-AAE9-806D09217F6E}"/>
              </a:ext>
            </a:extLst>
          </p:cNvPr>
          <p:cNvSpPr/>
          <p:nvPr/>
        </p:nvSpPr>
        <p:spPr>
          <a:xfrm>
            <a:off x="654783" y="5614615"/>
            <a:ext cx="6459699" cy="8848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structures </a:t>
            </a:r>
            <a:r>
              <a:rPr lang="en-US" dirty="0">
                <a:solidFill>
                  <a:schemeClr val="tx1"/>
                </a:solidFill>
              </a:rPr>
              <a:t>can contain either data or other </a:t>
            </a:r>
            <a:r>
              <a:rPr lang="en-US" b="1" dirty="0">
                <a:solidFill>
                  <a:schemeClr val="accent2"/>
                </a:solidFill>
              </a:rPr>
              <a:t>data structures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Each nested structure represents another </a:t>
            </a:r>
            <a:r>
              <a:rPr lang="en-US" b="1" dirty="0">
                <a:solidFill>
                  <a:schemeClr val="accent2"/>
                </a:solidFill>
              </a:rPr>
              <a:t>level of abstraction</a:t>
            </a:r>
          </a:p>
        </p:txBody>
      </p:sp>
      <p:sp>
        <p:nvSpPr>
          <p:cNvPr id="53" name="Title 52">
            <a:extLst>
              <a:ext uri="{FF2B5EF4-FFF2-40B4-BE49-F238E27FC236}">
                <a16:creationId xmlns:a16="http://schemas.microsoft.com/office/drawing/2014/main" id="{11D09985-DC8B-7C70-B36B-CA4F4B3F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84" y="852635"/>
            <a:ext cx="10515600" cy="52780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Abstraction </a:t>
            </a:r>
            <a:br>
              <a:rPr lang="en-US" dirty="0"/>
            </a:br>
            <a:r>
              <a:rPr lang="en-US" dirty="0"/>
              <a:t>for a chr column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CF87C-AC6B-C59B-AA64-46814CC1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79" y="852635"/>
            <a:ext cx="2273300" cy="57277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4D220C5-481E-C800-1787-67703EF595A2}"/>
              </a:ext>
            </a:extLst>
          </p:cNvPr>
          <p:cNvGrpSpPr/>
          <p:nvPr/>
        </p:nvGrpSpPr>
        <p:grpSpPr>
          <a:xfrm>
            <a:off x="9991329" y="2072626"/>
            <a:ext cx="1093516" cy="4426833"/>
            <a:chOff x="5216641" y="2265862"/>
            <a:chExt cx="1093516" cy="44268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1E8FD7-D826-9F32-55A5-9E86B0C7A4D9}"/>
                </a:ext>
              </a:extLst>
            </p:cNvPr>
            <p:cNvSpPr/>
            <p:nvPr/>
          </p:nvSpPr>
          <p:spPr>
            <a:xfrm>
              <a:off x="5216641" y="2265862"/>
              <a:ext cx="1093516" cy="4426833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8EB5FC-7822-1242-AE2D-80DF2CB3A025}"/>
                </a:ext>
              </a:extLst>
            </p:cNvPr>
            <p:cNvSpPr/>
            <p:nvPr/>
          </p:nvSpPr>
          <p:spPr>
            <a:xfrm>
              <a:off x="5905343" y="2323014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A054FA-30C4-0977-896E-0C6C84A7B4AF}"/>
                </a:ext>
              </a:extLst>
            </p:cNvPr>
            <p:cNvSpPr/>
            <p:nvPr/>
          </p:nvSpPr>
          <p:spPr>
            <a:xfrm>
              <a:off x="5905343" y="2760391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812F25-62F7-7B3E-8F52-9916BC5055C8}"/>
                </a:ext>
              </a:extLst>
            </p:cNvPr>
            <p:cNvSpPr/>
            <p:nvPr/>
          </p:nvSpPr>
          <p:spPr>
            <a:xfrm>
              <a:off x="5905343" y="321436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E12DE8-333F-3C9B-ACED-96326F9A86AB}"/>
                </a:ext>
              </a:extLst>
            </p:cNvPr>
            <p:cNvSpPr/>
            <p:nvPr/>
          </p:nvSpPr>
          <p:spPr>
            <a:xfrm>
              <a:off x="5905343" y="3651742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BE86E7-254D-4B17-F691-B2D6321A7394}"/>
                </a:ext>
              </a:extLst>
            </p:cNvPr>
            <p:cNvSpPr/>
            <p:nvPr/>
          </p:nvSpPr>
          <p:spPr>
            <a:xfrm>
              <a:off x="5905343" y="4109908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FC1983-3C7F-7847-849A-47E3AC0F287F}"/>
                </a:ext>
              </a:extLst>
            </p:cNvPr>
            <p:cNvSpPr/>
            <p:nvPr/>
          </p:nvSpPr>
          <p:spPr>
            <a:xfrm>
              <a:off x="5905343" y="454728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596827-80DD-F1C6-AB72-8D8D8DA3A390}"/>
                </a:ext>
              </a:extLst>
            </p:cNvPr>
            <p:cNvSpPr/>
            <p:nvPr/>
          </p:nvSpPr>
          <p:spPr>
            <a:xfrm>
              <a:off x="5905343" y="5001259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2F2278-0602-DD2A-B528-48763D1D87B6}"/>
                </a:ext>
              </a:extLst>
            </p:cNvPr>
            <p:cNvSpPr/>
            <p:nvPr/>
          </p:nvSpPr>
          <p:spPr>
            <a:xfrm>
              <a:off x="5905343" y="5438636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E51FF4-015C-6E05-AC1C-AFC232039B12}"/>
                </a:ext>
              </a:extLst>
            </p:cNvPr>
            <p:cNvSpPr/>
            <p:nvPr/>
          </p:nvSpPr>
          <p:spPr>
            <a:xfrm>
              <a:off x="5905343" y="5892610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4C1ACE-F4BC-E5D0-87C6-77C3077374DE}"/>
                </a:ext>
              </a:extLst>
            </p:cNvPr>
            <p:cNvSpPr/>
            <p:nvPr/>
          </p:nvSpPr>
          <p:spPr>
            <a:xfrm>
              <a:off x="5905343" y="6329987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Bent Arrow 66">
            <a:extLst>
              <a:ext uri="{FF2B5EF4-FFF2-40B4-BE49-F238E27FC236}">
                <a16:creationId xmlns:a16="http://schemas.microsoft.com/office/drawing/2014/main" id="{A302C97E-FCD9-9B50-D866-0B6EA8343785}"/>
              </a:ext>
            </a:extLst>
          </p:cNvPr>
          <p:cNvSpPr/>
          <p:nvPr/>
        </p:nvSpPr>
        <p:spPr>
          <a:xfrm flipV="1">
            <a:off x="3616886" y="3401554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026D3D2-EF18-5155-09CE-AA6A0BB7593B}"/>
              </a:ext>
            </a:extLst>
          </p:cNvPr>
          <p:cNvSpPr txBox="1"/>
          <p:nvPr/>
        </p:nvSpPr>
        <p:spPr>
          <a:xfrm>
            <a:off x="783276" y="2189792"/>
            <a:ext cx="2554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dataframe/tibble</a:t>
            </a:r>
            <a:r>
              <a:rPr lang="en-US" b="1" dirty="0"/>
              <a:t> </a:t>
            </a:r>
          </a:p>
          <a:p>
            <a:r>
              <a:rPr lang="en-US" dirty="0"/>
              <a:t>consists of </a:t>
            </a:r>
            <a:r>
              <a:rPr lang="en-US" b="1" dirty="0">
                <a:solidFill>
                  <a:schemeClr val="accent2"/>
                </a:solidFill>
              </a:rPr>
              <a:t>columns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09EC9-2D5A-8B61-6239-55FE0D0525E9}"/>
              </a:ext>
            </a:extLst>
          </p:cNvPr>
          <p:cNvSpPr txBox="1"/>
          <p:nvPr/>
        </p:nvSpPr>
        <p:spPr>
          <a:xfrm>
            <a:off x="2773097" y="3210317"/>
            <a:ext cx="27133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dirty="0"/>
              <a:t>consists of </a:t>
            </a:r>
            <a:r>
              <a:rPr lang="en-US" b="1" dirty="0">
                <a:solidFill>
                  <a:srgbClr val="00B0F0"/>
                </a:solidFill>
              </a:rPr>
              <a:t>vectors </a:t>
            </a:r>
            <a:r>
              <a:rPr lang="en-US" dirty="0"/>
              <a:t>or</a:t>
            </a:r>
            <a:r>
              <a:rPr lang="en-US" b="1" dirty="0">
                <a:solidFill>
                  <a:srgbClr val="00B0F0"/>
                </a:solidFill>
              </a:rPr>
              <a:t> lists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8265FF-CF74-4CBE-0DCC-53E6D5A82800}"/>
              </a:ext>
            </a:extLst>
          </p:cNvPr>
          <p:cNvGrpSpPr/>
          <p:nvPr/>
        </p:nvGrpSpPr>
        <p:grpSpPr>
          <a:xfrm>
            <a:off x="4860320" y="4210033"/>
            <a:ext cx="2554047" cy="646331"/>
            <a:chOff x="2578894" y="3609043"/>
            <a:chExt cx="2554047" cy="6463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C2ADB-BD3F-CD3D-9DBD-CD9659395A0E}"/>
                </a:ext>
              </a:extLst>
            </p:cNvPr>
            <p:cNvSpPr/>
            <p:nvPr/>
          </p:nvSpPr>
          <p:spPr>
            <a:xfrm>
              <a:off x="3665730" y="3974509"/>
              <a:ext cx="524305" cy="215207"/>
            </a:xfrm>
            <a:prstGeom prst="rect">
              <a:avLst/>
            </a:prstGeom>
            <a:solidFill>
              <a:srgbClr val="38383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409DE-3DFF-5116-C9C7-759EBE724EBF}"/>
                </a:ext>
              </a:extLst>
            </p:cNvPr>
            <p:cNvSpPr txBox="1"/>
            <p:nvPr/>
          </p:nvSpPr>
          <p:spPr>
            <a:xfrm>
              <a:off x="2578894" y="3609043"/>
              <a:ext cx="25540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</a:t>
              </a:r>
              <a:r>
                <a:rPr lang="en-US" b="1" dirty="0">
                  <a:solidFill>
                    <a:srgbClr val="00B0F0"/>
                  </a:solidFill>
                </a:rPr>
                <a:t>vectors </a:t>
              </a:r>
              <a:r>
                <a:rPr lang="en-US" dirty="0"/>
                <a:t>or</a:t>
              </a:r>
              <a:r>
                <a:rPr lang="en-US" b="1" dirty="0">
                  <a:solidFill>
                    <a:srgbClr val="00B0F0"/>
                  </a:solidFill>
                </a:rPr>
                <a:t> lists</a:t>
              </a:r>
              <a:endParaRPr lang="en-US" b="1" dirty="0">
                <a:solidFill>
                  <a:schemeClr val="accent2"/>
                </a:solidFill>
              </a:endParaRPr>
            </a:p>
            <a:p>
              <a:r>
                <a:rPr lang="en-US" dirty="0"/>
                <a:t>consists of </a:t>
              </a:r>
              <a:r>
                <a:rPr lang="en-US" b="1" dirty="0">
                  <a:solidFill>
                    <a:schemeClr val="bg1"/>
                  </a:solidFill>
                </a:rPr>
                <a:t>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293C84-A88D-6528-53E6-27FFB323F030}"/>
              </a:ext>
            </a:extLst>
          </p:cNvPr>
          <p:cNvGrpSpPr/>
          <p:nvPr/>
        </p:nvGrpSpPr>
        <p:grpSpPr>
          <a:xfrm>
            <a:off x="8157039" y="947000"/>
            <a:ext cx="2336800" cy="5753100"/>
            <a:chOff x="8157039" y="947000"/>
            <a:chExt cx="2336800" cy="57531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272B60-9DEA-A288-73BE-242E715A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7039" y="947000"/>
              <a:ext cx="2336800" cy="5753100"/>
            </a:xfrm>
            <a:prstGeom prst="rect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638DB4-DF83-B7D8-F3BE-32085B8F0783}"/>
                </a:ext>
              </a:extLst>
            </p:cNvPr>
            <p:cNvSpPr/>
            <p:nvPr/>
          </p:nvSpPr>
          <p:spPr>
            <a:xfrm>
              <a:off x="9325439" y="2136832"/>
              <a:ext cx="1062038" cy="4563268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F9CFB-26B4-C556-E100-28A0890147D5}"/>
                </a:ext>
              </a:extLst>
            </p:cNvPr>
            <p:cNvSpPr/>
            <p:nvPr/>
          </p:nvSpPr>
          <p:spPr>
            <a:xfrm>
              <a:off x="9580339" y="2273267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8CAF44-66B2-0AE3-FE7F-4A78E36B422D}"/>
                </a:ext>
              </a:extLst>
            </p:cNvPr>
            <p:cNvSpPr/>
            <p:nvPr/>
          </p:nvSpPr>
          <p:spPr>
            <a:xfrm>
              <a:off x="9580339" y="271064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BD103-E98C-0A58-DF9A-B2E27D15606B}"/>
                </a:ext>
              </a:extLst>
            </p:cNvPr>
            <p:cNvSpPr/>
            <p:nvPr/>
          </p:nvSpPr>
          <p:spPr>
            <a:xfrm>
              <a:off x="9580339" y="316461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7D0DF8-65C8-74C3-1324-4B809E30D493}"/>
                </a:ext>
              </a:extLst>
            </p:cNvPr>
            <p:cNvSpPr/>
            <p:nvPr/>
          </p:nvSpPr>
          <p:spPr>
            <a:xfrm>
              <a:off x="9580339" y="3601995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E51DE3-5590-F4F0-6D60-4863FC197A92}"/>
                </a:ext>
              </a:extLst>
            </p:cNvPr>
            <p:cNvSpPr/>
            <p:nvPr/>
          </p:nvSpPr>
          <p:spPr>
            <a:xfrm>
              <a:off x="9580339" y="4060161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670FEF-5A1C-59FF-4DE2-16C3CCC60D8E}"/>
                </a:ext>
              </a:extLst>
            </p:cNvPr>
            <p:cNvSpPr/>
            <p:nvPr/>
          </p:nvSpPr>
          <p:spPr>
            <a:xfrm>
              <a:off x="9580339" y="449753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E07FE0-A977-4B00-B586-E4ABC78F02CD}"/>
                </a:ext>
              </a:extLst>
            </p:cNvPr>
            <p:cNvSpPr/>
            <p:nvPr/>
          </p:nvSpPr>
          <p:spPr>
            <a:xfrm>
              <a:off x="9580339" y="4951512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C37EBB-1DB2-35DB-29A6-EE14C0A02CD3}"/>
                </a:ext>
              </a:extLst>
            </p:cNvPr>
            <p:cNvSpPr/>
            <p:nvPr/>
          </p:nvSpPr>
          <p:spPr>
            <a:xfrm>
              <a:off x="9580339" y="5388889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0B9AF-E4B9-FDA1-515F-1EC1A56C4587}"/>
                </a:ext>
              </a:extLst>
            </p:cNvPr>
            <p:cNvSpPr/>
            <p:nvPr/>
          </p:nvSpPr>
          <p:spPr>
            <a:xfrm>
              <a:off x="9580339" y="5842863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3C7011-225E-3485-1CEC-8EAF2DC8F7C9}"/>
                </a:ext>
              </a:extLst>
            </p:cNvPr>
            <p:cNvSpPr/>
            <p:nvPr/>
          </p:nvSpPr>
          <p:spPr>
            <a:xfrm>
              <a:off x="9580339" y="6280240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9FA2C-D470-6971-F0F6-E10B12DC998C}"/>
                </a:ext>
              </a:extLst>
            </p:cNvPr>
            <p:cNvSpPr/>
            <p:nvPr/>
          </p:nvSpPr>
          <p:spPr>
            <a:xfrm>
              <a:off x="10121110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DCD9F3-57A2-200D-29DE-2A4F544DC491}"/>
                </a:ext>
              </a:extLst>
            </p:cNvPr>
            <p:cNvSpPr/>
            <p:nvPr/>
          </p:nvSpPr>
          <p:spPr>
            <a:xfrm>
              <a:off x="9891260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B7B4EC-46CB-BA10-2645-B3DCC82D30C4}"/>
                </a:ext>
              </a:extLst>
            </p:cNvPr>
            <p:cNvSpPr/>
            <p:nvPr/>
          </p:nvSpPr>
          <p:spPr>
            <a:xfrm>
              <a:off x="9659588" y="231429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2B9844-E630-39D3-6D72-551EA16E66FD}"/>
                </a:ext>
              </a:extLst>
            </p:cNvPr>
            <p:cNvSpPr/>
            <p:nvPr/>
          </p:nvSpPr>
          <p:spPr>
            <a:xfrm>
              <a:off x="10117250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940175-98CE-E31C-E239-2D15CC585D8C}"/>
                </a:ext>
              </a:extLst>
            </p:cNvPr>
            <p:cNvSpPr/>
            <p:nvPr/>
          </p:nvSpPr>
          <p:spPr>
            <a:xfrm>
              <a:off x="9887400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A42BC4-E11E-F706-30CA-8AB714103BD3}"/>
                </a:ext>
              </a:extLst>
            </p:cNvPr>
            <p:cNvSpPr/>
            <p:nvPr/>
          </p:nvSpPr>
          <p:spPr>
            <a:xfrm>
              <a:off x="9655728" y="276058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5463A7-1BAD-0CB0-01A8-254CAC3748FB}"/>
                </a:ext>
              </a:extLst>
            </p:cNvPr>
            <p:cNvSpPr/>
            <p:nvPr/>
          </p:nvSpPr>
          <p:spPr>
            <a:xfrm>
              <a:off x="10110558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F3675A-0D18-9197-D185-7B917CAA643A}"/>
                </a:ext>
              </a:extLst>
            </p:cNvPr>
            <p:cNvSpPr/>
            <p:nvPr/>
          </p:nvSpPr>
          <p:spPr>
            <a:xfrm>
              <a:off x="9880708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2C6DBD-B4C3-B839-9D5B-AF2BF377E79F}"/>
                </a:ext>
              </a:extLst>
            </p:cNvPr>
            <p:cNvSpPr/>
            <p:nvPr/>
          </p:nvSpPr>
          <p:spPr>
            <a:xfrm>
              <a:off x="9649036" y="319478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D6C343-4F5A-B57B-FEF4-A14B09758649}"/>
                </a:ext>
              </a:extLst>
            </p:cNvPr>
            <p:cNvSpPr/>
            <p:nvPr/>
          </p:nvSpPr>
          <p:spPr>
            <a:xfrm>
              <a:off x="10115442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348D8-3291-C5D9-19E4-8DFA43C77C87}"/>
                </a:ext>
              </a:extLst>
            </p:cNvPr>
            <p:cNvSpPr/>
            <p:nvPr/>
          </p:nvSpPr>
          <p:spPr>
            <a:xfrm>
              <a:off x="9885592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74B50E-740B-1E4C-0496-CD79A45BFB7D}"/>
                </a:ext>
              </a:extLst>
            </p:cNvPr>
            <p:cNvSpPr/>
            <p:nvPr/>
          </p:nvSpPr>
          <p:spPr>
            <a:xfrm>
              <a:off x="9653920" y="364542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4C2C36-B322-4201-4FB3-1103EDA8CBC5}"/>
                </a:ext>
              </a:extLst>
            </p:cNvPr>
            <p:cNvSpPr/>
            <p:nvPr/>
          </p:nvSpPr>
          <p:spPr>
            <a:xfrm>
              <a:off x="10108750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72E2C0-0F66-9DD9-FDE1-5CD8DADC8F54}"/>
                </a:ext>
              </a:extLst>
            </p:cNvPr>
            <p:cNvSpPr/>
            <p:nvPr/>
          </p:nvSpPr>
          <p:spPr>
            <a:xfrm>
              <a:off x="9878900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52ADA-8C09-A01B-9BE0-17F2A6E0ABE6}"/>
                </a:ext>
              </a:extLst>
            </p:cNvPr>
            <p:cNvSpPr/>
            <p:nvPr/>
          </p:nvSpPr>
          <p:spPr>
            <a:xfrm>
              <a:off x="9647228" y="407962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1365F1-273E-A3D1-5769-D7809FB39DD7}"/>
                </a:ext>
              </a:extLst>
            </p:cNvPr>
            <p:cNvSpPr/>
            <p:nvPr/>
          </p:nvSpPr>
          <p:spPr>
            <a:xfrm>
              <a:off x="10121110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AF99D4-2228-3D82-2B07-2FB1FAFD424D}"/>
                </a:ext>
              </a:extLst>
            </p:cNvPr>
            <p:cNvSpPr/>
            <p:nvPr/>
          </p:nvSpPr>
          <p:spPr>
            <a:xfrm>
              <a:off x="9891260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E6E61-6FE4-33C3-9CD1-3E04116989D5}"/>
                </a:ext>
              </a:extLst>
            </p:cNvPr>
            <p:cNvSpPr/>
            <p:nvPr/>
          </p:nvSpPr>
          <p:spPr>
            <a:xfrm>
              <a:off x="9659588" y="453319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1601F4-DD62-2947-BD4B-479F83536C10}"/>
                </a:ext>
              </a:extLst>
            </p:cNvPr>
            <p:cNvSpPr/>
            <p:nvPr/>
          </p:nvSpPr>
          <p:spPr>
            <a:xfrm>
              <a:off x="10117250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C0577E-09FC-61CF-B3A2-F141C6B7B4F3}"/>
                </a:ext>
              </a:extLst>
            </p:cNvPr>
            <p:cNvSpPr/>
            <p:nvPr/>
          </p:nvSpPr>
          <p:spPr>
            <a:xfrm>
              <a:off x="9887400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59421D-3EDC-3A83-4844-819F0B110A4B}"/>
                </a:ext>
              </a:extLst>
            </p:cNvPr>
            <p:cNvSpPr/>
            <p:nvPr/>
          </p:nvSpPr>
          <p:spPr>
            <a:xfrm>
              <a:off x="9655728" y="497949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34D56-5693-A2A6-B7C0-34CBACE0C8FF}"/>
                </a:ext>
              </a:extLst>
            </p:cNvPr>
            <p:cNvSpPr/>
            <p:nvPr/>
          </p:nvSpPr>
          <p:spPr>
            <a:xfrm>
              <a:off x="10110558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DD8707-3435-06F0-C18F-AE3398AA63BD}"/>
                </a:ext>
              </a:extLst>
            </p:cNvPr>
            <p:cNvSpPr/>
            <p:nvPr/>
          </p:nvSpPr>
          <p:spPr>
            <a:xfrm>
              <a:off x="9880708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4DBF17-6794-998F-EFBF-194BA29EC890}"/>
                </a:ext>
              </a:extLst>
            </p:cNvPr>
            <p:cNvSpPr/>
            <p:nvPr/>
          </p:nvSpPr>
          <p:spPr>
            <a:xfrm>
              <a:off x="9649036" y="541368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9CBEB-D25F-531C-7FB2-2AC5DBC4DB48}"/>
                </a:ext>
              </a:extLst>
            </p:cNvPr>
            <p:cNvSpPr/>
            <p:nvPr/>
          </p:nvSpPr>
          <p:spPr>
            <a:xfrm>
              <a:off x="10115442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95A4AE-3D61-1D8C-B628-2C01909F76D2}"/>
                </a:ext>
              </a:extLst>
            </p:cNvPr>
            <p:cNvSpPr/>
            <p:nvPr/>
          </p:nvSpPr>
          <p:spPr>
            <a:xfrm>
              <a:off x="9885592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4C96A2-16E7-55A1-DAFD-394C239089D2}"/>
                </a:ext>
              </a:extLst>
            </p:cNvPr>
            <p:cNvSpPr/>
            <p:nvPr/>
          </p:nvSpPr>
          <p:spPr>
            <a:xfrm>
              <a:off x="9653920" y="5864334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FF3DD4-E0BC-5569-AED6-5444502D2EC1}"/>
                </a:ext>
              </a:extLst>
            </p:cNvPr>
            <p:cNvSpPr/>
            <p:nvPr/>
          </p:nvSpPr>
          <p:spPr>
            <a:xfrm>
              <a:off x="10108750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8D6A71-834D-C3EC-94B8-10E845F1EE76}"/>
                </a:ext>
              </a:extLst>
            </p:cNvPr>
            <p:cNvSpPr/>
            <p:nvPr/>
          </p:nvSpPr>
          <p:spPr>
            <a:xfrm>
              <a:off x="9878900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F36401-A4D9-3776-3255-2331F8A8A012}"/>
                </a:ext>
              </a:extLst>
            </p:cNvPr>
            <p:cNvSpPr/>
            <p:nvPr/>
          </p:nvSpPr>
          <p:spPr>
            <a:xfrm>
              <a:off x="9647228" y="6298533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Bent Arrow 49">
            <a:extLst>
              <a:ext uri="{FF2B5EF4-FFF2-40B4-BE49-F238E27FC236}">
                <a16:creationId xmlns:a16="http://schemas.microsoft.com/office/drawing/2014/main" id="{CB353209-4E4C-D277-7B70-4471E5B24603}"/>
              </a:ext>
            </a:extLst>
          </p:cNvPr>
          <p:cNvSpPr/>
          <p:nvPr/>
        </p:nvSpPr>
        <p:spPr>
          <a:xfrm flipV="1">
            <a:off x="2159561" y="2904153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>
            <a:extLst>
              <a:ext uri="{FF2B5EF4-FFF2-40B4-BE49-F238E27FC236}">
                <a16:creationId xmlns:a16="http://schemas.microsoft.com/office/drawing/2014/main" id="{417CBDBB-4173-0B08-6AA0-DCFDADE29F6A}"/>
              </a:ext>
            </a:extLst>
          </p:cNvPr>
          <p:cNvSpPr/>
          <p:nvPr/>
        </p:nvSpPr>
        <p:spPr>
          <a:xfrm flipV="1">
            <a:off x="4205418" y="3907677"/>
            <a:ext cx="567159" cy="64633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18842E-40FA-8A48-AAE9-806D09217F6E}"/>
              </a:ext>
            </a:extLst>
          </p:cNvPr>
          <p:cNvSpPr/>
          <p:nvPr/>
        </p:nvSpPr>
        <p:spPr>
          <a:xfrm>
            <a:off x="993995" y="5815256"/>
            <a:ext cx="6459699" cy="8848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Data structures </a:t>
            </a:r>
            <a:r>
              <a:rPr lang="en-US" dirty="0">
                <a:solidFill>
                  <a:schemeClr val="tx1"/>
                </a:solidFill>
              </a:rPr>
              <a:t>can contain either data or other </a:t>
            </a:r>
            <a:r>
              <a:rPr lang="en-US" b="1" dirty="0">
                <a:solidFill>
                  <a:schemeClr val="accent2"/>
                </a:solidFill>
              </a:rPr>
              <a:t>data structures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Each nested structure represents another </a:t>
            </a:r>
            <a:r>
              <a:rPr lang="en-US" b="1" dirty="0">
                <a:solidFill>
                  <a:schemeClr val="accent2"/>
                </a:solidFill>
              </a:rPr>
              <a:t>level of abstraction</a:t>
            </a:r>
          </a:p>
        </p:txBody>
      </p:sp>
      <p:sp>
        <p:nvSpPr>
          <p:cNvPr id="53" name="Title 52">
            <a:extLst>
              <a:ext uri="{FF2B5EF4-FFF2-40B4-BE49-F238E27FC236}">
                <a16:creationId xmlns:a16="http://schemas.microsoft.com/office/drawing/2014/main" id="{11D09985-DC8B-7C70-B36B-CA4F4B3F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84" y="852635"/>
            <a:ext cx="10515600" cy="52780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Abstraction </a:t>
            </a:r>
            <a:br>
              <a:rPr lang="en-US" dirty="0"/>
            </a:br>
            <a:r>
              <a:rPr lang="en-US" dirty="0"/>
              <a:t>for a list column</a:t>
            </a:r>
          </a:p>
        </p:txBody>
      </p:sp>
    </p:spTree>
    <p:extLst>
      <p:ext uri="{BB962C8B-B14F-4D97-AF65-F5344CB8AC3E}">
        <p14:creationId xmlns:p14="http://schemas.microsoft.com/office/powerpoint/2010/main" val="1679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F2FB3E4-D008-3082-731A-B856F008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" y="2557847"/>
            <a:ext cx="6191855" cy="3525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0D44E-C381-28DE-EAB4-AE035010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2" y="178911"/>
            <a:ext cx="10515600" cy="1325563"/>
          </a:xfrm>
        </p:spPr>
        <p:txBody>
          <a:bodyPr/>
          <a:lstStyle/>
          <a:p>
            <a:r>
              <a:rPr lang="en-US" dirty="0"/>
              <a:t>Simple Outcomes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br>
              <a:rPr lang="en-US" dirty="0"/>
            </a:br>
            <a:r>
              <a:rPr lang="en-US" dirty="0"/>
              <a:t>creates an extra level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1BB4D1-4092-CA01-DD7B-5914FC7B0B7E}"/>
              </a:ext>
            </a:extLst>
          </p:cNvPr>
          <p:cNvGrpSpPr/>
          <p:nvPr/>
        </p:nvGrpSpPr>
        <p:grpSpPr>
          <a:xfrm>
            <a:off x="6585607" y="1034147"/>
            <a:ext cx="2235200" cy="5708357"/>
            <a:chOff x="5302250" y="1007380"/>
            <a:chExt cx="2235200" cy="5708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9E7AE1-6DD4-451D-94BB-443DA679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2250" y="1007380"/>
              <a:ext cx="2235200" cy="5708357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C7ADD0-3377-0C0D-D855-D1BBC22D0401}"/>
                </a:ext>
              </a:extLst>
            </p:cNvPr>
            <p:cNvGrpSpPr/>
            <p:nvPr/>
          </p:nvGrpSpPr>
          <p:grpSpPr>
            <a:xfrm>
              <a:off x="6391274" y="2152469"/>
              <a:ext cx="1062038" cy="4563268"/>
              <a:chOff x="9325439" y="2136832"/>
              <a:chExt cx="1062038" cy="456326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26A742-84D8-727F-487D-64FACF245D4A}"/>
                  </a:ext>
                </a:extLst>
              </p:cNvPr>
              <p:cNvSpPr/>
              <p:nvPr/>
            </p:nvSpPr>
            <p:spPr>
              <a:xfrm>
                <a:off x="9325439" y="2136832"/>
                <a:ext cx="1062038" cy="4563268"/>
              </a:xfrm>
              <a:prstGeom prst="rect">
                <a:avLst/>
              </a:prstGeom>
              <a:solidFill>
                <a:srgbClr val="ED7D31">
                  <a:alpha val="13333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5B00D1-48C6-6213-9AF0-7BDBE3F1F1AB}"/>
                  </a:ext>
                </a:extLst>
              </p:cNvPr>
              <p:cNvSpPr/>
              <p:nvPr/>
            </p:nvSpPr>
            <p:spPr>
              <a:xfrm>
                <a:off x="9963615" y="2193984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3A0E9E-D776-2B01-E865-A930D94604EF}"/>
                  </a:ext>
                </a:extLst>
              </p:cNvPr>
              <p:cNvSpPr/>
              <p:nvPr/>
            </p:nvSpPr>
            <p:spPr>
              <a:xfrm>
                <a:off x="9963615" y="2631361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906A97-7CEE-90A1-60BA-E1E50866197F}"/>
                  </a:ext>
                </a:extLst>
              </p:cNvPr>
              <p:cNvSpPr/>
              <p:nvPr/>
            </p:nvSpPr>
            <p:spPr>
              <a:xfrm>
                <a:off x="9963615" y="3085335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39683F-5FC3-8890-C263-5767F8B48BD4}"/>
                  </a:ext>
                </a:extLst>
              </p:cNvPr>
              <p:cNvSpPr/>
              <p:nvPr/>
            </p:nvSpPr>
            <p:spPr>
              <a:xfrm>
                <a:off x="9963615" y="3522712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88B422-A2B9-88D7-E1E7-D56CA58DA888}"/>
                  </a:ext>
                </a:extLst>
              </p:cNvPr>
              <p:cNvSpPr/>
              <p:nvPr/>
            </p:nvSpPr>
            <p:spPr>
              <a:xfrm>
                <a:off x="9963615" y="3980878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1B2ABB-9524-AE52-AD3A-3260C52893CC}"/>
                  </a:ext>
                </a:extLst>
              </p:cNvPr>
              <p:cNvSpPr/>
              <p:nvPr/>
            </p:nvSpPr>
            <p:spPr>
              <a:xfrm>
                <a:off x="9963615" y="4418255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236A72-1CD7-8CCE-F8D5-6418E7B53C29}"/>
                  </a:ext>
                </a:extLst>
              </p:cNvPr>
              <p:cNvSpPr/>
              <p:nvPr/>
            </p:nvSpPr>
            <p:spPr>
              <a:xfrm>
                <a:off x="9963615" y="4872229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C06ACC-7CAB-1E6C-74F4-12B4FBE14851}"/>
                  </a:ext>
                </a:extLst>
              </p:cNvPr>
              <p:cNvSpPr/>
              <p:nvPr/>
            </p:nvSpPr>
            <p:spPr>
              <a:xfrm>
                <a:off x="9963615" y="5309606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556A0C-22C6-D33A-4C1A-090D2CEDE4E6}"/>
                  </a:ext>
                </a:extLst>
              </p:cNvPr>
              <p:cNvSpPr/>
              <p:nvPr/>
            </p:nvSpPr>
            <p:spPr>
              <a:xfrm>
                <a:off x="9963615" y="5763580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F7E3C85-971F-5228-80E1-BE4D11791552}"/>
                  </a:ext>
                </a:extLst>
              </p:cNvPr>
              <p:cNvSpPr/>
              <p:nvPr/>
            </p:nvSpPr>
            <p:spPr>
              <a:xfrm>
                <a:off x="9963615" y="6200957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222221-74DE-0E57-315F-4DA586445884}"/>
                  </a:ext>
                </a:extLst>
              </p:cNvPr>
              <p:cNvSpPr/>
              <p:nvPr/>
            </p:nvSpPr>
            <p:spPr>
              <a:xfrm>
                <a:off x="10090276" y="2285715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C666E6-824A-1EA2-68E1-4BB2A8FE22B9}"/>
                  </a:ext>
                </a:extLst>
              </p:cNvPr>
              <p:cNvSpPr/>
              <p:nvPr/>
            </p:nvSpPr>
            <p:spPr>
              <a:xfrm>
                <a:off x="10086416" y="2732006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D4FF57-54E7-736E-4AE0-ED660C63D55D}"/>
                  </a:ext>
                </a:extLst>
              </p:cNvPr>
              <p:cNvSpPr/>
              <p:nvPr/>
            </p:nvSpPr>
            <p:spPr>
              <a:xfrm>
                <a:off x="10079724" y="3166205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34CFCC-D16E-6045-8FF9-9D12A53C9310}"/>
                  </a:ext>
                </a:extLst>
              </p:cNvPr>
              <p:cNvSpPr/>
              <p:nvPr/>
            </p:nvSpPr>
            <p:spPr>
              <a:xfrm>
                <a:off x="10084608" y="3616850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654E27-A190-4FAA-E2E3-5CC919EC6C0A}"/>
                  </a:ext>
                </a:extLst>
              </p:cNvPr>
              <p:cNvSpPr/>
              <p:nvPr/>
            </p:nvSpPr>
            <p:spPr>
              <a:xfrm>
                <a:off x="10077916" y="4051049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3B8FC7-4DD0-823C-B907-DEFBB1C5384B}"/>
                  </a:ext>
                </a:extLst>
              </p:cNvPr>
              <p:cNvSpPr/>
              <p:nvPr/>
            </p:nvSpPr>
            <p:spPr>
              <a:xfrm>
                <a:off x="10090276" y="4504623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1C5E04-610A-7AD1-89EE-D49E435CE680}"/>
                  </a:ext>
                </a:extLst>
              </p:cNvPr>
              <p:cNvSpPr/>
              <p:nvPr/>
            </p:nvSpPr>
            <p:spPr>
              <a:xfrm>
                <a:off x="10086416" y="4950914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9B8451-9B40-BE97-462D-C0380707B102}"/>
                  </a:ext>
                </a:extLst>
              </p:cNvPr>
              <p:cNvSpPr/>
              <p:nvPr/>
            </p:nvSpPr>
            <p:spPr>
              <a:xfrm>
                <a:off x="10079724" y="5385113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9F52B44-A796-637D-B029-C07B452B158B}"/>
                  </a:ext>
                </a:extLst>
              </p:cNvPr>
              <p:cNvSpPr/>
              <p:nvPr/>
            </p:nvSpPr>
            <p:spPr>
              <a:xfrm>
                <a:off x="10084608" y="5835758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3F32C0-D280-AB48-77B6-AFE47CB9DB3E}"/>
                  </a:ext>
                </a:extLst>
              </p:cNvPr>
              <p:cNvSpPr/>
              <p:nvPr/>
            </p:nvSpPr>
            <p:spPr>
              <a:xfrm>
                <a:off x="10077916" y="6269957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849A37B-0969-45B0-9450-6ECD5FABC0C4}"/>
              </a:ext>
            </a:extLst>
          </p:cNvPr>
          <p:cNvSpPr/>
          <p:nvPr/>
        </p:nvSpPr>
        <p:spPr>
          <a:xfrm>
            <a:off x="736382" y="3107099"/>
            <a:ext cx="5429501" cy="2791491"/>
          </a:xfrm>
          <a:prstGeom prst="rect">
            <a:avLst/>
          </a:prstGeom>
          <a:solidFill>
            <a:srgbClr val="ED7D31">
              <a:alpha val="13333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137CE7-FB0D-C355-E014-0BE527425E44}"/>
              </a:ext>
            </a:extLst>
          </p:cNvPr>
          <p:cNvSpPr/>
          <p:nvPr/>
        </p:nvSpPr>
        <p:spPr>
          <a:xfrm flipV="1">
            <a:off x="809019" y="3328581"/>
            <a:ext cx="2685101" cy="2570008"/>
          </a:xfrm>
          <a:prstGeom prst="rect">
            <a:avLst/>
          </a:prstGeom>
          <a:solidFill>
            <a:srgbClr val="00B0F0">
              <a:alpha val="12157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6E722E-F080-70CF-7C38-C4CE2CAE9279}"/>
              </a:ext>
            </a:extLst>
          </p:cNvPr>
          <p:cNvSpPr/>
          <p:nvPr/>
        </p:nvSpPr>
        <p:spPr>
          <a:xfrm>
            <a:off x="1617208" y="3358232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40255B-81CC-08AB-DC50-CB51371CBD5C}"/>
              </a:ext>
            </a:extLst>
          </p:cNvPr>
          <p:cNvSpPr/>
          <p:nvPr/>
        </p:nvSpPr>
        <p:spPr>
          <a:xfrm>
            <a:off x="1612441" y="3596360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1878B7-8BA0-081A-5FF1-1A2D0AB1543F}"/>
              </a:ext>
            </a:extLst>
          </p:cNvPr>
          <p:cNvSpPr/>
          <p:nvPr/>
        </p:nvSpPr>
        <p:spPr>
          <a:xfrm>
            <a:off x="1617208" y="3837443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37FAFB-32D7-6B50-2D1C-3ED41B4CE6C3}"/>
              </a:ext>
            </a:extLst>
          </p:cNvPr>
          <p:cNvSpPr/>
          <p:nvPr/>
        </p:nvSpPr>
        <p:spPr>
          <a:xfrm>
            <a:off x="1612441" y="4089859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6C83E9-F3D3-4C46-1AFB-F14E44A81F8D}"/>
              </a:ext>
            </a:extLst>
          </p:cNvPr>
          <p:cNvSpPr/>
          <p:nvPr/>
        </p:nvSpPr>
        <p:spPr>
          <a:xfrm>
            <a:off x="1612440" y="4339318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25EC31-C53B-E9FB-D48F-B900AB245158}"/>
              </a:ext>
            </a:extLst>
          </p:cNvPr>
          <p:cNvSpPr/>
          <p:nvPr/>
        </p:nvSpPr>
        <p:spPr>
          <a:xfrm>
            <a:off x="1607673" y="4591734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7C3BCFF-D0F4-DAFB-D956-4A24166F5D5A}"/>
              </a:ext>
            </a:extLst>
          </p:cNvPr>
          <p:cNvSpPr/>
          <p:nvPr/>
        </p:nvSpPr>
        <p:spPr>
          <a:xfrm>
            <a:off x="1612440" y="4832817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DF4286-2D9D-3A07-278E-38C4F4FB3A27}"/>
              </a:ext>
            </a:extLst>
          </p:cNvPr>
          <p:cNvSpPr/>
          <p:nvPr/>
        </p:nvSpPr>
        <p:spPr>
          <a:xfrm>
            <a:off x="1607673" y="5070945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694F0D-C89E-A6B4-8A4F-35FB06E9406C}"/>
              </a:ext>
            </a:extLst>
          </p:cNvPr>
          <p:cNvSpPr/>
          <p:nvPr/>
        </p:nvSpPr>
        <p:spPr>
          <a:xfrm>
            <a:off x="1607672" y="5328121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9B2C75-DAF8-5D25-1A87-485A75AF5DA9}"/>
              </a:ext>
            </a:extLst>
          </p:cNvPr>
          <p:cNvSpPr/>
          <p:nvPr/>
        </p:nvSpPr>
        <p:spPr>
          <a:xfrm>
            <a:off x="1602905" y="5566249"/>
            <a:ext cx="1072050" cy="226347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F4E8B67F-7C2C-D18C-BCCF-361E8BFF8C4C}"/>
              </a:ext>
            </a:extLst>
          </p:cNvPr>
          <p:cNvSpPr/>
          <p:nvPr/>
        </p:nvSpPr>
        <p:spPr>
          <a:xfrm>
            <a:off x="8643238" y="1760126"/>
            <a:ext cx="651300" cy="5139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9903A232-6C9D-6F74-3BA1-7BCD32CAF2C6}"/>
              </a:ext>
            </a:extLst>
          </p:cNvPr>
          <p:cNvSpPr/>
          <p:nvPr/>
        </p:nvSpPr>
        <p:spPr>
          <a:xfrm rot="10800000">
            <a:off x="7200900" y="1760127"/>
            <a:ext cx="651300" cy="4653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B7E51D-6DBC-0A85-0A90-40090DD02366}"/>
              </a:ext>
            </a:extLst>
          </p:cNvPr>
          <p:cNvSpPr txBox="1"/>
          <p:nvPr/>
        </p:nvSpPr>
        <p:spPr>
          <a:xfrm>
            <a:off x="9135133" y="3583686"/>
            <a:ext cx="2900254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returns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2400" b="1" dirty="0">
                <a:solidFill>
                  <a:srgbClr val="00B0F0"/>
                </a:solidFill>
              </a:rPr>
              <a:t>chr vectors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a </a:t>
            </a:r>
            <a:r>
              <a:rPr lang="en-US" sz="2400" b="1" dirty="0">
                <a:solidFill>
                  <a:schemeClr val="bg1"/>
                </a:solidFill>
              </a:rPr>
              <a:t>single chr</a:t>
            </a:r>
          </a:p>
        </p:txBody>
      </p:sp>
      <p:sp>
        <p:nvSpPr>
          <p:cNvPr id="84" name="Left Arrow 83">
            <a:extLst>
              <a:ext uri="{FF2B5EF4-FFF2-40B4-BE49-F238E27FC236}">
                <a16:creationId xmlns:a16="http://schemas.microsoft.com/office/drawing/2014/main" id="{31215666-2710-B109-0483-5966BC921F06}"/>
              </a:ext>
            </a:extLst>
          </p:cNvPr>
          <p:cNvSpPr/>
          <p:nvPr/>
        </p:nvSpPr>
        <p:spPr>
          <a:xfrm>
            <a:off x="3480996" y="2968422"/>
            <a:ext cx="651300" cy="5139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8AE73F7D-1E32-3254-30E2-F2D8E230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3" y="3614039"/>
            <a:ext cx="5965681" cy="101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0D44E-C381-28DE-EAB4-AE035010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2" y="178911"/>
            <a:ext cx="10515600" cy="1325563"/>
          </a:xfrm>
        </p:spPr>
        <p:txBody>
          <a:bodyPr/>
          <a:lstStyle/>
          <a:p>
            <a:r>
              <a:rPr lang="en-US" dirty="0"/>
              <a:t>Simple Outcomes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replicate_chr</a:t>
            </a:r>
            <a:br>
              <a:rPr lang="en-US" dirty="0"/>
            </a:br>
            <a:r>
              <a:rPr lang="en-US" dirty="0"/>
              <a:t>creates an extra level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49A37B-0969-45B0-9450-6ECD5FABC0C4}"/>
              </a:ext>
            </a:extLst>
          </p:cNvPr>
          <p:cNvSpPr/>
          <p:nvPr/>
        </p:nvSpPr>
        <p:spPr>
          <a:xfrm>
            <a:off x="468050" y="4106314"/>
            <a:ext cx="5752614" cy="380067"/>
          </a:xfrm>
          <a:prstGeom prst="rect">
            <a:avLst/>
          </a:prstGeom>
          <a:solidFill>
            <a:srgbClr val="ED7D31">
              <a:alpha val="13333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137CE7-FB0D-C355-E014-0BE527425E44}"/>
              </a:ext>
            </a:extLst>
          </p:cNvPr>
          <p:cNvSpPr/>
          <p:nvPr/>
        </p:nvSpPr>
        <p:spPr>
          <a:xfrm flipV="1">
            <a:off x="1987518" y="4133461"/>
            <a:ext cx="3879832" cy="338632"/>
          </a:xfrm>
          <a:prstGeom prst="rect">
            <a:avLst/>
          </a:prstGeom>
          <a:solidFill>
            <a:srgbClr val="00B0F0">
              <a:alpha val="12157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B7E51D-6DBC-0A85-0A90-40090DD02366}"/>
              </a:ext>
            </a:extLst>
          </p:cNvPr>
          <p:cNvSpPr txBox="1"/>
          <p:nvPr/>
        </p:nvSpPr>
        <p:spPr>
          <a:xfrm>
            <a:off x="9135133" y="3583686"/>
            <a:ext cx="2900254" cy="1200329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replicate_chr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returns a </a:t>
            </a:r>
            <a:r>
              <a:rPr lang="en-US" sz="2400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2400" b="1" dirty="0">
                <a:solidFill>
                  <a:srgbClr val="00B0F0"/>
                </a:solidFill>
              </a:rPr>
              <a:t>single chr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74F92-EB29-BC9F-20A6-14F20C32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31" y="1130300"/>
            <a:ext cx="2273300" cy="57277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B9ACB-E83A-6339-0831-F3FA4AFEF0B4}"/>
              </a:ext>
            </a:extLst>
          </p:cNvPr>
          <p:cNvGrpSpPr/>
          <p:nvPr/>
        </p:nvGrpSpPr>
        <p:grpSpPr>
          <a:xfrm>
            <a:off x="7551281" y="2350291"/>
            <a:ext cx="1093516" cy="4426833"/>
            <a:chOff x="5216641" y="2265862"/>
            <a:chExt cx="1093516" cy="44268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ABEF94-718A-D5E8-EE18-575E6BD40216}"/>
                </a:ext>
              </a:extLst>
            </p:cNvPr>
            <p:cNvSpPr/>
            <p:nvPr/>
          </p:nvSpPr>
          <p:spPr>
            <a:xfrm>
              <a:off x="5216641" y="2265862"/>
              <a:ext cx="1093516" cy="4426833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892402-351E-EB16-CDF4-0611EFAC22E2}"/>
                </a:ext>
              </a:extLst>
            </p:cNvPr>
            <p:cNvSpPr/>
            <p:nvPr/>
          </p:nvSpPr>
          <p:spPr>
            <a:xfrm>
              <a:off x="5905343" y="2323014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7B0E5F-FAD7-D623-974A-35F9BE53528F}"/>
                </a:ext>
              </a:extLst>
            </p:cNvPr>
            <p:cNvSpPr/>
            <p:nvPr/>
          </p:nvSpPr>
          <p:spPr>
            <a:xfrm>
              <a:off x="5905343" y="2760391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E18C26-266E-30FF-832F-0A9C92E44849}"/>
                </a:ext>
              </a:extLst>
            </p:cNvPr>
            <p:cNvSpPr/>
            <p:nvPr/>
          </p:nvSpPr>
          <p:spPr>
            <a:xfrm>
              <a:off x="5905343" y="321436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A7C61-3B35-3E7B-6799-B4A338024B6A}"/>
                </a:ext>
              </a:extLst>
            </p:cNvPr>
            <p:cNvSpPr/>
            <p:nvPr/>
          </p:nvSpPr>
          <p:spPr>
            <a:xfrm>
              <a:off x="5905343" y="3651742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D9237E-FBCC-2E32-AFDC-1716415C4DE2}"/>
                </a:ext>
              </a:extLst>
            </p:cNvPr>
            <p:cNvSpPr/>
            <p:nvPr/>
          </p:nvSpPr>
          <p:spPr>
            <a:xfrm>
              <a:off x="5905343" y="4109908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8F60CF-1B36-B6BD-CBCA-A13EE199BF21}"/>
                </a:ext>
              </a:extLst>
            </p:cNvPr>
            <p:cNvSpPr/>
            <p:nvPr/>
          </p:nvSpPr>
          <p:spPr>
            <a:xfrm>
              <a:off x="5905343" y="454728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DD3598-52D5-99D6-6FB5-A20514103415}"/>
                </a:ext>
              </a:extLst>
            </p:cNvPr>
            <p:cNvSpPr/>
            <p:nvPr/>
          </p:nvSpPr>
          <p:spPr>
            <a:xfrm>
              <a:off x="5905343" y="5001259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FEA21-840B-0853-E128-0F9B36108754}"/>
                </a:ext>
              </a:extLst>
            </p:cNvPr>
            <p:cNvSpPr/>
            <p:nvPr/>
          </p:nvSpPr>
          <p:spPr>
            <a:xfrm>
              <a:off x="5905343" y="5438636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15DC38-10A1-C463-4D8B-C6E9BA76CC4F}"/>
                </a:ext>
              </a:extLst>
            </p:cNvPr>
            <p:cNvSpPr/>
            <p:nvPr/>
          </p:nvSpPr>
          <p:spPr>
            <a:xfrm>
              <a:off x="5905343" y="5892610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34323B-58CA-9703-27E4-A10C90598D5B}"/>
                </a:ext>
              </a:extLst>
            </p:cNvPr>
            <p:cNvSpPr/>
            <p:nvPr/>
          </p:nvSpPr>
          <p:spPr>
            <a:xfrm>
              <a:off x="5905343" y="6329987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Left Arrow 35">
            <a:extLst>
              <a:ext uri="{FF2B5EF4-FFF2-40B4-BE49-F238E27FC236}">
                <a16:creationId xmlns:a16="http://schemas.microsoft.com/office/drawing/2014/main" id="{1E278356-F508-58B8-122F-392B5A903341}"/>
              </a:ext>
            </a:extLst>
          </p:cNvPr>
          <p:cNvSpPr/>
          <p:nvPr/>
        </p:nvSpPr>
        <p:spPr>
          <a:xfrm>
            <a:off x="8621511" y="1889225"/>
            <a:ext cx="651300" cy="513909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D8F086CA-FE1A-C754-54BB-C864C148A2F2}"/>
              </a:ext>
            </a:extLst>
          </p:cNvPr>
          <p:cNvSpPr/>
          <p:nvPr/>
        </p:nvSpPr>
        <p:spPr>
          <a:xfrm rot="10800000">
            <a:off x="7179173" y="1889226"/>
            <a:ext cx="651300" cy="46537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8B31A8E5-2C87-09CC-B904-DEEA0B996E70}"/>
              </a:ext>
            </a:extLst>
          </p:cNvPr>
          <p:cNvSpPr/>
          <p:nvPr/>
        </p:nvSpPr>
        <p:spPr>
          <a:xfrm rot="5400000">
            <a:off x="1918822" y="4515297"/>
            <a:ext cx="651300" cy="513909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E679-A9BB-D53A-11F4-CB264C35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902" y="90035"/>
            <a:ext cx="723423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replicate_chr </a:t>
            </a:r>
            <a:r>
              <a:rPr lang="en-US" dirty="0"/>
              <a:t>versus </a:t>
            </a:r>
            <a:r>
              <a:rPr lang="en-US" b="1" dirty="0">
                <a:solidFill>
                  <a:srgbClr val="FF0000"/>
                </a:solidFill>
              </a:rPr>
              <a:t>replicate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simple outcomes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99977A-7BF2-AB5C-526A-0391FF84F44D}"/>
              </a:ext>
            </a:extLst>
          </p:cNvPr>
          <p:cNvGrpSpPr/>
          <p:nvPr/>
        </p:nvGrpSpPr>
        <p:grpSpPr>
          <a:xfrm>
            <a:off x="9409410" y="1053960"/>
            <a:ext cx="2235200" cy="5708357"/>
            <a:chOff x="5302250" y="1007380"/>
            <a:chExt cx="2235200" cy="57083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CCF9C3-1AFD-F501-0A74-5A6F8B4A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2250" y="1007380"/>
              <a:ext cx="2235200" cy="570835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7034A5-B161-8C64-2B34-8D955B8EB5D1}"/>
                </a:ext>
              </a:extLst>
            </p:cNvPr>
            <p:cNvGrpSpPr/>
            <p:nvPr/>
          </p:nvGrpSpPr>
          <p:grpSpPr>
            <a:xfrm>
              <a:off x="6391274" y="2152469"/>
              <a:ext cx="1062038" cy="4563268"/>
              <a:chOff x="9325439" y="2136832"/>
              <a:chExt cx="1062038" cy="45632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136FED-FDAC-81D4-BE25-8AB64A6E1AF5}"/>
                  </a:ext>
                </a:extLst>
              </p:cNvPr>
              <p:cNvSpPr/>
              <p:nvPr/>
            </p:nvSpPr>
            <p:spPr>
              <a:xfrm>
                <a:off x="9325439" y="2136832"/>
                <a:ext cx="1062038" cy="4563268"/>
              </a:xfrm>
              <a:prstGeom prst="rect">
                <a:avLst/>
              </a:prstGeom>
              <a:solidFill>
                <a:srgbClr val="ED7D31">
                  <a:alpha val="13333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7ED2D1-4921-3F05-ED00-00FE363E7D82}"/>
                  </a:ext>
                </a:extLst>
              </p:cNvPr>
              <p:cNvSpPr/>
              <p:nvPr/>
            </p:nvSpPr>
            <p:spPr>
              <a:xfrm>
                <a:off x="9963615" y="2193984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FAF5FF-EC6E-E489-DB88-B98FC3B6F259}"/>
                  </a:ext>
                </a:extLst>
              </p:cNvPr>
              <p:cNvSpPr/>
              <p:nvPr/>
            </p:nvSpPr>
            <p:spPr>
              <a:xfrm>
                <a:off x="9963615" y="2631361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3453D1-2BA8-DC3F-3868-12E7BF460A7B}"/>
                  </a:ext>
                </a:extLst>
              </p:cNvPr>
              <p:cNvSpPr/>
              <p:nvPr/>
            </p:nvSpPr>
            <p:spPr>
              <a:xfrm>
                <a:off x="9963615" y="3085335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54BC84-6D6E-FC83-6B57-3DD377DB785E}"/>
                  </a:ext>
                </a:extLst>
              </p:cNvPr>
              <p:cNvSpPr/>
              <p:nvPr/>
            </p:nvSpPr>
            <p:spPr>
              <a:xfrm>
                <a:off x="9963615" y="3522712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8FFCA3-5B23-59FC-0FAA-4456AE381B66}"/>
                  </a:ext>
                </a:extLst>
              </p:cNvPr>
              <p:cNvSpPr/>
              <p:nvPr/>
            </p:nvSpPr>
            <p:spPr>
              <a:xfrm>
                <a:off x="9963615" y="3980878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116C47C-1386-C73C-9F6C-86F4363C1ACF}"/>
                  </a:ext>
                </a:extLst>
              </p:cNvPr>
              <p:cNvSpPr/>
              <p:nvPr/>
            </p:nvSpPr>
            <p:spPr>
              <a:xfrm>
                <a:off x="9963615" y="4418255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BCAC52-C7CC-28A0-F7A8-D854DF08D293}"/>
                  </a:ext>
                </a:extLst>
              </p:cNvPr>
              <p:cNvSpPr/>
              <p:nvPr/>
            </p:nvSpPr>
            <p:spPr>
              <a:xfrm>
                <a:off x="9963615" y="4872229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4C2212-DE92-7B17-F9AC-AEFCFB4C81D2}"/>
                  </a:ext>
                </a:extLst>
              </p:cNvPr>
              <p:cNvSpPr/>
              <p:nvPr/>
            </p:nvSpPr>
            <p:spPr>
              <a:xfrm>
                <a:off x="9963615" y="5309606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682D92-0832-0BE6-5BE7-58E1D2824C33}"/>
                  </a:ext>
                </a:extLst>
              </p:cNvPr>
              <p:cNvSpPr/>
              <p:nvPr/>
            </p:nvSpPr>
            <p:spPr>
              <a:xfrm>
                <a:off x="9963615" y="5763580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AA8C0F-164B-F24B-0DE0-C3949D187D7C}"/>
                  </a:ext>
                </a:extLst>
              </p:cNvPr>
              <p:cNvSpPr/>
              <p:nvPr/>
            </p:nvSpPr>
            <p:spPr>
              <a:xfrm>
                <a:off x="9963615" y="6200957"/>
                <a:ext cx="400712" cy="414227"/>
              </a:xfrm>
              <a:prstGeom prst="rect">
                <a:avLst/>
              </a:prstGeom>
              <a:solidFill>
                <a:srgbClr val="00B0F0">
                  <a:alpha val="12157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780DEB-F894-D3BE-F13F-5176C9486D16}"/>
                  </a:ext>
                </a:extLst>
              </p:cNvPr>
              <p:cNvSpPr/>
              <p:nvPr/>
            </p:nvSpPr>
            <p:spPr>
              <a:xfrm>
                <a:off x="10090276" y="2285715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5202AF-D521-2AD4-CF32-8AF5500355C8}"/>
                  </a:ext>
                </a:extLst>
              </p:cNvPr>
              <p:cNvSpPr/>
              <p:nvPr/>
            </p:nvSpPr>
            <p:spPr>
              <a:xfrm>
                <a:off x="10086416" y="2732006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1328D6-1D29-FE73-F614-0BA038E4C283}"/>
                  </a:ext>
                </a:extLst>
              </p:cNvPr>
              <p:cNvSpPr/>
              <p:nvPr/>
            </p:nvSpPr>
            <p:spPr>
              <a:xfrm>
                <a:off x="10079724" y="3166205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7AE6AA-3F9D-B14B-DC5F-2B3CE78AA2D5}"/>
                  </a:ext>
                </a:extLst>
              </p:cNvPr>
              <p:cNvSpPr/>
              <p:nvPr/>
            </p:nvSpPr>
            <p:spPr>
              <a:xfrm>
                <a:off x="10084608" y="3616850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D4B4BD-BDDF-4EA2-41D1-51C419D05360}"/>
                  </a:ext>
                </a:extLst>
              </p:cNvPr>
              <p:cNvSpPr/>
              <p:nvPr/>
            </p:nvSpPr>
            <p:spPr>
              <a:xfrm>
                <a:off x="10077916" y="4051049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018AC3-89B3-0E5E-DD8B-00DF69EC7446}"/>
                  </a:ext>
                </a:extLst>
              </p:cNvPr>
              <p:cNvSpPr/>
              <p:nvPr/>
            </p:nvSpPr>
            <p:spPr>
              <a:xfrm>
                <a:off x="10090276" y="4504623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1BE91F-ED3A-C4A9-B076-C0DC8BE56522}"/>
                  </a:ext>
                </a:extLst>
              </p:cNvPr>
              <p:cNvSpPr/>
              <p:nvPr/>
            </p:nvSpPr>
            <p:spPr>
              <a:xfrm>
                <a:off x="10086416" y="4950914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E2D5BA8-F66B-3D84-4FA8-7DC75F354465}"/>
                  </a:ext>
                </a:extLst>
              </p:cNvPr>
              <p:cNvSpPr/>
              <p:nvPr/>
            </p:nvSpPr>
            <p:spPr>
              <a:xfrm>
                <a:off x="10079724" y="5385113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818A24-9BCC-6542-8E7C-0440922E09B7}"/>
                  </a:ext>
                </a:extLst>
              </p:cNvPr>
              <p:cNvSpPr/>
              <p:nvPr/>
            </p:nvSpPr>
            <p:spPr>
              <a:xfrm>
                <a:off x="10084608" y="5835758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5B78B5-483E-5665-B8F4-E319CE91FA12}"/>
                  </a:ext>
                </a:extLst>
              </p:cNvPr>
              <p:cNvSpPr/>
              <p:nvPr/>
            </p:nvSpPr>
            <p:spPr>
              <a:xfrm>
                <a:off x="10077916" y="6269957"/>
                <a:ext cx="216130" cy="259499"/>
              </a:xfrm>
              <a:prstGeom prst="rect">
                <a:avLst/>
              </a:prstGeom>
              <a:solidFill>
                <a:schemeClr val="bg1">
                  <a:lumMod val="50000"/>
                  <a:alpha val="12157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800E661-D890-9187-885D-97A51D604181}"/>
              </a:ext>
            </a:extLst>
          </p:cNvPr>
          <p:cNvSpPr/>
          <p:nvPr/>
        </p:nvSpPr>
        <p:spPr>
          <a:xfrm rot="10800000">
            <a:off x="10024703" y="1779940"/>
            <a:ext cx="651300" cy="4653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BDD51B-0D20-E386-E764-01F0C89972F2}"/>
              </a:ext>
            </a:extLst>
          </p:cNvPr>
          <p:cNvSpPr txBox="1"/>
          <p:nvPr/>
        </p:nvSpPr>
        <p:spPr>
          <a:xfrm>
            <a:off x="6445826" y="3672492"/>
            <a:ext cx="2900254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returns a </a:t>
            </a:r>
            <a:r>
              <a:rPr lang="en-US" sz="2400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2400" b="1" dirty="0">
                <a:solidFill>
                  <a:srgbClr val="00B0F0"/>
                </a:solidFill>
              </a:rPr>
              <a:t>chr vectors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a </a:t>
            </a:r>
            <a:r>
              <a:rPr lang="en-US" sz="2400" b="1" dirty="0">
                <a:solidFill>
                  <a:schemeClr val="bg1"/>
                </a:solidFill>
              </a:rPr>
              <a:t>single chr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1A642F-0DEF-E155-6702-E037CE6346A8}"/>
              </a:ext>
            </a:extLst>
          </p:cNvPr>
          <p:cNvSpPr txBox="1"/>
          <p:nvPr/>
        </p:nvSpPr>
        <p:spPr>
          <a:xfrm>
            <a:off x="2766215" y="3824792"/>
            <a:ext cx="2900254" cy="1200329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replicate_chr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returns a </a:t>
            </a:r>
            <a:r>
              <a:rPr lang="en-US" sz="2400" b="1" dirty="0">
                <a:solidFill>
                  <a:schemeClr val="accent2"/>
                </a:solidFill>
              </a:rPr>
              <a:t>list column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2400" b="1" dirty="0">
                <a:solidFill>
                  <a:srgbClr val="00B0F0"/>
                </a:solidFill>
              </a:rPr>
              <a:t>single chr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DB7D677-D6A2-3D85-DE56-BF052E03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4" y="1115493"/>
            <a:ext cx="2273300" cy="57277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1C13EF4-DCDB-387C-3C0E-420B0F0AF1B9}"/>
              </a:ext>
            </a:extLst>
          </p:cNvPr>
          <p:cNvGrpSpPr/>
          <p:nvPr/>
        </p:nvGrpSpPr>
        <p:grpSpPr>
          <a:xfrm>
            <a:off x="1586974" y="2335484"/>
            <a:ext cx="1093516" cy="4426833"/>
            <a:chOff x="5216641" y="2265862"/>
            <a:chExt cx="1093516" cy="44268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5212-8F45-CC4A-EBC0-212B979A147F}"/>
                </a:ext>
              </a:extLst>
            </p:cNvPr>
            <p:cNvSpPr/>
            <p:nvPr/>
          </p:nvSpPr>
          <p:spPr>
            <a:xfrm>
              <a:off x="5216641" y="2265862"/>
              <a:ext cx="1093516" cy="4426833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0B81C8-1F17-80B4-E9CE-1C78944D84A8}"/>
                </a:ext>
              </a:extLst>
            </p:cNvPr>
            <p:cNvSpPr/>
            <p:nvPr/>
          </p:nvSpPr>
          <p:spPr>
            <a:xfrm>
              <a:off x="5905343" y="2323014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A42BCD-257F-EF38-27A2-BDE15391DFD8}"/>
                </a:ext>
              </a:extLst>
            </p:cNvPr>
            <p:cNvSpPr/>
            <p:nvPr/>
          </p:nvSpPr>
          <p:spPr>
            <a:xfrm>
              <a:off x="5905343" y="2760391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B34603-4BB4-5FCA-382B-935C6FD15D3B}"/>
                </a:ext>
              </a:extLst>
            </p:cNvPr>
            <p:cNvSpPr/>
            <p:nvPr/>
          </p:nvSpPr>
          <p:spPr>
            <a:xfrm>
              <a:off x="5905343" y="321436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23C67F-0477-AF76-EADB-18F093B42658}"/>
                </a:ext>
              </a:extLst>
            </p:cNvPr>
            <p:cNvSpPr/>
            <p:nvPr/>
          </p:nvSpPr>
          <p:spPr>
            <a:xfrm>
              <a:off x="5905343" y="3651742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BA7D9A5-84DD-9F3E-F349-ACE6CB72BB25}"/>
                </a:ext>
              </a:extLst>
            </p:cNvPr>
            <p:cNvSpPr/>
            <p:nvPr/>
          </p:nvSpPr>
          <p:spPr>
            <a:xfrm>
              <a:off x="5905343" y="4109908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DDD688-325E-F160-7261-7FF5D148E63E}"/>
                </a:ext>
              </a:extLst>
            </p:cNvPr>
            <p:cNvSpPr/>
            <p:nvPr/>
          </p:nvSpPr>
          <p:spPr>
            <a:xfrm>
              <a:off x="5905343" y="454728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FD6BB1-FF15-5FC1-99FC-57BA8E1BF9BA}"/>
                </a:ext>
              </a:extLst>
            </p:cNvPr>
            <p:cNvSpPr/>
            <p:nvPr/>
          </p:nvSpPr>
          <p:spPr>
            <a:xfrm>
              <a:off x="5905343" y="5001259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9E7106-D682-F08C-3DF1-6FA815F52FDF}"/>
                </a:ext>
              </a:extLst>
            </p:cNvPr>
            <p:cNvSpPr/>
            <p:nvPr/>
          </p:nvSpPr>
          <p:spPr>
            <a:xfrm>
              <a:off x="5905343" y="5438636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74C007-6F46-8255-2901-EB4F233B294E}"/>
                </a:ext>
              </a:extLst>
            </p:cNvPr>
            <p:cNvSpPr/>
            <p:nvPr/>
          </p:nvSpPr>
          <p:spPr>
            <a:xfrm>
              <a:off x="5905343" y="5892610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8A2038-177A-E860-CFD8-7C6FCDF6B710}"/>
                </a:ext>
              </a:extLst>
            </p:cNvPr>
            <p:cNvSpPr/>
            <p:nvPr/>
          </p:nvSpPr>
          <p:spPr>
            <a:xfrm>
              <a:off x="5905343" y="6329987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Left Arrow 61">
            <a:extLst>
              <a:ext uri="{FF2B5EF4-FFF2-40B4-BE49-F238E27FC236}">
                <a16:creationId xmlns:a16="http://schemas.microsoft.com/office/drawing/2014/main" id="{646D6C74-2175-1252-CB26-C97A1E5D79A4}"/>
              </a:ext>
            </a:extLst>
          </p:cNvPr>
          <p:cNvSpPr/>
          <p:nvPr/>
        </p:nvSpPr>
        <p:spPr>
          <a:xfrm>
            <a:off x="2657204" y="1874418"/>
            <a:ext cx="651300" cy="513909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6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9A650B9-3B22-87AD-FD74-4D8EDFB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2" y="1070681"/>
            <a:ext cx="2273300" cy="57277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2FDA10-0C45-73BD-0762-22A9BCA1F5FA}"/>
              </a:ext>
            </a:extLst>
          </p:cNvPr>
          <p:cNvGrpSpPr/>
          <p:nvPr/>
        </p:nvGrpSpPr>
        <p:grpSpPr>
          <a:xfrm>
            <a:off x="6140722" y="2290672"/>
            <a:ext cx="1093516" cy="4426833"/>
            <a:chOff x="5216641" y="2265862"/>
            <a:chExt cx="1093516" cy="44268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CC8E9-886C-2BCC-9431-6EB20F0B37D1}"/>
                </a:ext>
              </a:extLst>
            </p:cNvPr>
            <p:cNvSpPr/>
            <p:nvPr/>
          </p:nvSpPr>
          <p:spPr>
            <a:xfrm>
              <a:off x="5216641" y="2265862"/>
              <a:ext cx="1093516" cy="4426833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938E2D-8F5E-E132-7C44-C319EE336702}"/>
                </a:ext>
              </a:extLst>
            </p:cNvPr>
            <p:cNvSpPr/>
            <p:nvPr/>
          </p:nvSpPr>
          <p:spPr>
            <a:xfrm>
              <a:off x="5905343" y="2323014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0D4589-607B-18AD-3EDC-BC0C6B996366}"/>
                </a:ext>
              </a:extLst>
            </p:cNvPr>
            <p:cNvSpPr/>
            <p:nvPr/>
          </p:nvSpPr>
          <p:spPr>
            <a:xfrm>
              <a:off x="5905343" y="2760391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CC1507-DA3B-0BC4-212B-7DFD71C2FC16}"/>
                </a:ext>
              </a:extLst>
            </p:cNvPr>
            <p:cNvSpPr/>
            <p:nvPr/>
          </p:nvSpPr>
          <p:spPr>
            <a:xfrm>
              <a:off x="5905343" y="321436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1E640-917E-CF4D-68F9-8F436ACAC7DF}"/>
                </a:ext>
              </a:extLst>
            </p:cNvPr>
            <p:cNvSpPr/>
            <p:nvPr/>
          </p:nvSpPr>
          <p:spPr>
            <a:xfrm>
              <a:off x="5905343" y="3651742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E76FE8-B710-8C38-54B2-E1DCCCC7E742}"/>
                </a:ext>
              </a:extLst>
            </p:cNvPr>
            <p:cNvSpPr/>
            <p:nvPr/>
          </p:nvSpPr>
          <p:spPr>
            <a:xfrm>
              <a:off x="5905343" y="4109908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AFE4EE-DD40-813E-F030-144EB050E809}"/>
                </a:ext>
              </a:extLst>
            </p:cNvPr>
            <p:cNvSpPr/>
            <p:nvPr/>
          </p:nvSpPr>
          <p:spPr>
            <a:xfrm>
              <a:off x="5905343" y="4547285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C28868-FBC2-3D2F-1AB7-FA6BB6B44C33}"/>
                </a:ext>
              </a:extLst>
            </p:cNvPr>
            <p:cNvSpPr/>
            <p:nvPr/>
          </p:nvSpPr>
          <p:spPr>
            <a:xfrm>
              <a:off x="5905343" y="5001259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53E1C6-41F7-B8E4-3227-FA84B7C81C33}"/>
                </a:ext>
              </a:extLst>
            </p:cNvPr>
            <p:cNvSpPr/>
            <p:nvPr/>
          </p:nvSpPr>
          <p:spPr>
            <a:xfrm>
              <a:off x="5905343" y="5438636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EC6FFB-21FD-2701-78D2-22CE9D409F57}"/>
                </a:ext>
              </a:extLst>
            </p:cNvPr>
            <p:cNvSpPr/>
            <p:nvPr/>
          </p:nvSpPr>
          <p:spPr>
            <a:xfrm>
              <a:off x="5905343" y="5892610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85A5D-7BC1-64F2-6B28-4EA2915910AE}"/>
                </a:ext>
              </a:extLst>
            </p:cNvPr>
            <p:cNvSpPr/>
            <p:nvPr/>
          </p:nvSpPr>
          <p:spPr>
            <a:xfrm>
              <a:off x="5905343" y="6329987"/>
              <a:ext cx="332453" cy="281075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1C1C8DE-F6BC-4BF5-5D2C-4D80CF479B6B}"/>
              </a:ext>
            </a:extLst>
          </p:cNvPr>
          <p:cNvSpPr txBox="1"/>
          <p:nvPr/>
        </p:nvSpPr>
        <p:spPr>
          <a:xfrm>
            <a:off x="754902" y="4180922"/>
            <a:ext cx="3662541" cy="923330"/>
          </a:xfrm>
          <a:prstGeom prst="rect">
            <a:avLst/>
          </a:prstGeom>
          <a:solidFill>
            <a:srgbClr val="343434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mutate(X =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.outcome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a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chr column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where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is a vectorized function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8D1F7-6B6C-6394-820D-ECA4B32F7E1B}"/>
              </a:ext>
            </a:extLst>
          </p:cNvPr>
          <p:cNvSpPr txBox="1"/>
          <p:nvPr/>
        </p:nvSpPr>
        <p:spPr>
          <a:xfrm>
            <a:off x="7774556" y="2026697"/>
            <a:ext cx="4351832" cy="1200329"/>
          </a:xfrm>
          <a:prstGeom prst="rect">
            <a:avLst/>
          </a:prstGeom>
          <a:solidFill>
            <a:srgbClr val="343434"/>
          </a:solidFill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mutate(X = map(.outcome,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the individual 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chr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chr column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where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f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is a scalar function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85BA56-B482-6080-ACFB-2ACD404AB12E}"/>
              </a:ext>
            </a:extLst>
          </p:cNvPr>
          <p:cNvCxnSpPr>
            <a:cxnSpLocks/>
            <a:stCxn id="47" idx="3"/>
            <a:endCxn id="6" idx="1"/>
          </p:cNvCxnSpPr>
          <p:nvPr/>
        </p:nvCxnSpPr>
        <p:spPr>
          <a:xfrm flipV="1">
            <a:off x="4417443" y="4504089"/>
            <a:ext cx="1723279" cy="1384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0C974D-569F-1351-EC6B-D4CB11868F44}"/>
              </a:ext>
            </a:extLst>
          </p:cNvPr>
          <p:cNvCxnSpPr>
            <a:cxnSpLocks/>
            <a:stCxn id="48" idx="1"/>
            <a:endCxn id="7" idx="3"/>
          </p:cNvCxnSpPr>
          <p:nvPr/>
        </p:nvCxnSpPr>
        <p:spPr>
          <a:xfrm flipH="1" flipV="1">
            <a:off x="7161877" y="2488362"/>
            <a:ext cx="612679" cy="1385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F92B16D2-6B05-F55E-D3D3-8AD114DCF31A}"/>
              </a:ext>
            </a:extLst>
          </p:cNvPr>
          <p:cNvSpPr txBox="1">
            <a:spLocks/>
          </p:cNvSpPr>
          <p:nvPr/>
        </p:nvSpPr>
        <p:spPr>
          <a:xfrm>
            <a:off x="298392" y="115823"/>
            <a:ext cx="11660245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mutate &amp; map pierce levels of abstraction – scalar column</a:t>
            </a:r>
          </a:p>
        </p:txBody>
      </p:sp>
    </p:spTree>
    <p:extLst>
      <p:ext uri="{BB962C8B-B14F-4D97-AF65-F5344CB8AC3E}">
        <p14:creationId xmlns:p14="http://schemas.microsoft.com/office/powerpoint/2010/main" val="23368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B694-4A92-4C63-D722-BD9A184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92" y="115823"/>
            <a:ext cx="11660245" cy="646332"/>
          </a:xfrm>
        </p:spPr>
        <p:txBody>
          <a:bodyPr>
            <a:normAutofit fontScale="90000"/>
          </a:bodyPr>
          <a:lstStyle/>
          <a:p>
            <a:r>
              <a:rPr lang="en-US" dirty="0"/>
              <a:t>mutate &amp; map pierce levels of abstraction – list column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BC169CB-2D35-933C-1BD3-A21057FF6758}"/>
              </a:ext>
            </a:extLst>
          </p:cNvPr>
          <p:cNvGrpSpPr/>
          <p:nvPr/>
        </p:nvGrpSpPr>
        <p:grpSpPr>
          <a:xfrm>
            <a:off x="3395276" y="977329"/>
            <a:ext cx="2336800" cy="5753100"/>
            <a:chOff x="3973357" y="939596"/>
            <a:chExt cx="2336800" cy="5753100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C3CF6F2-31FB-DFA4-B3BB-8F7F70510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3357" y="939596"/>
              <a:ext cx="2336800" cy="5753100"/>
            </a:xfrm>
            <a:prstGeom prst="rect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BF9D19B-EBA6-EA08-3843-BC73FB906887}"/>
                </a:ext>
              </a:extLst>
            </p:cNvPr>
            <p:cNvSpPr/>
            <p:nvPr/>
          </p:nvSpPr>
          <p:spPr>
            <a:xfrm>
              <a:off x="5216641" y="2129428"/>
              <a:ext cx="1093516" cy="4563268"/>
            </a:xfrm>
            <a:prstGeom prst="rect">
              <a:avLst/>
            </a:prstGeom>
            <a:solidFill>
              <a:srgbClr val="ED7D31">
                <a:alpha val="13333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EC8FC-102A-6E5A-8649-4E4D7AEEC835}"/>
                </a:ext>
              </a:extLst>
            </p:cNvPr>
            <p:cNvSpPr/>
            <p:nvPr/>
          </p:nvSpPr>
          <p:spPr>
            <a:xfrm>
              <a:off x="5396657" y="2265863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C60B1C-55B2-14BB-1666-E2D9616C9507}"/>
                </a:ext>
              </a:extLst>
            </p:cNvPr>
            <p:cNvSpPr/>
            <p:nvPr/>
          </p:nvSpPr>
          <p:spPr>
            <a:xfrm>
              <a:off x="5396657" y="2703240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F3308F-BEA4-0604-57B7-101969CFA33B}"/>
                </a:ext>
              </a:extLst>
            </p:cNvPr>
            <p:cNvSpPr/>
            <p:nvPr/>
          </p:nvSpPr>
          <p:spPr>
            <a:xfrm>
              <a:off x="5396657" y="315721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05C3492-BB57-6D51-5B64-5FEB5980C435}"/>
                </a:ext>
              </a:extLst>
            </p:cNvPr>
            <p:cNvSpPr/>
            <p:nvPr/>
          </p:nvSpPr>
          <p:spPr>
            <a:xfrm>
              <a:off x="5396657" y="3594591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3CFBD7-5D33-B540-DE64-266287E18C9F}"/>
                </a:ext>
              </a:extLst>
            </p:cNvPr>
            <p:cNvSpPr/>
            <p:nvPr/>
          </p:nvSpPr>
          <p:spPr>
            <a:xfrm>
              <a:off x="5396657" y="4052757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9CB66E-BAA3-FBE6-A4BE-61C38298889E}"/>
                </a:ext>
              </a:extLst>
            </p:cNvPr>
            <p:cNvSpPr/>
            <p:nvPr/>
          </p:nvSpPr>
          <p:spPr>
            <a:xfrm>
              <a:off x="5396657" y="4490134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9B21813-C09C-B018-E8D9-876ECB385660}"/>
                </a:ext>
              </a:extLst>
            </p:cNvPr>
            <p:cNvSpPr/>
            <p:nvPr/>
          </p:nvSpPr>
          <p:spPr>
            <a:xfrm>
              <a:off x="5396657" y="4944108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D2182C-8149-14F7-3EA0-5224624AF2F4}"/>
                </a:ext>
              </a:extLst>
            </p:cNvPr>
            <p:cNvSpPr/>
            <p:nvPr/>
          </p:nvSpPr>
          <p:spPr>
            <a:xfrm>
              <a:off x="5396657" y="5381485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38D2A86-9F83-5221-D382-A61714DDC67D}"/>
                </a:ext>
              </a:extLst>
            </p:cNvPr>
            <p:cNvSpPr/>
            <p:nvPr/>
          </p:nvSpPr>
          <p:spPr>
            <a:xfrm>
              <a:off x="5396657" y="5835459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F09ED04-4F0A-23A9-1149-40E362B8B2D3}"/>
                </a:ext>
              </a:extLst>
            </p:cNvPr>
            <p:cNvSpPr/>
            <p:nvPr/>
          </p:nvSpPr>
          <p:spPr>
            <a:xfrm>
              <a:off x="5396657" y="6272836"/>
              <a:ext cx="783988" cy="277792"/>
            </a:xfrm>
            <a:prstGeom prst="rect">
              <a:avLst/>
            </a:prstGeom>
            <a:solidFill>
              <a:srgbClr val="00B0F0">
                <a:alpha val="12157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E49E73-AFF9-FDBE-C095-010D551D76C6}"/>
                </a:ext>
              </a:extLst>
            </p:cNvPr>
            <p:cNvSpPr/>
            <p:nvPr/>
          </p:nvSpPr>
          <p:spPr>
            <a:xfrm>
              <a:off x="5937428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8579BA-FE1B-EBBD-BB83-7C33EE50CCE4}"/>
                </a:ext>
              </a:extLst>
            </p:cNvPr>
            <p:cNvSpPr/>
            <p:nvPr/>
          </p:nvSpPr>
          <p:spPr>
            <a:xfrm>
              <a:off x="5707578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3414561-245A-6572-B19C-A698A310BF70}"/>
                </a:ext>
              </a:extLst>
            </p:cNvPr>
            <p:cNvSpPr/>
            <p:nvPr/>
          </p:nvSpPr>
          <p:spPr>
            <a:xfrm>
              <a:off x="5475906" y="230688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334400C-8F9D-81C5-A7F6-7FB9E72A50F9}"/>
                </a:ext>
              </a:extLst>
            </p:cNvPr>
            <p:cNvSpPr/>
            <p:nvPr/>
          </p:nvSpPr>
          <p:spPr>
            <a:xfrm>
              <a:off x="5933568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40A8B3-914C-BDE7-FB78-0C7792872E77}"/>
                </a:ext>
              </a:extLst>
            </p:cNvPr>
            <p:cNvSpPr/>
            <p:nvPr/>
          </p:nvSpPr>
          <p:spPr>
            <a:xfrm>
              <a:off x="5703718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626D9F0-4DC7-B5CB-ACD7-A6AE337796A0}"/>
                </a:ext>
              </a:extLst>
            </p:cNvPr>
            <p:cNvSpPr/>
            <p:nvPr/>
          </p:nvSpPr>
          <p:spPr>
            <a:xfrm>
              <a:off x="5472046" y="2753178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A693373-9E20-AACA-8DDC-BFB1CE3E33C3}"/>
                </a:ext>
              </a:extLst>
            </p:cNvPr>
            <p:cNvSpPr/>
            <p:nvPr/>
          </p:nvSpPr>
          <p:spPr>
            <a:xfrm>
              <a:off x="5926876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E3735B-26EE-16F6-56E0-F7C20382E690}"/>
                </a:ext>
              </a:extLst>
            </p:cNvPr>
            <p:cNvSpPr/>
            <p:nvPr/>
          </p:nvSpPr>
          <p:spPr>
            <a:xfrm>
              <a:off x="5697026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6C2D45E-8039-A268-8902-BB5B3F33C3F6}"/>
                </a:ext>
              </a:extLst>
            </p:cNvPr>
            <p:cNvSpPr/>
            <p:nvPr/>
          </p:nvSpPr>
          <p:spPr>
            <a:xfrm>
              <a:off x="5465354" y="3187377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FEB631C-C68B-EDA5-9FFC-64C71E3188D3}"/>
                </a:ext>
              </a:extLst>
            </p:cNvPr>
            <p:cNvSpPr/>
            <p:nvPr/>
          </p:nvSpPr>
          <p:spPr>
            <a:xfrm>
              <a:off x="5931760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23B8B2-B3CE-CFC7-9B30-B0C7F5B59F3B}"/>
                </a:ext>
              </a:extLst>
            </p:cNvPr>
            <p:cNvSpPr/>
            <p:nvPr/>
          </p:nvSpPr>
          <p:spPr>
            <a:xfrm>
              <a:off x="5701910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79313EE-C68A-84B5-69BB-77BBA429C820}"/>
                </a:ext>
              </a:extLst>
            </p:cNvPr>
            <p:cNvSpPr/>
            <p:nvPr/>
          </p:nvSpPr>
          <p:spPr>
            <a:xfrm>
              <a:off x="5470238" y="3638022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F9368A-6FB0-9913-20BD-BFD687B28464}"/>
                </a:ext>
              </a:extLst>
            </p:cNvPr>
            <p:cNvSpPr/>
            <p:nvPr/>
          </p:nvSpPr>
          <p:spPr>
            <a:xfrm>
              <a:off x="5925068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44BDA-919F-F620-87A0-9D3BB666F3C0}"/>
                </a:ext>
              </a:extLst>
            </p:cNvPr>
            <p:cNvSpPr/>
            <p:nvPr/>
          </p:nvSpPr>
          <p:spPr>
            <a:xfrm>
              <a:off x="5695218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E86E73-558D-4B1B-6AB5-957CAC7FD67B}"/>
                </a:ext>
              </a:extLst>
            </p:cNvPr>
            <p:cNvSpPr/>
            <p:nvPr/>
          </p:nvSpPr>
          <p:spPr>
            <a:xfrm>
              <a:off x="5463546" y="4072221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40C0F7-9C8F-957C-A4DF-9BA61D8BA15F}"/>
                </a:ext>
              </a:extLst>
            </p:cNvPr>
            <p:cNvSpPr/>
            <p:nvPr/>
          </p:nvSpPr>
          <p:spPr>
            <a:xfrm>
              <a:off x="5937428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AC3B6F-1962-E9CE-3576-CA99BB676DF0}"/>
                </a:ext>
              </a:extLst>
            </p:cNvPr>
            <p:cNvSpPr/>
            <p:nvPr/>
          </p:nvSpPr>
          <p:spPr>
            <a:xfrm>
              <a:off x="5707578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55C8772-798F-F5AA-3E7C-7208C04A5A52}"/>
                </a:ext>
              </a:extLst>
            </p:cNvPr>
            <p:cNvSpPr/>
            <p:nvPr/>
          </p:nvSpPr>
          <p:spPr>
            <a:xfrm>
              <a:off x="5475906" y="452579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DAAB59-DF6F-EDF3-0B76-A7F0866FB7A8}"/>
                </a:ext>
              </a:extLst>
            </p:cNvPr>
            <p:cNvSpPr/>
            <p:nvPr/>
          </p:nvSpPr>
          <p:spPr>
            <a:xfrm>
              <a:off x="5933568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2BCD85-D5D2-ACDC-6D91-2A0F2F559C0C}"/>
                </a:ext>
              </a:extLst>
            </p:cNvPr>
            <p:cNvSpPr/>
            <p:nvPr/>
          </p:nvSpPr>
          <p:spPr>
            <a:xfrm>
              <a:off x="5703718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C65047A-3BD4-19E0-73DC-129A761388A4}"/>
                </a:ext>
              </a:extLst>
            </p:cNvPr>
            <p:cNvSpPr/>
            <p:nvPr/>
          </p:nvSpPr>
          <p:spPr>
            <a:xfrm>
              <a:off x="5472046" y="4972086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976A8FE-66E5-308B-43F3-EB1F55B37D80}"/>
                </a:ext>
              </a:extLst>
            </p:cNvPr>
            <p:cNvSpPr/>
            <p:nvPr/>
          </p:nvSpPr>
          <p:spPr>
            <a:xfrm>
              <a:off x="5926876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F8DB781-DD5B-29B3-AAE9-06FAA8438B7E}"/>
                </a:ext>
              </a:extLst>
            </p:cNvPr>
            <p:cNvSpPr/>
            <p:nvPr/>
          </p:nvSpPr>
          <p:spPr>
            <a:xfrm>
              <a:off x="5697026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70D3C82-6E5F-DB54-7D68-73300C378ED6}"/>
                </a:ext>
              </a:extLst>
            </p:cNvPr>
            <p:cNvSpPr/>
            <p:nvPr/>
          </p:nvSpPr>
          <p:spPr>
            <a:xfrm>
              <a:off x="5465354" y="5406285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DEE2AE-64E5-07FC-16D7-3FDAFBE0995E}"/>
                </a:ext>
              </a:extLst>
            </p:cNvPr>
            <p:cNvSpPr/>
            <p:nvPr/>
          </p:nvSpPr>
          <p:spPr>
            <a:xfrm>
              <a:off x="5931760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459D7B-B0D3-9A09-D875-C39F88B7607D}"/>
                </a:ext>
              </a:extLst>
            </p:cNvPr>
            <p:cNvSpPr/>
            <p:nvPr/>
          </p:nvSpPr>
          <p:spPr>
            <a:xfrm>
              <a:off x="5701910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E7A1DA-BD97-426A-843D-7962EC2C8094}"/>
                </a:ext>
              </a:extLst>
            </p:cNvPr>
            <p:cNvSpPr/>
            <p:nvPr/>
          </p:nvSpPr>
          <p:spPr>
            <a:xfrm>
              <a:off x="5470238" y="5856930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102270-BA12-B50E-3C99-FB3EF2E66E34}"/>
                </a:ext>
              </a:extLst>
            </p:cNvPr>
            <p:cNvSpPr/>
            <p:nvPr/>
          </p:nvSpPr>
          <p:spPr>
            <a:xfrm>
              <a:off x="5925068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DD18D0D-BF91-408B-4968-19FBFEEE3668}"/>
                </a:ext>
              </a:extLst>
            </p:cNvPr>
            <p:cNvSpPr/>
            <p:nvPr/>
          </p:nvSpPr>
          <p:spPr>
            <a:xfrm>
              <a:off x="5695218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6D6F317-60C1-1B1D-0988-17E932B7B241}"/>
                </a:ext>
              </a:extLst>
            </p:cNvPr>
            <p:cNvSpPr/>
            <p:nvPr/>
          </p:nvSpPr>
          <p:spPr>
            <a:xfrm>
              <a:off x="5463546" y="6291129"/>
              <a:ext cx="185295" cy="195743"/>
            </a:xfrm>
            <a:prstGeom prst="rect">
              <a:avLst/>
            </a:prstGeom>
            <a:solidFill>
              <a:schemeClr val="bg1">
                <a:lumMod val="50000"/>
                <a:alpha val="12157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526196E-F477-1FEE-3192-1C5DD581CB54}"/>
              </a:ext>
            </a:extLst>
          </p:cNvPr>
          <p:cNvSpPr txBox="1"/>
          <p:nvPr/>
        </p:nvSpPr>
        <p:spPr>
          <a:xfrm>
            <a:off x="83487" y="3967499"/>
            <a:ext cx="3016901" cy="1077218"/>
          </a:xfrm>
          <a:prstGeom prst="rect">
            <a:avLst/>
          </a:prstGeom>
          <a:solidFill>
            <a:srgbClr val="343434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mutate(X =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.outcome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 change a </a:t>
            </a:r>
            <a:r>
              <a:rPr lang="en-US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list column</a:t>
            </a:r>
          </a:p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where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is </a:t>
            </a:r>
          </a:p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a vectorized function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D2B1526-8F31-3A7B-266D-908BF79B5E8E}"/>
              </a:ext>
            </a:extLst>
          </p:cNvPr>
          <p:cNvSpPr txBox="1"/>
          <p:nvPr/>
        </p:nvSpPr>
        <p:spPr>
          <a:xfrm>
            <a:off x="6975360" y="2431995"/>
            <a:ext cx="4351833" cy="1200329"/>
          </a:xfrm>
          <a:prstGeom prst="rect">
            <a:avLst/>
          </a:prstGeom>
          <a:solidFill>
            <a:srgbClr val="343434"/>
          </a:solidFill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mutate(X = map(.outcome,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change the individual 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list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list column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where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f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is a function designed for lists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7642A1A-634D-6CAE-453B-2DBBD8D1F666}"/>
              </a:ext>
            </a:extLst>
          </p:cNvPr>
          <p:cNvSpPr txBox="1"/>
          <p:nvPr/>
        </p:nvSpPr>
        <p:spPr>
          <a:xfrm>
            <a:off x="6096000" y="5419218"/>
            <a:ext cx="5889753" cy="1200329"/>
          </a:xfrm>
          <a:prstGeom prst="rect">
            <a:avLst/>
          </a:prstGeom>
          <a:solidFill>
            <a:srgbClr val="3838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mutate(X = map(.outcome, \(x) map(x,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to change the 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data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each </a:t>
            </a:r>
            <a:r>
              <a:rPr lang="en-US" b="1" dirty="0">
                <a:solidFill>
                  <a:srgbClr val="00B0F0"/>
                </a:solidFill>
                <a:cs typeface="Courier New" panose="02070309020205020404" pitchFamily="49" charset="0"/>
              </a:rPr>
              <a:t>vector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inside a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list column</a:t>
            </a:r>
          </a:p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where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is a vectorized function</a:t>
            </a:r>
          </a:p>
          <a:p>
            <a:pPr algn="ctr"/>
            <a:endParaRPr lang="en-US" b="1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C9EE497-1D4F-D622-D801-35DC5E081485}"/>
              </a:ext>
            </a:extLst>
          </p:cNvPr>
          <p:cNvCxnSpPr>
            <a:cxnSpLocks/>
            <a:stCxn id="171" idx="3"/>
            <a:endCxn id="88" idx="1"/>
          </p:cNvCxnSpPr>
          <p:nvPr/>
        </p:nvCxnSpPr>
        <p:spPr>
          <a:xfrm flipV="1">
            <a:off x="3100388" y="4448795"/>
            <a:ext cx="1538172" cy="573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492948D-A284-C154-820B-84554042B5BE}"/>
              </a:ext>
            </a:extLst>
          </p:cNvPr>
          <p:cNvCxnSpPr>
            <a:cxnSpLocks/>
            <a:stCxn id="172" idx="1"/>
            <a:endCxn id="89" idx="3"/>
          </p:cNvCxnSpPr>
          <p:nvPr/>
        </p:nvCxnSpPr>
        <p:spPr>
          <a:xfrm flipH="1" flipV="1">
            <a:off x="5602564" y="2442492"/>
            <a:ext cx="1372796" cy="58966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Down Arrow 186">
            <a:extLst>
              <a:ext uri="{FF2B5EF4-FFF2-40B4-BE49-F238E27FC236}">
                <a16:creationId xmlns:a16="http://schemas.microsoft.com/office/drawing/2014/main" id="{E82AD520-3ECE-A8B9-1770-F6C7F8FE1A0C}"/>
              </a:ext>
            </a:extLst>
          </p:cNvPr>
          <p:cNvSpPr/>
          <p:nvPr/>
        </p:nvSpPr>
        <p:spPr>
          <a:xfrm rot="5400000">
            <a:off x="5730326" y="5757605"/>
            <a:ext cx="244900" cy="53487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716CCA9-0CDE-8490-F0AC-CDB0FD2FFBCE}"/>
              </a:ext>
            </a:extLst>
          </p:cNvPr>
          <p:cNvSpPr/>
          <p:nvPr/>
        </p:nvSpPr>
        <p:spPr>
          <a:xfrm>
            <a:off x="8621714" y="1088730"/>
            <a:ext cx="2336800" cy="685800"/>
          </a:xfrm>
          <a:prstGeom prst="wedgeRoundRectCallout">
            <a:avLst>
              <a:gd name="adj1" fmla="val -44678"/>
              <a:gd name="adj2" fmla="val 15625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mutate + map descends two levels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86A0FF9-3B3F-AE72-A203-9E98170E19D4}"/>
              </a:ext>
            </a:extLst>
          </p:cNvPr>
          <p:cNvSpPr/>
          <p:nvPr/>
        </p:nvSpPr>
        <p:spPr>
          <a:xfrm>
            <a:off x="9151276" y="4334185"/>
            <a:ext cx="2336800" cy="685800"/>
          </a:xfrm>
          <a:prstGeom prst="wedgeRoundRectCallout">
            <a:avLst>
              <a:gd name="adj1" fmla="val 6681"/>
              <a:gd name="adj2" fmla="val 13125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mutate + map + map descends three levels 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FD345E6-0331-0A94-40F5-1E28317BB7FC}"/>
              </a:ext>
            </a:extLst>
          </p:cNvPr>
          <p:cNvSpPr/>
          <p:nvPr/>
        </p:nvSpPr>
        <p:spPr>
          <a:xfrm>
            <a:off x="466743" y="2899012"/>
            <a:ext cx="1962132" cy="685800"/>
          </a:xfrm>
          <a:prstGeom prst="wedgeRoundRectCallout">
            <a:avLst>
              <a:gd name="adj1" fmla="val -42493"/>
              <a:gd name="adj2" fmla="val 114583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mutate  descends one level </a:t>
            </a:r>
          </a:p>
        </p:txBody>
      </p:sp>
    </p:spTree>
    <p:extLst>
      <p:ext uri="{BB962C8B-B14F-4D97-AF65-F5344CB8AC3E}">
        <p14:creationId xmlns:p14="http://schemas.microsoft.com/office/powerpoint/2010/main" val="242093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E93-4663-5D49-2E37-6727BDB6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61" y="1369062"/>
            <a:ext cx="10515600" cy="1325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to explore levels of 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7B598-6659-2853-811C-04877082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21" y="2650283"/>
            <a:ext cx="5500158" cy="29353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677842-94B4-C80F-A5AB-1F12CEFF26C6}"/>
              </a:ext>
            </a:extLst>
          </p:cNvPr>
          <p:cNvSpPr txBox="1"/>
          <p:nvPr/>
        </p:nvSpPr>
        <p:spPr>
          <a:xfrm>
            <a:off x="237330" y="3288803"/>
            <a:ext cx="2785630" cy="646331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tibble</a:t>
            </a:r>
            <a:r>
              <a:rPr lang="en-US" b="1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consists of </a:t>
            </a:r>
            <a:r>
              <a:rPr lang="en-US" b="1" dirty="0">
                <a:solidFill>
                  <a:schemeClr val="accent2"/>
                </a:solidFill>
              </a:rPr>
              <a:t>.trial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b="1" dirty="0">
                <a:solidFill>
                  <a:schemeClr val="accent2"/>
                </a:solidFill>
              </a:rPr>
              <a:t> .outcome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columns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3CEF77-87E8-9BC6-9DB0-57E15CDD9C5F}"/>
              </a:ext>
            </a:extLst>
          </p:cNvPr>
          <p:cNvSpPr txBox="1"/>
          <p:nvPr/>
        </p:nvSpPr>
        <p:spPr>
          <a:xfrm>
            <a:off x="8892379" y="3206046"/>
            <a:ext cx="2554047" cy="646331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.trial column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numbers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6C13C-0071-38DE-FC15-4C86FE2EF95F}"/>
              </a:ext>
            </a:extLst>
          </p:cNvPr>
          <p:cNvGrpSpPr/>
          <p:nvPr/>
        </p:nvGrpSpPr>
        <p:grpSpPr>
          <a:xfrm>
            <a:off x="8880805" y="4402344"/>
            <a:ext cx="2554046" cy="923330"/>
            <a:chOff x="2613620" y="3609043"/>
            <a:chExt cx="2554046" cy="923330"/>
          </a:xfrm>
          <a:solidFill>
            <a:srgbClr val="383838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8CDE55-9D7D-25E1-1C66-722478D3ECA4}"/>
                </a:ext>
              </a:extLst>
            </p:cNvPr>
            <p:cNvSpPr/>
            <p:nvPr/>
          </p:nvSpPr>
          <p:spPr>
            <a:xfrm>
              <a:off x="3665730" y="3974509"/>
              <a:ext cx="524305" cy="215207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7F6931-610E-3EC8-EDEB-7F33881CD8BB}"/>
                </a:ext>
              </a:extLst>
            </p:cNvPr>
            <p:cNvSpPr txBox="1"/>
            <p:nvPr/>
          </p:nvSpPr>
          <p:spPr>
            <a:xfrm>
              <a:off x="2613620" y="3609043"/>
              <a:ext cx="2554046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The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accent2"/>
                  </a:solidFill>
                </a:rPr>
                <a:t>.trial column </a:t>
              </a:r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is a list </a:t>
              </a:r>
            </a:p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b="1" dirty="0">
                  <a:solidFill>
                    <a:schemeClr val="accent2"/>
                  </a:solidFill>
                </a:rPr>
                <a:t>  </a:t>
              </a:r>
              <a:r>
                <a:rPr lang="en-US" b="1" dirty="0">
                  <a:solidFill>
                    <a:srgbClr val="00B0F0"/>
                  </a:solidFill>
                </a:rPr>
                <a:t>int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vectors </a:t>
              </a:r>
            </a:p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of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integer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values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1A670F-79E7-E134-92DB-F7EF468FDAE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022960" y="3483980"/>
            <a:ext cx="915311" cy="1279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C2C974-8D00-2CB9-8940-7B1D7568F0B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022960" y="3611969"/>
            <a:ext cx="91531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CA5756-1C93-E56D-8D3E-5C3922ECB87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32832" y="3429000"/>
            <a:ext cx="859547" cy="100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3ADA3E-4C0F-BC73-47E0-0D7011430D54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296629" y="4531387"/>
            <a:ext cx="2584176" cy="3326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375</Words>
  <Application>Microsoft Macintosh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Levels of Abstraction  for a chr column</vt:lpstr>
      <vt:lpstr>Levels of Abstraction  for a list column</vt:lpstr>
      <vt:lpstr>Simple Outcomes with replicate creates an extra level</vt:lpstr>
      <vt:lpstr>Simple Outcomes with replicate_chr creates an extra level</vt:lpstr>
      <vt:lpstr>replicate_chr versus replicate  for simple outcomes</vt:lpstr>
      <vt:lpstr>PowerPoint Presentation</vt:lpstr>
      <vt:lpstr>mutate &amp; map pierce levels of abstraction – list column</vt:lpstr>
      <vt:lpstr>Use str to explore levels of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Iverson, Todd</dc:creator>
  <cp:lastModifiedBy>Iverson, Todd</cp:lastModifiedBy>
  <cp:revision>2</cp:revision>
  <dcterms:created xsi:type="dcterms:W3CDTF">2023-08-28T11:05:48Z</dcterms:created>
  <dcterms:modified xsi:type="dcterms:W3CDTF">2023-08-29T14:27:33Z</dcterms:modified>
</cp:coreProperties>
</file>