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69" r:id="rId2"/>
    <p:sldId id="257" r:id="rId3"/>
    <p:sldId id="262" r:id="rId4"/>
    <p:sldId id="263" r:id="rId5"/>
    <p:sldId id="258" r:id="rId6"/>
    <p:sldId id="265" r:id="rId7"/>
    <p:sldId id="264" r:id="rId8"/>
    <p:sldId id="275" r:id="rId9"/>
    <p:sldId id="276" r:id="rId10"/>
    <p:sldId id="272" r:id="rId11"/>
    <p:sldId id="277" r:id="rId12"/>
    <p:sldId id="278" r:id="rId13"/>
    <p:sldId id="279" r:id="rId14"/>
    <p:sldId id="280" r:id="rId15"/>
    <p:sldId id="273" r:id="rId16"/>
    <p:sldId id="291" r:id="rId17"/>
    <p:sldId id="268" r:id="rId18"/>
    <p:sldId id="270" r:id="rId19"/>
    <p:sldId id="266" r:id="rId20"/>
    <p:sldId id="282" r:id="rId21"/>
    <p:sldId id="283" r:id="rId22"/>
    <p:sldId id="288" r:id="rId23"/>
    <p:sldId id="284" r:id="rId24"/>
    <p:sldId id="285" r:id="rId25"/>
    <p:sldId id="287" r:id="rId26"/>
    <p:sldId id="289" r:id="rId27"/>
    <p:sldId id="267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88" d="100"/>
          <a:sy n="88" d="100"/>
        </p:scale>
        <p:origin x="4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DBA2-E772-4A95-BA49-59C84C822D56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48A0-FF0A-4F5A-9F33-E72AFAD69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développement d’un programme joueur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peut-on appliquer des mécanismes décisionnels et d'apprentissages à un algorithme permettant de jouer à un jeu simple ?</a:t>
            </a:r>
          </a:p>
        </p:txBody>
      </p:sp>
    </p:spTree>
    <p:extLst>
      <p:ext uri="{BB962C8B-B14F-4D97-AF65-F5344CB8AC3E}">
        <p14:creationId xmlns:p14="http://schemas.microsoft.com/office/powerpoint/2010/main" val="1471312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e 6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3645256" y="1863415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645256" y="2865996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3645256" y="4812633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cxnSp>
        <p:nvCxnSpPr>
          <p:cNvPr id="120" name="Connecteur droit avec flèche 119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2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xagone 16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Hexagone 83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37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e 9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Hexagone 14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Hexagone 64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790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416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67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6200000">
            <a:off x="3113383" y="923459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6200000">
            <a:off x="35705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6200000">
            <a:off x="44849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6200000">
            <a:off x="4027783" y="93107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751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895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39825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67307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" name="Hexagone 11"/>
          <p:cNvSpPr/>
          <p:nvPr/>
        </p:nvSpPr>
        <p:spPr>
          <a:xfrm rot="16200000">
            <a:off x="7477564" y="9234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6200000">
            <a:off x="79347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6200000">
            <a:off x="88491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6200000">
            <a:off x="8391964" y="931078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5392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4536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204006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631488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" name="Hexagone 19"/>
          <p:cNvSpPr/>
          <p:nvPr/>
        </p:nvSpPr>
        <p:spPr>
          <a:xfrm rot="16200000">
            <a:off x="3453154" y="39887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6200000">
            <a:off x="3910354" y="482697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6200000">
            <a:off x="4824754" y="48269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6200000">
            <a:off x="4367554" y="399639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5148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292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79596" y="424228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607078" y="509951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Hexagone 27"/>
          <p:cNvSpPr/>
          <p:nvPr/>
        </p:nvSpPr>
        <p:spPr>
          <a:xfrm rot="16200000">
            <a:off x="7810408" y="39887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6200000">
            <a:off x="8267608" y="48269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6200000">
            <a:off x="9182008" y="4826976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6200000">
            <a:off x="8724808" y="3996395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8721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7865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536850" y="424228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964332" y="509950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3564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: parcours en profondeur</a:t>
            </a:r>
          </a:p>
        </p:txBody>
      </p:sp>
      <p:sp>
        <p:nvSpPr>
          <p:cNvPr id="36" name="Hexagone 35"/>
          <p:cNvSpPr/>
          <p:nvPr/>
        </p:nvSpPr>
        <p:spPr>
          <a:xfrm rot="19607261">
            <a:off x="3666904" y="370716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9607261">
            <a:off x="4175499" y="4472263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9607261">
            <a:off x="2649710" y="2176955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9607261">
            <a:off x="3158308" y="294205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Hexagone 76"/>
          <p:cNvSpPr/>
          <p:nvPr/>
        </p:nvSpPr>
        <p:spPr>
          <a:xfrm rot="19607261">
            <a:off x="4684095" y="523736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9607261">
            <a:off x="4620494" y="3651015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9607261">
            <a:off x="5129089" y="441611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9607261">
            <a:off x="3603300" y="212081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9607261">
            <a:off x="4111898" y="2885912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9607261">
            <a:off x="5637685" y="5181222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9607261">
            <a:off x="5563792" y="3594871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9607261">
            <a:off x="6072387" y="4359974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9607261">
            <a:off x="4546598" y="2064666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9607261">
            <a:off x="5055196" y="282976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9607261">
            <a:off x="6580983" y="5125078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9607261">
            <a:off x="6507775" y="3530853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9607261">
            <a:off x="7016370" y="4295956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9607261">
            <a:off x="5490581" y="2000648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9607261">
            <a:off x="5999179" y="276575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9607261">
            <a:off x="7524966" y="5061060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9607261">
            <a:off x="7423256" y="3466830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9607261">
            <a:off x="7931851" y="4231933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9607261">
            <a:off x="6406062" y="1936625"/>
            <a:ext cx="1060704" cy="9144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9607261">
            <a:off x="6914660" y="270172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9607261">
            <a:off x="8440447" y="499703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2622110" y="18261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550553" y="18124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425317" y="1812425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435759" y="1810584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6336492" y="1766760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19763" y="6058028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6482523" y="6006606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470782" y="5998247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8358938" y="5994565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9221149" y="5994565"/>
            <a:ext cx="656964" cy="3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2255679" y="2534927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2799305" y="3243729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3326136" y="3979694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0" name="ZoneTexte 119"/>
          <p:cNvSpPr txBox="1"/>
          <p:nvPr/>
        </p:nvSpPr>
        <p:spPr>
          <a:xfrm>
            <a:off x="3793325" y="4787477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4364332" y="5582278"/>
            <a:ext cx="3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7441539" y="2173534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7985165" y="2882336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8511996" y="3618301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5" name="ZoneTexte 124"/>
          <p:cNvSpPr txBox="1"/>
          <p:nvPr/>
        </p:nvSpPr>
        <p:spPr>
          <a:xfrm>
            <a:off x="8979185" y="4426084"/>
            <a:ext cx="5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6" name="ZoneTexte 125"/>
          <p:cNvSpPr txBox="1"/>
          <p:nvPr/>
        </p:nvSpPr>
        <p:spPr>
          <a:xfrm>
            <a:off x="9550192" y="5220885"/>
            <a:ext cx="3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" name="Ellipse 2"/>
          <p:cNvSpPr/>
          <p:nvPr/>
        </p:nvSpPr>
        <p:spPr>
          <a:xfrm>
            <a:off x="3526968" y="3251018"/>
            <a:ext cx="258909" cy="260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457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11333"/>
              </p:ext>
            </p:extLst>
          </p:nvPr>
        </p:nvGraphicFramePr>
        <p:xfrm>
          <a:off x="2592925" y="1526931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9597870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02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  <a:r>
                        <a:rPr lang="fr-FR" baseline="0" dirty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0.0004</a:t>
                      </a:r>
                      <a:r>
                        <a:rPr lang="fr-FR" baseline="0" dirty="0">
                          <a:effectLst/>
                        </a:rPr>
                        <a:t>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0.2703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9618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592925" y="3913112"/>
            <a:ext cx="823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Inconvénient : si le joueur est sûr de perdre, on n’a aucun moyen de retourner le coup le </a:t>
            </a:r>
            <a:r>
              <a:rPr lang="fr-FR"/>
              <a:t>moins désavantageux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769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la </a:t>
            </a:r>
            <a:r>
              <a:rPr lang="fr-FR" dirty="0" err="1"/>
              <a:t>fonciton</a:t>
            </a:r>
            <a:r>
              <a:rPr lang="fr-FR" dirty="0"/>
              <a:t> minimax qui appelle la fonction </a:t>
            </a:r>
            <a:r>
              <a:rPr lang="fr-FR" dirty="0" err="1"/>
              <a:t>posgagnante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minimax : C(N) = 1 +  ∑ ∑ 3 + C(N-1) + 3 avec N le nombre de cases dispo du plateau, n la taille du plateau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C(N) = 4 + ∑ 3n + ∑ n C(N-1)</a:t>
            </a:r>
          </a:p>
          <a:p>
            <a:pPr marL="0" indent="0">
              <a:buNone/>
            </a:pPr>
            <a:r>
              <a:rPr lang="fr-FR" dirty="0"/>
              <a:t>				    C(N) = 4 + 3n²+ n²C(N-1)</a:t>
            </a:r>
          </a:p>
          <a:p>
            <a:pPr marL="0" indent="0">
              <a:buNone/>
            </a:pPr>
            <a:r>
              <a:rPr lang="fr-FR" dirty="0"/>
              <a:t>				    C(N) = 4 + n² (3 + C(N-1))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852014" y="2767916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08822" y="2767916"/>
            <a:ext cx="496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916491" y="3883911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34161" y="3882067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 pondéré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1576016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6" name="Hexagone 5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>
            <a:stCxn id="14" idx="3"/>
            <a:endCxn id="14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5" idx="3"/>
            <a:endCxn id="15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6" idx="3"/>
            <a:endCxn id="16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" idx="2"/>
            <a:endCxn id="15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endCxn id="16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0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1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2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6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endCxn id="9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endCxn id="9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7" idx="2"/>
            <a:endCxn id="8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4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26" idx="4"/>
            <a:endCxn id="126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21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22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stCxn id="123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3" idx="0"/>
            <a:endCxn id="116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endCxn id="119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4" idx="3"/>
            <a:endCxn id="14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Connecteur droit 171"/>
          <p:cNvCxnSpPr>
            <a:stCxn id="14" idx="5"/>
            <a:endCxn id="14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stCxn id="80" idx="3"/>
            <a:endCxn id="80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>
            <a:stCxn id="80" idx="5"/>
            <a:endCxn id="80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91" idx="3"/>
            <a:endCxn id="91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102" idx="3"/>
            <a:endCxn id="91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3" idx="3"/>
            <a:endCxn id="113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stCxn id="124" idx="3"/>
            <a:endCxn id="113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stCxn id="75" idx="1"/>
            <a:endCxn id="75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stCxn id="108" idx="1"/>
            <a:endCxn id="108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4" name="ZoneTexte 213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852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e 6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3645256" y="1863415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645256" y="2865996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3645256" y="4812633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cxnSp>
        <p:nvCxnSpPr>
          <p:cNvPr id="120" name="Connecteur droit avec flèche 119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6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43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9" name="ZoneTexte 98"/>
          <p:cNvSpPr txBox="1"/>
          <p:nvPr/>
        </p:nvSpPr>
        <p:spPr>
          <a:xfrm>
            <a:off x="7399199" y="307360"/>
            <a:ext cx="4789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383023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0" name="ZoneTexte 99"/>
          <p:cNvSpPr txBox="1"/>
          <p:nvPr/>
        </p:nvSpPr>
        <p:spPr>
          <a:xfrm>
            <a:off x="7399199" y="307360"/>
            <a:ext cx="4789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2848233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[R,0,2]</a:t>
            </a:r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1" name="ZoneTexte 100"/>
          <p:cNvSpPr txBox="1"/>
          <p:nvPr/>
        </p:nvSpPr>
        <p:spPr>
          <a:xfrm>
            <a:off x="7399199" y="307360"/>
            <a:ext cx="4789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3442589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5319763" y="4568626"/>
            <a:ext cx="21033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Hexagone 58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0" name="Hexagone 59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1" name="Hexagone 60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2" name="Hexagone 61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3" name="Hexagone 62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4" name="Hexagone 63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5" name="Hexagone 64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6" name="Hexagone 65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7" name="Hexagone 66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8" name="Hexagone 67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69" name="Hexagone 68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0" name="Hexagone 69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1" name="Hexagone 70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2" name="Hexagone 71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3" name="Hexagone 72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4" name="Hexagone 73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5" name="Hexagone 74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6" name="Hexagone 75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7" name="Hexagone 76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8" name="Hexagone 77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9" name="Hexagone 78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0" name="Hexagone 79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1" name="Hexagone 80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2" name="Hexagone 81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83" name="Ellipse 82"/>
          <p:cNvSpPr/>
          <p:nvPr/>
        </p:nvSpPr>
        <p:spPr>
          <a:xfrm>
            <a:off x="1054834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4" name="Ellipse 83"/>
          <p:cNvSpPr/>
          <p:nvPr/>
        </p:nvSpPr>
        <p:spPr>
          <a:xfrm>
            <a:off x="3029875" y="5649855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5" name="Ellipse 84"/>
          <p:cNvSpPr/>
          <p:nvPr/>
        </p:nvSpPr>
        <p:spPr>
          <a:xfrm>
            <a:off x="6818605" y="56416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6" name="Ellipse 85"/>
          <p:cNvSpPr/>
          <p:nvPr/>
        </p:nvSpPr>
        <p:spPr>
          <a:xfrm>
            <a:off x="10535362" y="566942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87" name="Ellipse 86"/>
          <p:cNvSpPr/>
          <p:nvPr/>
        </p:nvSpPr>
        <p:spPr>
          <a:xfrm>
            <a:off x="8551482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8" name="Ellipse 87"/>
          <p:cNvSpPr/>
          <p:nvPr/>
        </p:nvSpPr>
        <p:spPr>
          <a:xfrm>
            <a:off x="4810098" y="568261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89" name="Ellipse 88"/>
          <p:cNvSpPr/>
          <p:nvPr/>
        </p:nvSpPr>
        <p:spPr>
          <a:xfrm>
            <a:off x="1054834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0" name="Ellipse 89"/>
          <p:cNvSpPr/>
          <p:nvPr/>
        </p:nvSpPr>
        <p:spPr>
          <a:xfrm>
            <a:off x="3029875" y="3540544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1" name="Ellipse 90"/>
          <p:cNvSpPr/>
          <p:nvPr/>
        </p:nvSpPr>
        <p:spPr>
          <a:xfrm>
            <a:off x="6818605" y="3532319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2" name="Ellipse 91"/>
          <p:cNvSpPr/>
          <p:nvPr/>
        </p:nvSpPr>
        <p:spPr>
          <a:xfrm>
            <a:off x="10535362" y="356011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[R,0,1]</a:t>
            </a:r>
          </a:p>
        </p:txBody>
      </p:sp>
      <p:sp>
        <p:nvSpPr>
          <p:cNvPr id="93" name="Ellipse 92"/>
          <p:cNvSpPr/>
          <p:nvPr/>
        </p:nvSpPr>
        <p:spPr>
          <a:xfrm>
            <a:off x="8551482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[B,1,0]</a:t>
            </a:r>
            <a:endParaRPr lang="fr-FR" sz="1100" dirty="0"/>
          </a:p>
        </p:txBody>
      </p:sp>
      <p:sp>
        <p:nvSpPr>
          <p:cNvPr id="94" name="Ellipse 93"/>
          <p:cNvSpPr/>
          <p:nvPr/>
        </p:nvSpPr>
        <p:spPr>
          <a:xfrm>
            <a:off x="4810098" y="357329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[B,1,0]</a:t>
            </a:r>
          </a:p>
        </p:txBody>
      </p:sp>
      <p:sp>
        <p:nvSpPr>
          <p:cNvPr id="95" name="Ellipse 94"/>
          <p:cNvSpPr/>
          <p:nvPr/>
        </p:nvSpPr>
        <p:spPr>
          <a:xfrm>
            <a:off x="1866686" y="2264448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[R,0,2]</a:t>
            </a:r>
          </a:p>
        </p:txBody>
      </p:sp>
      <p:sp>
        <p:nvSpPr>
          <p:cNvPr id="96" name="Ellipse 95"/>
          <p:cNvSpPr/>
          <p:nvPr/>
        </p:nvSpPr>
        <p:spPr>
          <a:xfrm>
            <a:off x="5770277" y="225411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7" name="Ellipse 96"/>
          <p:cNvSpPr/>
          <p:nvPr/>
        </p:nvSpPr>
        <p:spPr>
          <a:xfrm>
            <a:off x="9465882" y="222707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[B,1,1]</a:t>
            </a:r>
          </a:p>
        </p:txBody>
      </p:sp>
      <p:sp>
        <p:nvSpPr>
          <p:cNvPr id="98" name="Ellipse 97"/>
          <p:cNvSpPr/>
          <p:nvPr/>
        </p:nvSpPr>
        <p:spPr>
          <a:xfrm>
            <a:off x="5724498" y="23693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[R,2,4]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7399199" y="307360"/>
            <a:ext cx="4789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[Couleur gagnante, nombre victoires bleu, nombre victoires rouge]</a:t>
            </a:r>
          </a:p>
        </p:txBody>
      </p:sp>
    </p:spTree>
    <p:extLst>
      <p:ext uri="{BB962C8B-B14F-4D97-AF65-F5344CB8AC3E}">
        <p14:creationId xmlns:p14="http://schemas.microsoft.com/office/powerpoint/2010/main" val="1636483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</a:t>
            </a:r>
          </a:p>
        </p:txBody>
      </p:sp>
      <p:graphicFrame>
        <p:nvGraphicFramePr>
          <p:cNvPr id="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13069"/>
              </p:ext>
            </p:extLst>
          </p:nvPr>
        </p:nvGraphicFramePr>
        <p:xfrm>
          <a:off x="2592925" y="1526931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9597870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02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  <a:r>
                        <a:rPr lang="fr-FR" baseline="0" dirty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0.003s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66.190s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17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1" y="2200265"/>
            <a:ext cx="10613571" cy="1468800"/>
          </a:xfrm>
        </p:spPr>
        <p:txBody>
          <a:bodyPr>
            <a:normAutofit/>
          </a:bodyPr>
          <a:lstStyle/>
          <a:p>
            <a:r>
              <a:rPr lang="fr-FR" sz="3600" dirty="0"/>
              <a:t>Recherche arborescente de Monte Carlo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104139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60413"/>
              </p:ext>
            </p:extLst>
          </p:nvPr>
        </p:nvGraphicFramePr>
        <p:xfrm>
          <a:off x="2190259" y="1634066"/>
          <a:ext cx="9314352" cy="394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88">
                  <a:extLst>
                    <a:ext uri="{9D8B030D-6E8A-4147-A177-3AD203B41FA5}">
                      <a16:colId xmlns:a16="http://schemas.microsoft.com/office/drawing/2014/main" val="1546878128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2698981488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1986692967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3790735892"/>
                    </a:ext>
                  </a:extLst>
                </a:gridCol>
              </a:tblGrid>
              <a:tr h="12612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 choisis (en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</a:t>
                      </a:r>
                      <a:r>
                        <a:rPr lang="fr-FR" baseline="0" dirty="0"/>
                        <a:t> de parties jouées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parties par seconde jouées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2548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8222145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13703,57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45721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350023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583,37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877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99806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166,34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0680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600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39327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65,55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65980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(vrai</a:t>
                      </a:r>
                      <a:r>
                        <a:rPr lang="fr-FR" baseline="0" dirty="0"/>
                        <a:t> plateau)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2496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13,87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3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555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8" name="Hexagone 7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6" idx="3"/>
            <a:endCxn id="16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7" idx="3"/>
            <a:endCxn id="17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8" idx="3"/>
            <a:endCxn id="18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4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stCxn id="16" idx="2"/>
            <a:endCxn id="17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endCxn id="18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2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4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8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endCxn id="11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endCxn id="11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9" idx="2"/>
            <a:endCxn id="10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26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28" idx="4"/>
            <a:endCxn id="128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stCxn id="123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4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25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25" idx="0"/>
            <a:endCxn id="118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>
            <a:endCxn id="121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" idx="3"/>
            <a:endCxn id="16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" idx="5"/>
            <a:endCxn id="16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82" idx="3"/>
            <a:endCxn id="82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82" idx="5"/>
            <a:endCxn id="82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stCxn id="93" idx="3"/>
            <a:endCxn id="93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104" idx="3"/>
            <a:endCxn id="93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15" idx="3"/>
            <a:endCxn id="115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26" idx="3"/>
            <a:endCxn id="115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stCxn id="77" idx="1"/>
            <a:endCxn id="77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110" idx="1"/>
            <a:endCxn id="110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5" name="ZoneTexte 214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" name="ZoneTexte 234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6" name="ZoneTexte 235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164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9" name="Hexagone 8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Hexagone 128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>
            <a:stCxn id="17" idx="3"/>
            <a:endCxn id="17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8" idx="3"/>
            <a:endCxn id="18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9" idx="3"/>
            <a:endCxn id="19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5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7" idx="2"/>
            <a:endCxn id="18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9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4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6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9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endCxn id="12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endCxn id="12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0" idx="2"/>
            <a:endCxn id="11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>
            <a:stCxn id="127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29" idx="4"/>
            <a:endCxn id="129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4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25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26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>
            <a:stCxn id="126" idx="0"/>
            <a:endCxn id="119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endCxn id="122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7" idx="3"/>
            <a:endCxn id="17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7" idx="5"/>
            <a:endCxn id="17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83" idx="3"/>
            <a:endCxn id="83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stCxn id="83" idx="5"/>
            <a:endCxn id="83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94" idx="3"/>
            <a:endCxn id="94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05" idx="3"/>
            <a:endCxn id="94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16" idx="3"/>
            <a:endCxn id="116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stCxn id="127" idx="3"/>
            <a:endCxn id="116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>
            <a:stCxn id="78" idx="1"/>
            <a:endCxn id="78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111" idx="1"/>
            <a:endCxn id="111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6" name="ZoneTexte 215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5" name="ZoneTexte 234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6" name="ZoneTexte 235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7" name="ZoneTexte 236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995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Condition de victoire</a:t>
            </a:r>
          </a:p>
        </p:txBody>
      </p:sp>
      <p:sp>
        <p:nvSpPr>
          <p:cNvPr id="80" name="Hexagone 79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Hexagone 128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Hexagone 129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Hexagone 130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Hexagone 131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Hexagone 132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Hexagone 133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Hexagone 134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Hexagone 135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Hexagone 136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Hexagone 137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Hexagone 138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Hexagone 139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Hexagone 140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Hexagone 141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Hexagone 142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Hexagone 143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Hexagone 144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Hexagone 145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Hexagone 146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Hexagone 147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Hexagone 148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Hexagone 149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Hexagone 150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Hexagone 151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Hexagone 152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Hexagone 153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Hexagone 154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Hexagone 155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Hexagone 156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Hexagone 157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Hexagone 158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Hexagone 159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Hexagone 160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Hexagone 161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Hexagone 162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Hexagone 163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Hexagone 164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Hexagone 165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Hexagone 166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Hexagone 167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Hexagone 168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Hexagone 169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Hexagone 170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Hexagone 171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Hexagone 172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Hexagone 173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Hexagone 174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Hexagone 175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Hexagone 176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Hexagone 177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Hexagone 178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Hexagone 179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Hexagone 180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Hexagone 181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Hexagone 182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Hexagone 183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Hexagone 184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Hexagone 185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Hexagone 186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Hexagone 187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Hexagone 188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Hexagone 189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Hexagone 190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Hexagone 191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Hexagone 192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Hexagone 193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Hexagone 194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Hexagone 195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Hexagone 196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Hexagone 197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Hexagone 198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Hexagone 199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1" name="Connecteur droit 200"/>
          <p:cNvCxnSpPr>
            <a:stCxn id="88" idx="3"/>
            <a:endCxn id="88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stCxn id="89" idx="3"/>
            <a:endCxn id="89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stCxn id="90" idx="3"/>
            <a:endCxn id="90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eur droit 205"/>
          <p:cNvCxnSpPr>
            <a:stCxn id="86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88" idx="2"/>
            <a:endCxn id="89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Connecteur droit 212"/>
          <p:cNvCxnSpPr>
            <a:endCxn id="90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necteur droit 214"/>
          <p:cNvCxnSpPr>
            <a:stCxn id="84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stCxn id="85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Connecteur droit 216"/>
          <p:cNvCxnSpPr>
            <a:stCxn id="86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necteur droit 217"/>
          <p:cNvCxnSpPr>
            <a:stCxn id="87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80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83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endCxn id="83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81" idx="2"/>
            <a:endCxn id="82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stCxn id="198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Connecteur droit 234"/>
          <p:cNvCxnSpPr>
            <a:stCxn id="200" idx="4"/>
            <a:endCxn id="200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stCxn id="195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196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Connecteur droit 238"/>
          <p:cNvCxnSpPr>
            <a:stCxn id="197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197" idx="0"/>
            <a:endCxn id="190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endCxn id="193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5" name="Connecteur droit 244"/>
          <p:cNvCxnSpPr>
            <a:stCxn id="88" idx="3"/>
            <a:endCxn id="88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stCxn id="88" idx="5"/>
            <a:endCxn id="88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Connecteur droit 256"/>
          <p:cNvCxnSpPr>
            <a:stCxn id="154" idx="3"/>
            <a:endCxn id="154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8" name="Connecteur droit 257"/>
          <p:cNvCxnSpPr>
            <a:stCxn id="154" idx="5"/>
            <a:endCxn id="154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stCxn id="165" idx="3"/>
            <a:endCxn id="165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176" idx="3"/>
            <a:endCxn id="165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Connecteur droit 262"/>
          <p:cNvCxnSpPr>
            <a:stCxn id="187" idx="3"/>
            <a:endCxn id="187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198" idx="3"/>
            <a:endCxn id="187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stCxn id="149" idx="1"/>
            <a:endCxn id="149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stCxn id="182" idx="1"/>
            <a:endCxn id="182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1" name="ZoneTexte 290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3" name="ZoneTexte 292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ZoneTexte 293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6" name="ZoneTexte 295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7" name="ZoneTexte 296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8" name="ZoneTexte 297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9" name="ZoneTexte 298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0" name="ZoneTexte 299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1" name="ZoneTexte 300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02" name="ZoneTexte 301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03" name="ZoneTexte 302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4" name="ZoneTexte 303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05" name="ZoneTexte 304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06" name="ZoneTexte 305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  <p:cxnSp>
        <p:nvCxnSpPr>
          <p:cNvPr id="310" name="Connecteur droit 309"/>
          <p:cNvCxnSpPr/>
          <p:nvPr/>
        </p:nvCxnSpPr>
        <p:spPr>
          <a:xfrm flipV="1">
            <a:off x="4319333" y="3904239"/>
            <a:ext cx="1888066" cy="2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 flipH="1">
            <a:off x="6207399" y="3578006"/>
            <a:ext cx="214558" cy="32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 flipH="1">
            <a:off x="6412802" y="3582742"/>
            <a:ext cx="404830" cy="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 flipH="1" flipV="1">
            <a:off x="6825900" y="3591098"/>
            <a:ext cx="539382" cy="921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 flipV="1">
            <a:off x="7365282" y="4512063"/>
            <a:ext cx="1234621" cy="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5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237120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exagone 31"/>
          <p:cNvSpPr/>
          <p:nvPr/>
        </p:nvSpPr>
        <p:spPr>
          <a:xfrm rot="16200000">
            <a:off x="5121225" y="18084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6200000">
            <a:off x="5578425" y="26466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6200000">
            <a:off x="6492825" y="264668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6200000">
            <a:off x="6035625" y="181610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182947" y="154305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097347" y="154305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4847667" y="2061993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275149" y="29192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1" name="Titre 1"/>
          <p:cNvSpPr txBox="1">
            <a:spLocks/>
          </p:cNvSpPr>
          <p:nvPr/>
        </p:nvSpPr>
        <p:spPr>
          <a:xfrm>
            <a:off x="2047875" y="602731"/>
            <a:ext cx="9768987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: l’algorithme minimax</a:t>
            </a:r>
          </a:p>
        </p:txBody>
      </p:sp>
    </p:spTree>
    <p:extLst>
      <p:ext uri="{BB962C8B-B14F-4D97-AF65-F5344CB8AC3E}">
        <p14:creationId xmlns:p14="http://schemas.microsoft.com/office/powerpoint/2010/main" val="182266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23029" y="4275242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</p:spTree>
    <p:extLst>
      <p:ext uri="{BB962C8B-B14F-4D97-AF65-F5344CB8AC3E}">
        <p14:creationId xmlns:p14="http://schemas.microsoft.com/office/powerpoint/2010/main" val="310854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Hexagone 8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431709" y="5385242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</p:spTree>
    <p:extLst>
      <p:ext uri="{BB962C8B-B14F-4D97-AF65-F5344CB8AC3E}">
        <p14:creationId xmlns:p14="http://schemas.microsoft.com/office/powerpoint/2010/main" val="371686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601</Words>
  <Application>Microsoft Office PowerPoint</Application>
  <PresentationFormat>Grand écran</PresentationFormat>
  <Paragraphs>267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Brin</vt:lpstr>
      <vt:lpstr>Le développement d’un programme joueur</vt:lpstr>
      <vt:lpstr>Présentation PowerPoint</vt:lpstr>
      <vt:lpstr>Présentation PowerPoint</vt:lpstr>
      <vt:lpstr>Présentation PowerPoint</vt:lpstr>
      <vt:lpstr>Présentation PowerPoint</vt:lpstr>
      <vt:lpstr>Algorithme naïf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Principe : parcours en profondeur</vt:lpstr>
      <vt:lpstr>Efficacité</vt:lpstr>
      <vt:lpstr>Evaluation de la complexité</vt:lpstr>
      <vt:lpstr>Algorithme naïf pondéré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Efficacité</vt:lpstr>
      <vt:lpstr>Recherche arborescente de Monte Carlo</vt:lpstr>
      <vt:lpstr>Evaluation de la complexité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jeu</dc:title>
  <dc:creator>nathalie marette</dc:creator>
  <cp:lastModifiedBy>Thibault Marette</cp:lastModifiedBy>
  <cp:revision>38</cp:revision>
  <dcterms:created xsi:type="dcterms:W3CDTF">2016-06-04T12:12:14Z</dcterms:created>
  <dcterms:modified xsi:type="dcterms:W3CDTF">2016-06-11T18:05:12Z</dcterms:modified>
</cp:coreProperties>
</file>