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4" r:id="rId19"/>
    <p:sldId id="275" r:id="rId20"/>
    <p:sldId id="282" r:id="rId21"/>
    <p:sldId id="283" r:id="rId22"/>
    <p:sldId id="284" r:id="rId23"/>
    <p:sldId id="285" r:id="rId24"/>
    <p:sldId id="286" r:id="rId25"/>
    <p:sldId id="276" r:id="rId26"/>
    <p:sldId id="278" r:id="rId27"/>
    <p:sldId id="279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xample.com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2209800" y="167481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t>Introduction to HTML</a:t>
            </a: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2895600" y="3430588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HyperText Markup Language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41590" y="1052014"/>
            <a:ext cx="9064854" cy="6227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2: HTML (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HyperText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Markup Language)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55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8788" y="233640"/>
            <a:ext cx="1193871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lists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lists are used to group related items together. There are three types of lists: unordered lists, ordered lists, and description lists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Unordered List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unordered list (&lt;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&gt;) is a list of items in which the order does not matter. Each item in the list is marked with a bullet.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Ordered List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 list (&lt;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&gt;) is a list of items in which the order does matter. Each item in the list is marked with a number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List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list (&lt;dl&gt;) is used to define a list of terms and descriptions.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05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0456" y="141668"/>
            <a:ext cx="499700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unordered list:</a:t>
            </a: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&lt;!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DOCTYPE html&gt;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="en"&gt;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title&gt;Unordered List Example&lt;/title&gt;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&lt;h1&gt;My Favorite Fruits&lt;/h1&gt;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&lt;li&gt;Apple&lt;/li&gt;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&lt;li&gt;Banana&lt;/li&gt;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&lt;li&gt;Cherry&lt;/li&gt;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267459" y="141668"/>
            <a:ext cx="6774287" cy="63709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Example of Ordered </a:t>
            </a:r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GB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&lt;!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DOCTYPE html&gt;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="en"&gt;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rdered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Example&lt;/title&gt;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&lt;h1&gt;</a:t>
            </a:r>
            <a:r>
              <a:rPr lang="en-US" sz="2400" dirty="0" smtClean="0"/>
              <a:t>Web </a:t>
            </a:r>
            <a:r>
              <a:rPr lang="en-US" sz="2400" dirty="0"/>
              <a:t>Development Process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it-IT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&lt;ol&gt;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&lt;li&gt;Planning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Design&lt;/li&gt;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&lt;li&gt;Development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&lt;/li&gt;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&lt;li&gt;Testing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&lt;/li&gt;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&lt;li&gt;Deployment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&lt;/li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&lt;li&gt;Maintenance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&lt;/li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&lt;/ol&gt;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23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165465" y="2379744"/>
            <a:ext cx="302653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-Ordered 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-Unordered 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dl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-Description 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51797" y="2379744"/>
            <a:ext cx="4602050" cy="35394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&lt;dl&gt;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&gt;-Ordered list&lt;/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&gt;-Unordered list&lt;/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&gt;dl&lt;/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&gt;-Description list&lt;/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&lt;/dl&gt;</a:t>
            </a:r>
          </a:p>
        </p:txBody>
      </p:sp>
      <p:sp>
        <p:nvSpPr>
          <p:cNvPr id="2" name="Rectangle 1"/>
          <p:cNvSpPr/>
          <p:nvPr/>
        </p:nvSpPr>
        <p:spPr>
          <a:xfrm>
            <a:off x="176011" y="575033"/>
            <a:ext cx="116596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List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(also known as a Definition List) in HTML is used to define terms and their descriptions. It consists of &lt;dl&gt;, &lt;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and &lt;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elements. Here's a basic example of how to create a Description List: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9194" y="2379744"/>
            <a:ext cx="3657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dl&gt;: This tag wraps the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entire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list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&gt;: This tag is used to define the term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&gt;: This tag is used to provide the description of the term.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79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152" y="38637"/>
            <a:ext cx="12003110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Activity 5: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HTML file named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favorite_fruits.html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"My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Favorite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Fruits“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"My Top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Favorite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Fruits“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unordered list of at least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favorite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fruits.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737" y="3353495"/>
            <a:ext cx="12003110" cy="31085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Activity 6: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description list for the following items: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Term: "HTML", Description: "A markup language for creating web pages."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Term: "CSS", Description: "A style sheet language used for describing the presentation of a document."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Term: "JavaScript", Description: "A programming language used to create dynamic content on web pages."</a:t>
            </a:r>
          </a:p>
        </p:txBody>
      </p:sp>
    </p:spTree>
    <p:extLst>
      <p:ext uri="{BB962C8B-B14F-4D97-AF65-F5344CB8AC3E}">
        <p14:creationId xmlns:p14="http://schemas.microsoft.com/office/powerpoint/2010/main" val="322896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4699" y="0"/>
            <a:ext cx="1183568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HTML TABLE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table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display data in a tabular format. It consists of rows and columns, with each row containing one or more cells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the key elements involved in creating a table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of an HTML Table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&gt;: The container for the entire table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(Table Row): Defines a row in the table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(Table Header): Defines a header cell in a table, typically displayed in bold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and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(Table Data): Defines a standard cell in a table.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03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150" y="66177"/>
            <a:ext cx="5486401" cy="67403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h1&gt;Web developers&lt;/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h1&gt;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&lt;table border="1"&gt;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Front_end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developers&lt;/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Back_end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developers&lt;/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Full_stack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developers&lt;/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td&gt;Amen Demise&lt;/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td&gt;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td&gt;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Selamawit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Ashenafi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GB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&lt;td&gt;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Amanuei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Ashenafi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td&gt;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Firaol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Tegenu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td&gt;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td&gt;Anna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Alemayehu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&lt;td&gt;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Abdulrahman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Awel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td&gt;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97768" y="0"/>
            <a:ext cx="5190187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&lt;td&gt;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Esubalew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Absera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&lt;td&gt;Novel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Robel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&lt;td&gt;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Dagim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&lt;td&gt;Albright Mesfin&lt;/td&gt;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&lt;/table&gt;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7261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4252"/>
            <a:ext cx="1185285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3200" b="1" dirty="0" smtClean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-GB" sz="3200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endParaRPr lang="en-GB" sz="2800" b="1" dirty="0" smtClean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smtClean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sz="2800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form </a:t>
            </a:r>
            <a:r>
              <a:rPr lang="en-GB" sz="28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section of a web page that collects user input and sends it to a server for processing. Forms are essential for tasks like user registration, login, surveys, and more</a:t>
            </a:r>
            <a:r>
              <a:rPr lang="en-GB" sz="2800" dirty="0" smtClean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form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section of a document that collects user inputs, typically through various form elements like text fields, checkboxes, radio buttons, and submit buttons.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is may contain: a login form with the words welcome back in white and purple colors on 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47" y="3307252"/>
            <a:ext cx="4034289" cy="355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pinimg.com/564x/b0/1a/78/b01a780108e8f5c423406ba011e7c55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636" y="3307252"/>
            <a:ext cx="3852612" cy="309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" t="20001" r="34736" b="7839"/>
          <a:stretch/>
        </p:blipFill>
        <p:spPr>
          <a:xfrm>
            <a:off x="8347275" y="3307252"/>
            <a:ext cx="3676403" cy="311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45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3889" y="261035"/>
            <a:ext cx="854298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Elements:</a:t>
            </a:r>
          </a:p>
          <a:p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&lt;form&gt;: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container for the form elements.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&lt;label&gt;: Defines a label for an input element.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&lt;input&gt;: The input fields where users can enter data.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type="submit"&gt;: A button to submit the form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945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30558" y="201526"/>
            <a:ext cx="11633915" cy="17799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		The &lt;input&gt; Element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One of the most used form elements is the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can be displayed in several ways, depending on the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attribute.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43720" y="1497712"/>
            <a:ext cx="74482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egoe UI" panose="020B0502040204020203" pitchFamily="34" charset="0"/>
              </a:rPr>
              <a:t>Example</a:t>
            </a:r>
          </a:p>
          <a:p>
            <a:r>
              <a:rPr lang="en-GB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GB" sz="2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GB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fname</a:t>
            </a:r>
            <a:r>
              <a:rPr lang="en-GB" sz="24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First name:</a:t>
            </a:r>
            <a:r>
              <a:rPr lang="en-GB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GB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GB" sz="2400" dirty="0">
                <a:solidFill>
                  <a:srgbClr val="0000CD"/>
                </a:solidFill>
                <a:latin typeface="Consolas" panose="020B0609020204030204" pitchFamily="49" charset="0"/>
              </a:rPr>
              <a:t>="text"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GB" sz="2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GB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fname</a:t>
            </a:r>
            <a:r>
              <a:rPr lang="en-GB" sz="24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GB" sz="2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GB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fname</a:t>
            </a:r>
            <a:r>
              <a:rPr lang="en-GB" sz="24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endParaRPr lang="en-GB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6794" y="2698041"/>
            <a:ext cx="11861441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&lt;label&gt; element</a:t>
            </a:r>
            <a:endParaRPr lang="en-GB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&lt;label&gt; element in HTML is used to define labels for &lt;input&gt; elements, making web forms more accessible. Labels improve the usability of forms by linking descriptive text with the corresponding form control, which is especially helpful for screen reader users.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3720" y="4815022"/>
            <a:ext cx="744828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&lt;form&gt;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&lt;label for="name"&gt;Name:&lt;/label&gt;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&lt;input type="text" id="name" name="name"&gt;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&lt;input type="submit" value="Submit"&gt;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66892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1769" y="0"/>
            <a:ext cx="1173694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&lt;select&gt; element </a:t>
            </a:r>
            <a:endParaRPr lang="en-GB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&lt;select&gt; element in HTML is used to create a drop-down list, allowing users to choose one or more options from a predefined set. It’s commonly used in forms to collect user input. Here’s a basic example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4501" y="1877437"/>
            <a:ext cx="7950558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&lt;label for="fruit"&gt;Choose a fruit:&lt;/label&gt;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&lt;select id="fruit" name="fruit"&gt;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&lt;option value="apple"&gt;Apple&lt;/option&gt;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&lt;option value="banana"&gt;Banana&lt;/option&gt;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&lt;option value="cherry"&gt;Cherry&lt;/option&gt;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&lt;/select&gt;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555093"/>
            <a:ext cx="10712869" cy="10412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			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&lt;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textarea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&gt; Element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a multi-line input field (a text area):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4501" y="5596347"/>
            <a:ext cx="795055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A52A2A"/>
                </a:solidFill>
                <a:latin typeface="Consolas" panose="020B0609020204030204" pitchFamily="49" charset="0"/>
              </a:rPr>
              <a:t>textarea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="message"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 rows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="10"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 cols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="30"&gt;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The cat was playing in the garden.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GB" dirty="0" err="1">
                <a:solidFill>
                  <a:srgbClr val="A52A2A"/>
                </a:solidFill>
                <a:latin typeface="Consolas" panose="020B0609020204030204" pitchFamily="49" charset="0"/>
              </a:rPr>
              <a:t>textarea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6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7425" y="270456"/>
            <a:ext cx="8139450" cy="642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Overview of HTML</a:t>
            </a:r>
            <a:endParaRPr lang="en-US" sz="28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is a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markup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that is used to create webpages. The different elements of a webpage such as headings, tables, paragraphs, images, and others are defined using the predefined set of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markup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tags of HTML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provides the structure of a webpage and is a cornerstone technology alongside CSS (Cascading Style Sheets) and JavaScript. </a:t>
            </a:r>
            <a:endParaRPr lang="en-US" sz="28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chapter, we'll cover the basics of HTML, including its structure, elements, attributes, and how to create 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webpage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ml Logo Png Transparent Background , Free Transparent Clipart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875" y="1834760"/>
            <a:ext cx="3576525" cy="372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9717" y="778602"/>
            <a:ext cx="12112283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form can include various elements to collect user input and organize the form structure. Here are some common elements: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&lt;form&gt;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container for the form elements. It includes attributes like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more.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&lt;input&gt;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basic input element, which can be configured for different types of input: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type="text"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Single-line text input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type="password"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Password input (hides the characters)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type="email"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Email input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type="number"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Number input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type="date"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Date input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193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0056" y="369332"/>
            <a:ext cx="1186375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type="checkbox"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Checkbox input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type="radio"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Radio button input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type="submit"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Submit button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type="reset"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Reset button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type="file"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File upload input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type="hidden"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Hidden input (not visible to users)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0057" y="3452665"/>
            <a:ext cx="11863753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&lt;label&gt;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Associates a label with a form element for better accessibility. Clicking the label will focus the associated input.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Multi-line text input.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&lt;select&gt;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Dropdown list, used with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&lt;option&gt;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elements to define the choices.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&lt;option&gt;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Defines an option within a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&lt;select&gt;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element.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&lt;button&gt;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Button element, which can be used for submitting the form or triggering JavaScript actions.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011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4745" y="603064"/>
            <a:ext cx="11859064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&lt;button&gt;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Button element, which can be used for submitting the form or triggering JavaScript actions.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Groups related elements within a form, often used with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&lt;legend&gt;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&lt;legend&gt;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Provides a caption for a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datalist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Provides a list of predefined options for an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&lt;input&gt;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element.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&lt;output&gt;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Displays the result of a calculation or user action.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&lt;progress&gt;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Represents the progress of a task.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&lt;meter&gt;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Represents a scalar measurement within a known range, like a gauge.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130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692" y="182880"/>
            <a:ext cx="11685563" cy="63709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 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"/submit"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"POST"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"username"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Username: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"username"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"username"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"password"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Password: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"password"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"password"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"password"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"email"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Email: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"email"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"email"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"email"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"birthdate"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Birthdate: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"date"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"birthdate"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"birthdate"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Gender: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"radio"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"male"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"gender"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"male"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"male"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Male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"radio"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"female"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"gender"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"female"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"female"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Female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550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474" y="112542"/>
            <a:ext cx="12093525" cy="67454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"newsletter"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Subscribe to newsletter: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"checkbox"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"newsletter"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"newsletter"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"country"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Country: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"country"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"country"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"us"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United States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ca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Canada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uk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United Kingdom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"bio"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Bio: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textarea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"bio"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"bio"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textarea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"file"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"avatar"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"avatar"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"reset"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"Reset"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659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37767"/>
            <a:ext cx="120419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attribute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HTML &lt;form&gt; element specifies how the form data should be sent to the server when the form is submitted. 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There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two main values for the method attribute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data is appended to the URL in the form of a query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It's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cases where the form submission does not change the state of the server, such as search forms or filtering queries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data is visible in the URL, which can be bookmarked or shared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limitation on the amount of data that can be sent, as URLs have length restrictions.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33821" y="4038659"/>
            <a:ext cx="8632873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&lt;form action="/search" method="get"&gt;</a:t>
            </a:r>
          </a:p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&lt;input type="text" name="query" placeholder="Search..."&gt;</a:t>
            </a:r>
          </a:p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&lt;input type="submit" value="Search"&gt;</a:t>
            </a:r>
          </a:p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842498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0407" y="0"/>
            <a:ext cx="118142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POST: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data is sent in the body of the HTTP request, not visible in the URL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It's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cases where the form submission changes the state of the server, such as submitting a form with sensitive data, like login credentials, or when uploading a file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 limit on the amount of data sent, making it suitable for large data submissions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security than GET because data is not exposed in the URL.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5419" y="2967129"/>
            <a:ext cx="9508901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action="/login" method="POST"&gt;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&lt;label for="username"&gt;Username:&lt;/label&gt;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&lt;input type="text" id="username" name="username"&gt;&lt;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&lt;label for="password"&gt;Password:&lt;/label&gt;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&lt;input type="password" id="password" name="password"&gt;&lt;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&lt;input type="submit" value="Login"&gt;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&lt;/form&gt;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3771" y="5564926"/>
            <a:ext cx="9894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400" dirty="0"/>
              <a:t>In short, GET is for retrieving data, and POST is for sending data securely.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2551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6012" y="262566"/>
            <a:ext cx="1177558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div&gt;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&lt;div&gt; element is a block-level container that is used to group content together. It's a versatile element that can contain other block-level or inline elements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By default, &lt;div&gt; elements take up the full width available and start on a new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line.Common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Uses: Creating layout structures, grouping related elements, applying CSS styles or JavaScript logic to multiple elements.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2828836"/>
            <a:ext cx="8903594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&lt;div class="container"&gt;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&lt;h1&gt;Welcome to My Website&lt;/h1&gt;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&lt;p&gt;This is a paragraph inside a div.&lt;/p&gt;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&lt;/div&gt;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12124" y="4594886"/>
            <a:ext cx="11539470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Activity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HTML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file.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&lt;div&gt; elements to structure your page with the following layout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section that includes a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title, a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content area with some placeholder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text.a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sidebar with a list of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links, a footer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contact information.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202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374" y="90153"/>
            <a:ext cx="1186573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section&gt;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&lt;section&gt; element is a semantic, block-level container used to define a section of content. It is typically used to group related content together within a document, and each &lt;section&gt; should ideally have a heading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Similar to &lt;div&gt;, it takes up the full width and starts on a new line, but it carries more semantic meaning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Uses: Organizing a webpage into distinct sections, such as a header, footer, articles, or other content blocks.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00271" y="3198696"/>
            <a:ext cx="930283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&lt;section&gt;</a:t>
            </a:r>
          </a:p>
          <a:p>
            <a:r>
              <a:rPr lang="en-GB" dirty="0">
                <a:solidFill>
                  <a:schemeClr val="bg1"/>
                </a:solidFill>
              </a:rPr>
              <a:t>    &lt;h2&gt;About Us&lt;/h2&gt;</a:t>
            </a:r>
          </a:p>
          <a:p>
            <a:r>
              <a:rPr lang="en-GB" dirty="0">
                <a:solidFill>
                  <a:schemeClr val="bg1"/>
                </a:solidFill>
              </a:rPr>
              <a:t>    &lt;p&gt;This section contains information about our company.&lt;/p&gt;</a:t>
            </a:r>
          </a:p>
          <a:p>
            <a:r>
              <a:rPr lang="en-GB" dirty="0">
                <a:solidFill>
                  <a:schemeClr val="bg1"/>
                </a:solidFill>
              </a:rPr>
              <a:t>&lt;/section&gt;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374" y="4712319"/>
            <a:ext cx="11865735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Activity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HTML file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&lt;section&gt; for an "About Us" area with a heading and some descriptive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text.Add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another &lt;section&gt; for "Services" with a heading and a list of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services.Add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&lt;section&gt; for "Contact Us" with a heading and contact information.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47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409935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/>
              <a:t>Basic Structure of an HTML 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69193" y="1143000"/>
            <a:ext cx="5014175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HTML document has a standard structure which includes the 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&lt;!DOCTYPE&gt;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tags. Here's an example of a basic HTML document structure: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9195" y="4488532"/>
            <a:ext cx="540123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 declaration.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&lt;html&gt;: Root element.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&lt;head&gt;: Contains meta-information.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&lt;body&gt;: Contains the content of the document. 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5770426" y="888175"/>
            <a:ext cx="5993944" cy="584712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DOCTYPE html&gt;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="en"&gt;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&lt;meta charset="UTF-8"&gt;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&lt;meta name="viewport" content="width=device-width, initial-scale=1.0"&gt;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&lt;title&gt;My First Webpage&lt;/title&gt;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&lt;h1&gt;Hello, World!&lt;/h1&gt;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&lt;p&gt;Welcome to my first webpage.&lt;/p&gt;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5408" y="652307"/>
            <a:ext cx="111058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documents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prepared using simple text editor software such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VS code,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Notepad. The documents are saved with a “.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extension. For example, home. html is a valid file name for an HTML document or a webpage.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65408" y="2703639"/>
            <a:ext cx="1090374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are HTML Tags and Elements?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Tags: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Special keywords enclosed in angle brackets (&lt; &gt;) that define how the web browser must format and display content.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Elements: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Consist of a start tag, content, and an end tag. For example,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&lt;h1&gt;This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header.&lt;/h1&gt;,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&gt;This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italic text&lt;/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&lt;p&gt;This is a paragraph.&lt;/p&gt;.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2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304" y="182330"/>
            <a:ext cx="1186144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3"/>
            <a:r>
              <a:rPr lang="en-GB" sz="2400" i="1" dirty="0" smtClean="0"/>
              <a:t>				Activity-1</a:t>
            </a:r>
          </a:p>
          <a:p>
            <a:pPr lvl="3"/>
            <a:r>
              <a:rPr lang="en-GB" sz="2400" i="1" dirty="0" smtClean="0"/>
              <a:t>Create </a:t>
            </a:r>
            <a:r>
              <a:rPr lang="en-GB" sz="2400" i="1" dirty="0"/>
              <a:t>a basic HTML page with a title, headings</a:t>
            </a:r>
            <a:r>
              <a:rPr lang="en-GB" sz="2400" i="1" dirty="0" smtClean="0"/>
              <a:t>, and paragraphs</a:t>
            </a:r>
            <a:endParaRPr lang="en-US" sz="2400" i="1" dirty="0"/>
          </a:p>
        </p:txBody>
      </p:sp>
      <p:sp>
        <p:nvSpPr>
          <p:cNvPr id="4" name="Rectangle 3"/>
          <p:cNvSpPr/>
          <p:nvPr/>
        </p:nvSpPr>
        <p:spPr>
          <a:xfrm>
            <a:off x="180304" y="1151414"/>
            <a:ext cx="1186144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Attributes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attributes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to define more properties to HTML elements. HTML paragraphs, for example, are left-aligned by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13019" y="3109538"/>
            <a:ext cx="9390846" cy="31085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&lt;h1&gt;This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heading&lt;/h1&gt;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&lt;p align=“right”&gt;This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paragraph &lt;/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p&gt;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=”image.jpg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&lt;video width=”320” height=”200” controls </a:t>
            </a:r>
          </a:p>
          <a:p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=”video.mp4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&gt;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&lt;/video&gt;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3283" y="127441"/>
            <a:ext cx="118013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HTML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endParaRPr lang="en-GB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are created using the &lt;a&gt; (anchor) element. This element defines a hyperlink, which is used to link from one page to another. The most important attribute of the &lt;a&gt; element is the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attribute, which indicates the link's destination.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63651" y="2250235"/>
            <a:ext cx="839702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="URL"&gt;Link Text&lt;/a&gt;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356313" y="2940880"/>
            <a:ext cx="115952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Example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Link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creates a link to an external website (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https://www.example.com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="https://www.example.com"&gt;Visit Example&lt;/a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Link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links to another page within the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(about.html).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="about.html"&gt;About Us&lt;/a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to a Section on the Same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This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to a specific section within the same page, identified by the id attribute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="#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section1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"&gt;Go to Section 1&lt;/a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 id="section1"&gt;Section 1&lt;/h2&gt;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22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534" y="0"/>
            <a:ext cx="5712838" cy="63709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="en"&gt;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&lt;meta charset="UTF-8"&gt;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&lt;meta name="viewport" content="width=device-width, initial-scale=1.0"&gt;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&lt;title&gt;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Link Example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&lt;h1&gt;Welcome to My Web Page&lt;/h1&gt;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&lt;p&gt;Visit &lt;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="https://www.example.com" target="_blank"&gt;Example Website&lt;/a&gt; for more information.&lt;/p&gt;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5808372" y="0"/>
            <a:ext cx="636216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="en"&gt;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&lt;meta charset="UTF-8"&gt;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&lt;meta name="viewport" content="width=device-width, initial-scale=1.0"&gt;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&lt;title&gt;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Link Example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&lt;h1&gt;Welcome to My Web Page&lt;/h1&gt;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&lt;p&gt;Learn more about us on the &lt;a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="about.html"&gt;About Us&lt;/a&gt; page.&lt;/p&gt;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056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6215" y="123448"/>
            <a:ext cx="11706896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Activity-2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HTML file named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external_link.html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"External Link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Example“</a:t>
            </a:r>
          </a:p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"Welcome to My Web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Page“</a:t>
            </a:r>
          </a:p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link to an external website (e.g., https://www.wikipedia.org).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6215" y="2787690"/>
            <a:ext cx="11706896" cy="4401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Activity-3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1: Create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HTML file named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"Home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Page“</a:t>
            </a:r>
          </a:p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"Welcome to My Home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Page“</a:t>
            </a:r>
          </a:p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link to about.html.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Create another HTML file named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about.html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"About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Us“</a:t>
            </a:r>
          </a:p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"About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Us“</a:t>
            </a:r>
          </a:p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some information about the website.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59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23448"/>
            <a:ext cx="6928834" cy="62478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="en"&gt;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&lt;meta charset="UTF-8"&gt;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&lt;meta name="viewport" content="width=device-width, initial-scale=1.0"&gt;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title&gt;Section Link Example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&lt;h1&gt;Welcome to My Web Page&lt;/h1&gt;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&lt;p&gt;Jump to &lt;a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="#section1"&gt;Section 1&lt;/a&gt; for more details.&lt;/p&gt;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&lt;h2 id="section1"&gt;Section 1&lt;/h2&gt;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&lt;p&gt;This is Section 1 of the webpage.&lt;/p&gt;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&lt;h2 id="section2"&gt;Section 2&lt;/h2&gt;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&lt;p&gt;This is Section 2 of the webpage.&lt;/p&gt;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6928835" y="123448"/>
            <a:ext cx="5263165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4: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1: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HTML file named section_links.html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"Section Link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Example“</a:t>
            </a:r>
          </a:p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"Welcome to My Web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Page“</a:t>
            </a:r>
          </a:p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links to "Section 1" and "Section 2".Two sections with headers and paragraphs.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14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1868</Words>
  <Application>Microsoft Office PowerPoint</Application>
  <PresentationFormat>Widescreen</PresentationFormat>
  <Paragraphs>355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Courier New</vt:lpstr>
      <vt:lpstr>Segoe UI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Mcafe</dc:creator>
  <cp:lastModifiedBy>Microsoft account</cp:lastModifiedBy>
  <cp:revision>74</cp:revision>
  <dcterms:created xsi:type="dcterms:W3CDTF">2024-07-17T18:03:26Z</dcterms:created>
  <dcterms:modified xsi:type="dcterms:W3CDTF">2024-07-27T09:15:09Z</dcterms:modified>
</cp:coreProperties>
</file>