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0" r:id="rId5"/>
    <p:sldId id="273" r:id="rId6"/>
    <p:sldId id="260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3654-D638-FDB9-1601-C6A30C7B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7061-4DA7-0B3D-6AED-1B402A3EC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02D5-8918-FB7B-6800-641980B8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438-E1A5-9A25-1019-9536163D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3858-F766-94CC-28A6-2FCD52D2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48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48F4-8728-41D2-B2E6-A8CEAB0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F07D-3968-37E6-659D-E654D4933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609B-C3B2-EECA-3A94-8B9B7FFC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A50B-27BE-0DDB-7686-C919E99E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82A6-F45E-FBA6-02DA-1A8B01C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9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CDA19-43F3-85AD-18D4-E13AAF49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7B65-D92B-578D-4CFF-735EF9AA7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6FE2-EDA6-0391-672F-CC7B8CE5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C7FC-7CFD-35E7-B575-FFBAD51D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43D-8A9F-56EF-745B-32134230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31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8FB5-3C02-8C70-B6A9-9A2F67AC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3826-0AAA-158E-3561-F0F65DC8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F723-66DD-B7F1-930F-1DEE40B8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9236-CF14-7884-1325-EA36869A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BBF5-05C1-D3CE-F661-D5AE60B0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9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AF8A-FF4C-79F9-FE3E-2172CF3E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CF7F-B435-8766-94B8-FDC04008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4AA7-8BA9-3D1F-BC0D-65455CB9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1D43-43E2-601E-AD26-F4E88EEE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DF98-5C24-E5A5-8BF9-1D194077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0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989-1DDC-9BB7-8663-D0C2F837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69AE-E3DC-A01C-18F0-E27F1985B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89BD-3AD4-F1F1-A771-8C58FF91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7624-9ED9-048D-4A2D-53959B96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364E-5D18-F621-25A4-48BCA0D2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C9C7-0F2D-C342-060C-9C1798D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0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F348-56D1-7E57-DC87-F0C13414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BC1A-F4AD-39EB-C027-EFC1F5DA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A99D3-969D-DEE9-0DD7-278069A1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58B0-A613-A986-2BC3-59BCC1BC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7F27-E9C6-FD11-230D-45D4CC3DF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8C4AD-5F16-F5E4-E3BC-E13F451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9CB65-661C-24CD-B09D-04E675B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98698-A2EB-F8CC-8F05-EE47FE0C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8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C790-F866-D8D9-5EBE-24A236C3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8ADB4-D716-2321-6F73-EFF7D3F0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9B7B5-2CBB-537F-20C7-ABC0E7F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2BFBE-B8CC-161B-EFFE-51ACD7D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6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B314D-F494-E0D1-86D8-229619D9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F5650-71B6-A7DB-55AE-97491A0E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9F495-D42D-08F8-6988-AAE04E5F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4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19FF-16A2-188E-CC56-AEA6CD19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0A2F-4AC5-CD11-70EB-42BBDC33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561F-9397-6758-6599-E116B01F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E992-5820-DBDA-01F3-AAED1DD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BEB4-6696-8544-FB8F-801F98FE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DAB3E-559C-2316-121F-E0A8787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0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F2F9-5A54-455B-F80A-762A97A4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7439-2348-61F1-DFCA-B4B731F60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3DB13-EFA1-2857-64FF-3A0A2FDA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B2DD-F0E2-DE18-1ECF-5AE4F06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9962-B185-AF2B-C659-0483DEDE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992C-ADF6-E49F-3127-92F3B13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1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8607-6D4F-088C-8EC5-A49C608D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0EFF-9E22-5FD4-BDBC-E83F8608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A0DA-4670-2C6E-73DB-72BD6ED3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482B-5442-41B0-874D-F382D84CA0E4}" type="datetimeFigureOut">
              <a:rPr lang="tr-TR" smtClean="0"/>
              <a:t>9.05.2025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B3C-B715-8876-EF34-2C32A58E5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DFA5-5A65-E9F7-733F-2E026ADE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FDF1-BBB3-41A4-B981-9DECADA7FB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89E2-6180-E37F-49D3-81073960F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Gemi Tespit ve Uyarı sistemi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699CA-1DDC-1334-D17A-313A9DD1C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02210224049</a:t>
            </a:r>
          </a:p>
          <a:p>
            <a:r>
              <a:rPr lang="tr-TR" dirty="0"/>
              <a:t>Yaren ibiş </a:t>
            </a:r>
          </a:p>
        </p:txBody>
      </p:sp>
    </p:spTree>
    <p:extLst>
      <p:ext uri="{BB962C8B-B14F-4D97-AF65-F5344CB8AC3E}">
        <p14:creationId xmlns:p14="http://schemas.microsoft.com/office/powerpoint/2010/main" val="27612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73D2-3805-9046-11F0-55D62A9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Tahmin Sonucu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F4D5-2777-7FC8-6BE4-ED4D9CFF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1323" cy="4351338"/>
          </a:xfrm>
        </p:spPr>
        <p:txBody>
          <a:bodyPr/>
          <a:lstStyle/>
          <a:p>
            <a:r>
              <a:rPr lang="tr-TR" dirty="0"/>
              <a:t>Gemi sınıfı, güven yüzdesi ve konum bilgisi gösterilir.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108B-7B60-DC7A-6923-B54F526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8" y="70156"/>
            <a:ext cx="3086100" cy="65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0C67-FDFE-FE80-ABC5-82736481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FCM(Firebase Cloud Messaging)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45346-F443-F137-26E9-991DC0E12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81" y="465308"/>
            <a:ext cx="2734005" cy="5927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9F91D-ACFE-03E3-C6C4-5959CC192467}"/>
              </a:ext>
            </a:extLst>
          </p:cNvPr>
          <p:cNvSpPr txBox="1"/>
          <p:nvPr/>
        </p:nvSpPr>
        <p:spPr>
          <a:xfrm>
            <a:off x="838200" y="1543665"/>
            <a:ext cx="7656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Savaş gemisi tespit edilmesi durumunda yetkili kişinin telefonuna bildirim gitmektedir.</a:t>
            </a:r>
          </a:p>
          <a:p>
            <a:r>
              <a:rPr lang="tr-TR" dirty="0"/>
              <a:t>Backend’de kullandığım json dosyası Firebase Console’dan oluşturduğum </a:t>
            </a:r>
            <a:r>
              <a:rPr lang="en-US" dirty="0"/>
              <a:t>Firebase Admin SDK service account key</a:t>
            </a:r>
            <a:r>
              <a:rPr lang="tr-TR" dirty="0"/>
              <a:t> dosyasıdır.</a:t>
            </a:r>
          </a:p>
          <a:p>
            <a:pPr>
              <a:buNone/>
            </a:pPr>
            <a:r>
              <a:rPr lang="tr-TR" dirty="0"/>
              <a:t>Bu dosya: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Google Cloud Console → IAM &amp; Admin → Service Accounts → Key (JSON) sekmesinden indiriliyor.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Firebase Admin SDK bunu kullanarak backend bağlantısını yetkilendiriyor.</a:t>
            </a:r>
          </a:p>
          <a:p>
            <a:endParaRPr lang="tr-TR" dirty="0"/>
          </a:p>
          <a:p>
            <a:r>
              <a:rPr lang="tr-TR" dirty="0"/>
              <a:t>Flutter uygulaması cihazdan FCM token’ı alır, backend’e yollar. Backend  Firestore’a token’ı kaydeder ve gerektiğinde bildirim gönderir.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4F200-3874-216D-3619-76CD117A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9" y="5696697"/>
            <a:ext cx="66833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39C-E4F6-27AC-F07A-F3662F43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FCM Genel Akışı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5A6A94-1269-C528-E869-73914C832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8848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 uygulama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SDK ile cihaz token’ını alır.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Backend’e (FastAPI’ye) bu token’ı yollar.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(Python)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cihazlarının FCM tokenlarını Firestore’da tutulmaktadır.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Tehlikeli bir durum algılandığında (savaş gemisi tespiti),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send_warship_alert()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fonksiyonu çağrılır.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Cloud Messaging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backend’den gelen istekleri alır.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 ilgili cihazlara ulaştırır.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 (Flutter uygulaması)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AndroidManifest içindeki servisler ve izinler sayesinde bu mesajları alır.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Uygulama açık veya kapalı olsa bile kullanıcıya bildirim gösterilir.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0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A47-9232-3947-638E-75F19A72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Detection Akışı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CD6E344-C76A-0F6D-77AE-C3DF343B4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6472"/>
            <a:ext cx="72734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Uygulamayı Kullanır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Fotoğraf veya video yükler.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konumu alınır (Google Maps ile).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Dosya,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UploadViewModel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içinde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selectedFile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olarak saklanır.)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AFD82A3-8A5F-A12B-D1BE-53BA46F3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6910"/>
            <a:ext cx="894507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Tahmin İsteği Atılır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ViewModel →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fonksiyonu çağrılır.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fonksiyon: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Seçilen dosyayı HTTP POST isteği ile FastAPI backend’ine 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endpointine) yollar.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Api_service.uploadAndPredict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(resim) veya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uploadAndPredictVideo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(video) fonksiyonları çalışır.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E245614-A6B2-60E9-3B60-6EAC286E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4681309"/>
            <a:ext cx="806502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 (Backend) Tarafı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İsteği Backend’e Ulaşır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endpointi: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Dosyayı kabul eder.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İçeriği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predict_image()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veya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predict_video()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fonksiyonuna gönderir (model çalıştırılır).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9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DDA-C4A6-E70A-F198-98D46AC4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204"/>
          </a:xfrm>
        </p:spPr>
        <p:txBody>
          <a:bodyPr/>
          <a:lstStyle/>
          <a:p>
            <a:r>
              <a:rPr lang="tr-TR" dirty="0"/>
              <a:t>Detection Akışı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CC905B-F099-011C-DDCE-901A5FC97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8283"/>
            <a:ext cx="722826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Tahmini Yapılır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modeli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Fotoğraf veya videoyu işler.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 sınıfını 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sailboat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ferry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warship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vb.) ve tahmin güven skorunu üretir.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88D22A-894A-E4B0-3F41-712C1B9E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87129"/>
            <a:ext cx="71048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Tehlike Durumu Kontrol Edilir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Eğer tahmin edilen sınıf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warship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(savaş gemisi) ise: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send_warship_alert()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çağrılır.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Firestore’daki admin cihazlarının FCM tokenları okunur.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cihazlarına Firebase üzerinden anlık uyarı bildirimleri gönderilir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42173-8A94-F217-7756-9018F70015F7}"/>
              </a:ext>
            </a:extLst>
          </p:cNvPr>
          <p:cNvSpPr txBox="1"/>
          <p:nvPr/>
        </p:nvSpPr>
        <p:spPr>
          <a:xfrm>
            <a:off x="838200" y="42179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1600" b="1" dirty="0"/>
              <a:t>Flutter’a Dönüş ve Kayıt</a:t>
            </a:r>
          </a:p>
          <a:p>
            <a:pPr>
              <a:buNone/>
            </a:pPr>
            <a:r>
              <a:rPr lang="tr-TR" sz="1600" b="1" dirty="0"/>
              <a:t>Tahmin Sonucu Flutter’a Döner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Backend → Flutter’a JSON formatında: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Tahmin edilen sınıf,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Güven skoru,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Ek detayları döner.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7F688-E0CF-5043-3AEB-8DBD1D9FBB44}"/>
              </a:ext>
            </a:extLst>
          </p:cNvPr>
          <p:cNvSpPr txBox="1"/>
          <p:nvPr/>
        </p:nvSpPr>
        <p:spPr>
          <a:xfrm>
            <a:off x="838200" y="5938684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Sonuç Firebase’e kaydedilir.</a:t>
            </a:r>
          </a:p>
        </p:txBody>
      </p:sp>
    </p:spTree>
    <p:extLst>
      <p:ext uri="{BB962C8B-B14F-4D97-AF65-F5344CB8AC3E}">
        <p14:creationId xmlns:p14="http://schemas.microsoft.com/office/powerpoint/2010/main" val="344226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91C-A0FC-F40C-7C00-9683AA98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Firestore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D81BA-0A7A-9B58-10B8-3A29DF03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1460677"/>
            <a:ext cx="9114504" cy="42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3A95-B186-A242-BFEF-6E659224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Storage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443EDF-B4B9-527C-812C-EC475FD26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7" y="1796128"/>
            <a:ext cx="9617446" cy="4351338"/>
          </a:xfrm>
        </p:spPr>
      </p:pic>
    </p:spTree>
    <p:extLst>
      <p:ext uri="{BB962C8B-B14F-4D97-AF65-F5344CB8AC3E}">
        <p14:creationId xmlns:p14="http://schemas.microsoft.com/office/powerpoint/2010/main" val="280899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2A8-6270-52A1-AAE9-416863F4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Fast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E82E-EAE1-AB3E-7F41-6BB1F594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97" y="1690688"/>
            <a:ext cx="9226582" cy="4351338"/>
          </a:xfrm>
        </p:spPr>
      </p:pic>
    </p:spTree>
    <p:extLst>
      <p:ext uri="{BB962C8B-B14F-4D97-AF65-F5344CB8AC3E}">
        <p14:creationId xmlns:p14="http://schemas.microsoft.com/office/powerpoint/2010/main" val="38773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7B2B-BEF5-D34A-A689-636EC4C7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Özellikler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5D7C-F602-EC93-FB6C-66460BE5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r-TR" b="1" dirty="0"/>
              <a:t>Uygulama Özellikleri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Kullanıcı girişi ve kayıt sistemi (e-posta ve şifre 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Kullanıcının mevcut konumunu harita üzerinde gösterme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Fotoğraf veya  video yükleme desteği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Gemi türünü belirleme (örn. warship, sailboat, ferry)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Tehlikeli durumlarda (örn. savaş gemisi) uyarı verme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Güven yüzdesi ve konum bilgisi gösterme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Kullanıcının yüklediği içerik ve tahminler API üzerinden işlenir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b="1" dirty="0"/>
              <a:t>Kullanılan Teknolojiler</a:t>
            </a:r>
          </a:p>
          <a:p>
            <a:r>
              <a:rPr lang="tr-TR" dirty="0"/>
              <a:t> Flutter (mobil arayüz)</a:t>
            </a:r>
            <a:br>
              <a:rPr lang="tr-TR" dirty="0"/>
            </a:br>
            <a:r>
              <a:rPr lang="tr-TR" dirty="0"/>
              <a:t> FastAPI (arka uç / API)</a:t>
            </a:r>
            <a:br>
              <a:rPr lang="tr-TR" dirty="0"/>
            </a:br>
            <a:r>
              <a:rPr lang="tr-TR" dirty="0"/>
              <a:t> TensorFlow (gemi sınıflandırma modeli)</a:t>
            </a:r>
            <a:br>
              <a:rPr lang="tr-TR" dirty="0"/>
            </a:br>
            <a:r>
              <a:rPr lang="tr-TR" dirty="0"/>
              <a:t> Firebase Authentication (kullanıcı giriş/kayıt)</a:t>
            </a:r>
            <a:br>
              <a:rPr lang="tr-TR" dirty="0"/>
            </a:br>
            <a:r>
              <a:rPr lang="tr-TR" dirty="0"/>
              <a:t> Google Maps (konum gösterimi)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0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E3FE-9DE8-88A1-B33E-6B86C53A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8F555-6C36-FBBB-1B62-6F6F4A33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045" y="247051"/>
            <a:ext cx="4522377" cy="3377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07E8D-E438-B669-43A5-DC375D03AC11}"/>
              </a:ext>
            </a:extLst>
          </p:cNvPr>
          <p:cNvSpPr txBox="1"/>
          <p:nvPr/>
        </p:nvSpPr>
        <p:spPr>
          <a:xfrm>
            <a:off x="1288026" y="2025445"/>
            <a:ext cx="5919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Görüntüler internetten manuel olarak toplanmıştır. Toplam 5 sınıf ve 4043 görüntüden olusşmaktadır. Her sınıftan yaklaşık olarak 800 görüntü bulunmaktadır.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seti, %64 eğitim, %16 doğrulama ve %20 test olacak şekilde ayrılmıştır.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Görseller, 128x128 piksele yeniden boyutlandırılmış ve piksel değerleri [0,1] aralığına normalize edilmiştir. Veri artırma (augmentation) yöntemleri olarak döndürme (rotation), yakınlaştırma (zoom), yatay/ters çevirme (flip) ve parlaklık değişiklikleri gibi yöntemler uygulanmıştır. 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4AB53-0701-0891-8581-B2396ED3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05" y="3756629"/>
            <a:ext cx="4078717" cy="27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A3BF-4E64-CF89-AF13-97CC85E7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tasarımı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7E21-71B5-B604-DEBC-3867297B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9865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1900" b="1" dirty="0"/>
              <a:t>Giriş Katmanı</a:t>
            </a:r>
            <a:endParaRPr lang="tr-T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900" dirty="0"/>
              <a:t>Giriş boyutu: </a:t>
            </a:r>
            <a:r>
              <a:rPr lang="tr-TR" sz="1900" b="1" dirty="0"/>
              <a:t>128 × 128 × 3</a:t>
            </a:r>
            <a:r>
              <a:rPr lang="tr-TR" sz="1900" dirty="0"/>
              <a:t> (renkli görseller)</a:t>
            </a:r>
            <a:br>
              <a:rPr lang="tr-TR" sz="1900" dirty="0"/>
            </a:br>
            <a:r>
              <a:rPr lang="tr-TR" sz="1900" b="1" dirty="0"/>
              <a:t>Konvolüsyon + Pooling Blokları (özellik çıkarıcı bloklar)</a:t>
            </a:r>
            <a:br>
              <a:rPr lang="tr-TR" sz="1900" dirty="0"/>
            </a:br>
            <a:r>
              <a:rPr lang="tr-TR" sz="1900" b="1" dirty="0"/>
              <a:t>Conv2D (32 filtre, 3×3)</a:t>
            </a:r>
            <a:r>
              <a:rPr lang="tr-TR" sz="1900" dirty="0"/>
              <a:t> + </a:t>
            </a:r>
            <a:r>
              <a:rPr lang="tr-TR" sz="1900" b="1" dirty="0"/>
              <a:t>ReLU</a:t>
            </a:r>
            <a:r>
              <a:rPr lang="tr-TR" sz="1900" dirty="0"/>
              <a:t> → </a:t>
            </a:r>
            <a:r>
              <a:rPr lang="tr-TR" sz="1900" b="1" dirty="0"/>
              <a:t>MaxPooling2D (2×2)</a:t>
            </a:r>
            <a:br>
              <a:rPr lang="tr-TR" sz="1900" dirty="0"/>
            </a:br>
            <a:r>
              <a:rPr lang="tr-TR" sz="1900" b="1" dirty="0"/>
              <a:t>Conv2D (64 filtre, 3×3)</a:t>
            </a:r>
            <a:r>
              <a:rPr lang="tr-TR" sz="1900" dirty="0"/>
              <a:t> + </a:t>
            </a:r>
            <a:r>
              <a:rPr lang="tr-TR" sz="1900" b="1" dirty="0"/>
              <a:t>ReLU</a:t>
            </a:r>
            <a:r>
              <a:rPr lang="tr-TR" sz="1900" dirty="0"/>
              <a:t> → </a:t>
            </a:r>
            <a:r>
              <a:rPr lang="tr-TR" sz="1900" b="1" dirty="0"/>
              <a:t>MaxPooling2D (2×2)</a:t>
            </a:r>
            <a:br>
              <a:rPr lang="tr-TR" sz="1900" dirty="0"/>
            </a:br>
            <a:r>
              <a:rPr lang="tr-TR" sz="1900" b="1" dirty="0"/>
              <a:t>Conv2D (128 filtre, 3×3)</a:t>
            </a:r>
            <a:r>
              <a:rPr lang="tr-TR" sz="1900" dirty="0"/>
              <a:t> + </a:t>
            </a:r>
            <a:r>
              <a:rPr lang="tr-TR" sz="1900" b="1" dirty="0"/>
              <a:t>ReLU</a:t>
            </a:r>
            <a:r>
              <a:rPr lang="tr-TR" sz="1900" dirty="0"/>
              <a:t> → </a:t>
            </a:r>
            <a:r>
              <a:rPr lang="tr-TR" sz="1900" b="1" dirty="0"/>
              <a:t>MaxPooling2D (2×2)</a:t>
            </a:r>
            <a:br>
              <a:rPr lang="tr-TR" sz="1900" dirty="0"/>
            </a:br>
            <a:r>
              <a:rPr lang="tr-TR" sz="1900" b="1" dirty="0"/>
              <a:t>Conv2D (128 filtre, 3×3)</a:t>
            </a:r>
            <a:r>
              <a:rPr lang="tr-TR" sz="1900" dirty="0"/>
              <a:t> + </a:t>
            </a:r>
            <a:r>
              <a:rPr lang="tr-TR" sz="1900" b="1" dirty="0"/>
              <a:t>ReLU</a:t>
            </a:r>
            <a:r>
              <a:rPr lang="tr-TR" sz="1900" dirty="0"/>
              <a:t> → </a:t>
            </a:r>
            <a:r>
              <a:rPr lang="tr-TR" sz="1900" b="1" dirty="0"/>
              <a:t>MaxPooling2D (2×2)</a:t>
            </a:r>
          </a:p>
          <a:p>
            <a:pPr>
              <a:buNone/>
            </a:pPr>
            <a:r>
              <a:rPr lang="tr-TR" sz="1900" b="1" dirty="0"/>
              <a:t>Düzleştirme (Flatten)</a:t>
            </a:r>
            <a:endParaRPr lang="tr-T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900" dirty="0"/>
              <a:t>Tüm 2D çıktı, bir </a:t>
            </a:r>
            <a:r>
              <a:rPr lang="tr-TR" sz="1900" b="1" dirty="0"/>
              <a:t>1D vektöre</a:t>
            </a:r>
            <a:r>
              <a:rPr lang="tr-TR" sz="1900" dirty="0"/>
              <a:t> çevrilir.</a:t>
            </a:r>
            <a:br>
              <a:rPr lang="tr-TR" sz="1900" dirty="0"/>
            </a:br>
            <a:r>
              <a:rPr lang="tr-TR" sz="1900" dirty="0"/>
              <a:t>Bu, tam bağlantılı (dense) katmanlara beslenmek içindir.</a:t>
            </a:r>
          </a:p>
          <a:p>
            <a:pPr>
              <a:buNone/>
            </a:pPr>
            <a:r>
              <a:rPr lang="tr-TR" sz="1900" b="1" dirty="0"/>
              <a:t>Tam Bağlantılı (Dense) Katmanlar</a:t>
            </a:r>
            <a:br>
              <a:rPr lang="tr-TR" sz="1900" dirty="0"/>
            </a:br>
            <a:r>
              <a:rPr lang="tr-TR" sz="1900" b="1" dirty="0"/>
              <a:t>Dense (256 nöron, ReLU aktivasyon)</a:t>
            </a:r>
            <a:br>
              <a:rPr lang="tr-TR" sz="1900" dirty="0"/>
            </a:br>
            <a:r>
              <a:rPr lang="tr-TR" sz="1900" dirty="0"/>
              <a:t>Bu katman, çıkarılan özellikleri öğrenmeye ve birleştirmeye çalışır.</a:t>
            </a:r>
          </a:p>
          <a:p>
            <a:r>
              <a:rPr lang="tr-TR" sz="1900" b="1" dirty="0"/>
              <a:t>Dense (Çıkış: sınıf sayısı, Softmax aktivasyon)</a:t>
            </a:r>
            <a:br>
              <a:rPr lang="tr-TR" sz="1900" dirty="0"/>
            </a:br>
            <a:r>
              <a:rPr lang="tr-TR" sz="1900" dirty="0"/>
              <a:t>Bu, nihai tahminleri verir. Softmax, her sınıf için bir olasılık değeri üretir (örn. %90 savaş gemisi, %5 feribot, %5 yelkenli).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BF74D3-214F-4F84-00BA-CAE8EEDD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32" y="488694"/>
            <a:ext cx="5466352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B60C-0D3B-1DB4-17FE-A037CFE7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 sonuçları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E9360-5248-3BB9-A075-F8ED91453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9" y="1424026"/>
            <a:ext cx="5611008" cy="4210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D7ACD-2BE1-966D-A441-30811DE3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23" y="365125"/>
            <a:ext cx="5956667" cy="285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67F12-16A7-7F80-C72C-91EAD58B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68" y="3290655"/>
            <a:ext cx="556337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B3B-3791-4F5F-8732-7A6116F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Akışı (Ekranlar)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55DD-37A1-1CA1-FE3B-2C674D1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b="1" dirty="0"/>
              <a:t>Giriş Ekranı (Giriş Yap)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Kullanıcı e-posta ve şifresiyle giriş yapar. Veriler Firebase’de authentication’da tutulur.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386F-5D6E-0A57-0423-72E406A9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69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951-EC72-2F37-C378-592EA4E4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</a:t>
            </a:r>
            <a:r>
              <a:rPr lang="tr-TR" b="1" dirty="0"/>
              <a:t>Kayıt Ekranı (Kayıt Ol)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34EA46-E88B-9010-0AE5-DAA27807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1258" cy="3965575"/>
          </a:xfrm>
        </p:spPr>
        <p:txBody>
          <a:bodyPr/>
          <a:lstStyle/>
          <a:p>
            <a:r>
              <a:rPr lang="tr-TR" dirty="0"/>
              <a:t>Yeni kullanıcılar bu sayfadan hesap oluşturabilirler. Bilgiler Firebase’de tutulmaktadır.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4E0F6-9FC2-B3CC-0D55-69F1F4C0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196644"/>
            <a:ext cx="3086100" cy="6661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E7C4F7-7E66-AE6D-87DB-888241A6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3118055"/>
            <a:ext cx="7521677" cy="37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7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DC4-A8E2-FC4A-DAF5-4DE77E7C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 Sayfa (Ship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DD33-5477-0A31-2EB8-164FA67B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1394" cy="1468181"/>
          </a:xfrm>
        </p:spPr>
        <p:txBody>
          <a:bodyPr>
            <a:normAutofit fontScale="92500"/>
          </a:bodyPr>
          <a:lstStyle/>
          <a:p>
            <a:r>
              <a:rPr lang="tr-TR" sz="2000" dirty="0"/>
              <a:t>Kullanıcı, konumunu harita üzerinde görür ve yükleme seçeneklerine ulaşır.</a:t>
            </a:r>
          </a:p>
          <a:p>
            <a:r>
              <a:rPr lang="tr-TR" sz="2000" dirty="0"/>
              <a:t>Google maps entegrasyonu Google Cloud Console API anahtarıyla yapılmıştır.</a:t>
            </a:r>
          </a:p>
          <a:p>
            <a:r>
              <a:rPr lang="tr-TR" sz="2000" dirty="0"/>
              <a:t>Elde ettiğim API anahtarı AndroidManifest.xml dosyasında yer almaktadır.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83C15-B2DE-0D88-95FE-26CBCD36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56" y="68826"/>
            <a:ext cx="3086100" cy="667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01403-183D-1F4D-B271-E849BC86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4412654"/>
            <a:ext cx="8551439" cy="20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A7C4-2BB1-14DF-E0EE-AFF8A4E3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365125"/>
            <a:ext cx="5791200" cy="1325563"/>
          </a:xfrm>
        </p:spPr>
        <p:txBody>
          <a:bodyPr/>
          <a:lstStyle/>
          <a:p>
            <a:r>
              <a:rPr lang="tr-TR" b="1" dirty="0"/>
              <a:t>Fotoğraf ve Video Seçimi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1645-2892-337B-0DF8-B00E3C86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tr-TR" dirty="0"/>
              <a:t>Kamera veya galeri üzerinden fotoğraf veya video seçilmektedir.</a:t>
            </a:r>
          </a:p>
          <a:p>
            <a:r>
              <a:rPr lang="tr-TR" dirty="0"/>
              <a:t>Video yükleme süresi 20 saniye ile sınırlandırılmıştır.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21D8E-B0E2-7731-6762-E07655F00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76" y="255639"/>
            <a:ext cx="2978559" cy="6022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00FEB-62A1-563A-31EB-0AB0E3164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11" y="255639"/>
            <a:ext cx="2762511" cy="61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886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Gemi Tespit ve Uyarı sistemi</vt:lpstr>
      <vt:lpstr>Özellikler</vt:lpstr>
      <vt:lpstr>Veri seti</vt:lpstr>
      <vt:lpstr>Model tasarımı</vt:lpstr>
      <vt:lpstr>Modelin sonuçları</vt:lpstr>
      <vt:lpstr>Uygulama Akışı (Ekranlar)</vt:lpstr>
      <vt:lpstr> Kayıt Ekranı (Kayıt Ol)</vt:lpstr>
      <vt:lpstr>Ana Sayfa (Ship Detection)</vt:lpstr>
      <vt:lpstr>Fotoğraf ve Video Seçimi</vt:lpstr>
      <vt:lpstr>Tahmin Sonucu</vt:lpstr>
      <vt:lpstr>FCM(Firebase Cloud Messaging)</vt:lpstr>
      <vt:lpstr>FCM Genel Akışı</vt:lpstr>
      <vt:lpstr>Detection Akışı</vt:lpstr>
      <vt:lpstr>Detection Akışı</vt:lpstr>
      <vt:lpstr>Firestore database</vt:lpstr>
      <vt:lpstr>Storage</vt:lpstr>
      <vt:lpstr>Fast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Yaren ibiş</dc:creator>
  <cp:lastModifiedBy>Yaren ibiş</cp:lastModifiedBy>
  <cp:revision>5</cp:revision>
  <dcterms:created xsi:type="dcterms:W3CDTF">2025-05-09T12:57:11Z</dcterms:created>
  <dcterms:modified xsi:type="dcterms:W3CDTF">2025-05-09T15:33:41Z</dcterms:modified>
</cp:coreProperties>
</file>