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2" roundtripDataSignature="AMtx7mg293r8ubb0LXklxyTWLJI/JOL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B2D24-CE9F-45DE-9DDF-E6382B7903D3}">
  <a:tblStyle styleId="{5C6B2D24-CE9F-45DE-9DDF-E6382B7903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2ff8560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2ff8560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2ff85604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2ff8560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4ea520eb9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44ea520eb9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2ff85604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2ff85604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4ea520eb9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44ea520eb9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2ff8560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2ff8560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2ff85604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2ff85604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2ff8560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2ff8560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4ea520eb9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44ea520eb9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5abfc9db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45abfc9db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ff8560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2ff8560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ff8560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e2ff8560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4ea520eb9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44ea520eb9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5abfc9db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45abfc9db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2ff8560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2ff8560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5f6a98465_0_64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245f6a98465_0_64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245f6a98465_0_64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245f6a98465_0_64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245f6a98465_0_64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g245f6a98465_0_64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245f6a98465_0_64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45f6a98465_0_64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245f6a98465_0_64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g245f6a98465_0_64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245f6a98465_0_64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245f6a98465_0_64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245f6a98465_0_648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g245f6a98465_0_64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45f6a98465_0_64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45f6a98465_0_64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245f6a98465_0_648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g245f6a98465_0_64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45f6a98465_0_64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45f6a98465_0_64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245f6a98465_0_648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g245f6a98465_0_64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45f6a98465_0_64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45f6a98465_0_64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245f6a98465_0_64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g245f6a98465_0_64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245f6a98465_0_6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5f6a98465_0_748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245f6a98465_0_748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g245f6a98465_0_74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5f6a98465_0_74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5f6a98465_0_74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245f6a98465_0_748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g245f6a98465_0_74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5f6a98465_0_74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5f6a98465_0_74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245f6a98465_0_748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245f6a98465_0_74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g245f6a98465_0_7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5f6a98465_0_76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45f6a98465_0_67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245f6a98465_0_676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g245f6a98465_0_6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245f6a98465_0_6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245f6a98465_0_6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245f6a98465_0_676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g245f6a98465_0_6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45f6a98465_0_6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245f6a98465_0_6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245f6a98465_0_67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245f6a98465_0_6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45f6a98465_0_68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245f6a98465_0_68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45f6a98465_0_68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45f6a98465_0_6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245f6a98465_0_68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245f6a98465_0_68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f6a98465_0_69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45f6a98465_0_69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45f6a98465_0_69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45f6a98465_0_69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g245f6a98465_0_69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g245f6a98465_0_69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g245f6a98465_0_69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5f6a98465_0_70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45f6a98465_0_70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45f6a98465_0_70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45f6a98465_0_70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g245f6a98465_0_70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5f6a98465_0_70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45f6a98465_0_70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45f6a98465_0_70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45f6a98465_0_70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g245f6a98465_0_70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245f6a98465_0_70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5f6a98465_0_716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45f6a98465_0_716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245f6a98465_0_716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g245f6a98465_0_71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5f6a98465_0_716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45f6a98465_0_716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245f6a98465_0_7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245f6a98465_0_716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g245f6a98465_0_7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5f6a98465_0_7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5f6a98465_0_7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245f6a98465_0_716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g245f6a98465_0_7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245f6a98465_0_7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5f6a98465_0_7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245f6a98465_0_7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245f6a98465_0_7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5f6a98465_0_73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45f6a98465_0_73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45f6a98465_0_73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45f6a98465_0_73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g245f6a98465_0_73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245f6a98465_0_73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245f6a98465_0_7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5f6a98465_0_7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45f6a98465_0_74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45f6a98465_0_7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45f6a98465_0_74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g245f6a98465_0_7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5f6a98465_0_6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245f6a98465_0_644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45f6a98465_0_6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en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Prediction of Students’ Dropout and its Influential Parameters</a:t>
            </a:r>
            <a:endParaRPr b="1" sz="4500">
              <a:solidFill>
                <a:schemeClr val="accent1"/>
              </a:solidFill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312600" y="3171513"/>
            <a:ext cx="76881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82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Nandhini Natrayan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82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Yaren Merve Akin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3698"/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8688" y="2905963"/>
            <a:ext cx="27336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819150" y="806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Dropout Rate by </a:t>
            </a:r>
            <a:r>
              <a:rPr b="1" lang="en" sz="1540">
                <a:solidFill>
                  <a:schemeClr val="dk2"/>
                </a:solidFill>
              </a:rPr>
              <a:t>Origin</a:t>
            </a:r>
            <a:r>
              <a:rPr b="1" lang="en" sz="1540">
                <a:solidFill>
                  <a:schemeClr val="dk2"/>
                </a:solidFill>
              </a:rPr>
              <a:t>                                       </a:t>
            </a:r>
            <a:endParaRPr b="1" sz="1540">
              <a:solidFill>
                <a:schemeClr val="dk2"/>
              </a:solidFill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238" y="1506475"/>
            <a:ext cx="4428212" cy="321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299" y="1569500"/>
            <a:ext cx="4458929" cy="321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 txBox="1"/>
          <p:nvPr/>
        </p:nvSpPr>
        <p:spPr>
          <a:xfrm>
            <a:off x="1404800" y="261125"/>
            <a:ext cx="65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Data Visualization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2ff856048_0_36"/>
          <p:cNvSpPr txBox="1"/>
          <p:nvPr>
            <p:ph type="title"/>
          </p:nvPr>
        </p:nvSpPr>
        <p:spPr>
          <a:xfrm>
            <a:off x="879850" y="270175"/>
            <a:ext cx="75057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1" lang="en" sz="2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Encoder</a:t>
            </a:r>
            <a:endParaRPr b="1" sz="2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1e2ff856048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50" y="1007150"/>
            <a:ext cx="8314874" cy="33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469175" y="188525"/>
            <a:ext cx="768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b="1" lang="en" sz="1840">
                <a:solidFill>
                  <a:srgbClr val="38761D"/>
                </a:solidFill>
              </a:rPr>
              <a:t>  </a:t>
            </a:r>
            <a:r>
              <a:rPr b="1" lang="en" sz="1840">
                <a:solidFill>
                  <a:schemeClr val="dk2"/>
                </a:solidFill>
              </a:rPr>
              <a:t>      </a:t>
            </a: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Histograms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75" y="601925"/>
            <a:ext cx="3991300" cy="2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700" y="676075"/>
            <a:ext cx="3926450" cy="21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0225" y="2951250"/>
            <a:ext cx="3473424" cy="18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729450" y="605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Heatmap Analysis for the Parents’ Background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825" y="1229975"/>
            <a:ext cx="4732551" cy="3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729450" y="55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Heatmap Analysis of the Students’ Background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250" y="1193100"/>
            <a:ext cx="6257075" cy="39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827025" y="330650"/>
            <a:ext cx="7688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Heatmap Analysis of the Students Academic Performance 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000" y="1174675"/>
            <a:ext cx="6306727" cy="39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2ff856048_0_52"/>
          <p:cNvSpPr txBox="1"/>
          <p:nvPr>
            <p:ph type="title"/>
          </p:nvPr>
        </p:nvSpPr>
        <p:spPr>
          <a:xfrm>
            <a:off x="819150" y="419200"/>
            <a:ext cx="75057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e2ff856048_0_52"/>
          <p:cNvSpPr txBox="1"/>
          <p:nvPr>
            <p:ph idx="1" type="body"/>
          </p:nvPr>
        </p:nvSpPr>
        <p:spPr>
          <a:xfrm>
            <a:off x="819150" y="1565450"/>
            <a:ext cx="7505700" cy="24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 have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imbalanced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dataset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Used SMOTE to balance it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Outcome for balancing the model and advantages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GridSearch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1e2ff856048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050" y="2818025"/>
            <a:ext cx="3979776" cy="1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4ea520eb9_3_49"/>
          <p:cNvSpPr txBox="1"/>
          <p:nvPr/>
        </p:nvSpPr>
        <p:spPr>
          <a:xfrm>
            <a:off x="1306400" y="253750"/>
            <a:ext cx="635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Comparison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g244ea520eb9_3_49"/>
          <p:cNvGraphicFramePr/>
          <p:nvPr/>
        </p:nvGraphicFramePr>
        <p:xfrm>
          <a:off x="251550" y="115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{5C6B2D24-CE9F-45DE-9DDF-E6382B7903D3}</a:tableStyleId>
              </a:tblPr>
              <a:tblGrid>
                <a:gridCol w="633750"/>
                <a:gridCol w="552525"/>
                <a:gridCol w="597750"/>
                <a:gridCol w="560950"/>
                <a:gridCol w="542575"/>
                <a:gridCol w="652925"/>
                <a:gridCol w="500175"/>
                <a:gridCol w="618900"/>
                <a:gridCol w="722200"/>
                <a:gridCol w="903550"/>
                <a:gridCol w="731300"/>
                <a:gridCol w="565025"/>
                <a:gridCol w="543175"/>
                <a:gridCol w="516100"/>
              </a:tblGrid>
              <a:tr h="381000"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Before Balancing</a:t>
                      </a:r>
                      <a:endParaRPr b="1"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After Balancing</a:t>
                      </a:r>
                      <a:endParaRPr b="1"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857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Precision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Recall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Precision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Recall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85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Test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Test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Test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Test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Test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Test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LR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LR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ADB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ADB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XGB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XGB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2ff856048_0_86"/>
          <p:cNvSpPr txBox="1"/>
          <p:nvPr>
            <p:ph type="title"/>
          </p:nvPr>
        </p:nvSpPr>
        <p:spPr>
          <a:xfrm>
            <a:off x="872450" y="348125"/>
            <a:ext cx="75057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Matrix(XGBoost)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e2ff856048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0" y="1050200"/>
            <a:ext cx="4068600" cy="3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e2ff856048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375" y="1086975"/>
            <a:ext cx="3974575" cy="30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e2ff856048_0_86"/>
          <p:cNvSpPr txBox="1"/>
          <p:nvPr/>
        </p:nvSpPr>
        <p:spPr>
          <a:xfrm>
            <a:off x="1591125" y="4248250"/>
            <a:ext cx="18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e2ff856048_0_86"/>
          <p:cNvSpPr txBox="1"/>
          <p:nvPr/>
        </p:nvSpPr>
        <p:spPr>
          <a:xfrm>
            <a:off x="5892100" y="4248250"/>
            <a:ext cx="18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4ea520eb9_3_58"/>
          <p:cNvSpPr txBox="1"/>
          <p:nvPr>
            <p:ph type="title"/>
          </p:nvPr>
        </p:nvSpPr>
        <p:spPr>
          <a:xfrm>
            <a:off x="311700" y="190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Font typeface="Arial"/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 for the XGBoost Model</a:t>
            </a: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44ea520eb9_3_5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1" name="Google Shape;261;g244ea520eb9_3_58"/>
          <p:cNvPicPr preferRelativeResize="0"/>
          <p:nvPr/>
        </p:nvPicPr>
        <p:blipFill rotWithShape="1">
          <a:blip r:embed="rId3">
            <a:alphaModFix/>
          </a:blip>
          <a:srcRect b="-3279" l="0" r="0" t="3280"/>
          <a:stretch/>
        </p:blipFill>
        <p:spPr>
          <a:xfrm>
            <a:off x="311700" y="1152475"/>
            <a:ext cx="3584852" cy="349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44ea520eb9_3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2600" y="1072475"/>
            <a:ext cx="4523924" cy="27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ff856048_0_20"/>
          <p:cNvSpPr txBox="1"/>
          <p:nvPr>
            <p:ph idx="1" type="body"/>
          </p:nvPr>
        </p:nvSpPr>
        <p:spPr>
          <a:xfrm>
            <a:off x="872450" y="15110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selected the University student performance dataset for analysis and prediction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includes information about the student's educational, parental, and financial backgrounds, as well as their academic performance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training the model using the dataset provided, we evaluate its accuracy by using the test data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we utilize the best-trained model to predict the academic success of unseen data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e2ff856048_0_20"/>
          <p:cNvSpPr txBox="1"/>
          <p:nvPr/>
        </p:nvSpPr>
        <p:spPr>
          <a:xfrm>
            <a:off x="1822100" y="534975"/>
            <a:ext cx="576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b="1" lang="en" sz="2800"/>
              <a:t>About Dataset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2ff856048_0_92"/>
          <p:cNvSpPr txBox="1"/>
          <p:nvPr>
            <p:ph type="title"/>
          </p:nvPr>
        </p:nvSpPr>
        <p:spPr>
          <a:xfrm>
            <a:off x="899100" y="383650"/>
            <a:ext cx="75057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Hypertuning Parameter(GridSearch)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e2ff856048_0_92"/>
          <p:cNvSpPr txBox="1"/>
          <p:nvPr>
            <p:ph idx="1" type="body"/>
          </p:nvPr>
        </p:nvSpPr>
        <p:spPr>
          <a:xfrm>
            <a:off x="819150" y="1441100"/>
            <a:ext cx="7772100" cy="2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There are 3 important hyperparameters in our Model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Learning Rate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N_estimator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Max_depth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e2ff856048_0_92"/>
          <p:cNvSpPr txBox="1"/>
          <p:nvPr/>
        </p:nvSpPr>
        <p:spPr>
          <a:xfrm>
            <a:off x="4611475" y="2595925"/>
            <a:ext cx="227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Learning Rate=1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N_estimator=200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Max_depth=20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2ff856048_0_57"/>
          <p:cNvSpPr txBox="1"/>
          <p:nvPr>
            <p:ph type="title"/>
          </p:nvPr>
        </p:nvSpPr>
        <p:spPr>
          <a:xfrm>
            <a:off x="819163" y="294825"/>
            <a:ext cx="7505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Prediction</a:t>
            </a:r>
            <a:endParaRPr b="1"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1e2ff856048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75" y="1094625"/>
            <a:ext cx="4580276" cy="35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e2ff856048_0_57"/>
          <p:cNvSpPr txBox="1"/>
          <p:nvPr/>
        </p:nvSpPr>
        <p:spPr>
          <a:xfrm>
            <a:off x="2950250" y="1334475"/>
            <a:ext cx="16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0-Non-dropout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1-Dropout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e2ff856048_0_57"/>
          <p:cNvSpPr txBox="1"/>
          <p:nvPr/>
        </p:nvSpPr>
        <p:spPr>
          <a:xfrm>
            <a:off x="5411000" y="1920800"/>
            <a:ext cx="17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10% student Dropout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4ea520eb9_3_66"/>
          <p:cNvSpPr txBox="1"/>
          <p:nvPr>
            <p:ph type="title"/>
          </p:nvPr>
        </p:nvSpPr>
        <p:spPr>
          <a:xfrm>
            <a:off x="925750" y="339225"/>
            <a:ext cx="7505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</a:t>
            </a:r>
            <a:endParaRPr b="1" sz="25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44ea520eb9_3_66"/>
          <p:cNvSpPr txBox="1"/>
          <p:nvPr>
            <p:ph idx="1" type="body"/>
          </p:nvPr>
        </p:nvSpPr>
        <p:spPr>
          <a:xfrm>
            <a:off x="329675" y="881325"/>
            <a:ext cx="84927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Academic performance has a greater impact on student dropout rates</a:t>
            </a:r>
            <a:endParaRPr sz="64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Among different models the XGBoost model has achieved the highest accuracy for test. </a:t>
            </a:r>
            <a:endParaRPr sz="6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6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model predictions, it is crucial to find the optimal parameters.</a:t>
            </a:r>
            <a:endParaRPr sz="6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test dataset contains the target variable for the enrolled students. To predict the student going to dropout or not by using our model.Our model is expected to predict 90% accuracy for unseen data</a:t>
            </a:r>
            <a:endParaRPr sz="6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" sz="1600">
                <a:solidFill>
                  <a:srgbClr val="374151"/>
                </a:solidFill>
              </a:rPr>
              <a:t>- 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93548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5abfc9db9_0_524"/>
          <p:cNvSpPr txBox="1"/>
          <p:nvPr>
            <p:ph type="title"/>
          </p:nvPr>
        </p:nvSpPr>
        <p:spPr>
          <a:xfrm>
            <a:off x="908000" y="410325"/>
            <a:ext cx="75057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45abfc9db9_0_524"/>
          <p:cNvSpPr txBox="1"/>
          <p:nvPr>
            <p:ph idx="1" type="body"/>
          </p:nvPr>
        </p:nvSpPr>
        <p:spPr>
          <a:xfrm>
            <a:off x="952400" y="12623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Early warning and intervention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Obtaining student feedback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Personalized guidance and counseling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Financial aid and scholarships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2ff856048_0_108"/>
          <p:cNvSpPr txBox="1"/>
          <p:nvPr>
            <p:ph type="title"/>
          </p:nvPr>
        </p:nvSpPr>
        <p:spPr>
          <a:xfrm>
            <a:off x="819150" y="845600"/>
            <a:ext cx="75057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 of the Project</a:t>
            </a:r>
            <a:endParaRPr/>
          </a:p>
        </p:txBody>
      </p:sp>
      <p:sp>
        <p:nvSpPr>
          <p:cNvPr id="142" name="Google Shape;142;g1e2ff856048_0_108"/>
          <p:cNvSpPr txBox="1"/>
          <p:nvPr>
            <p:ph idx="1" type="body"/>
          </p:nvPr>
        </p:nvSpPr>
        <p:spPr>
          <a:xfrm>
            <a:off x="819150" y="1601000"/>
            <a:ext cx="75057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objective is to identify the factors that influence student dropout using Machine Learning (ML)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use of ML model to predict the student dropout</a:t>
            </a:r>
            <a:endParaRPr/>
          </a:p>
        </p:txBody>
      </p:sp>
      <p:pic>
        <p:nvPicPr>
          <p:cNvPr id="143" name="Google Shape;143;g1e2ff856048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950" y="2818025"/>
            <a:ext cx="2916725" cy="184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2ff856048_0_10"/>
          <p:cNvSpPr txBox="1"/>
          <p:nvPr>
            <p:ph idx="1" type="body"/>
          </p:nvPr>
        </p:nvSpPr>
        <p:spPr>
          <a:xfrm>
            <a:off x="987925" y="1196775"/>
            <a:ext cx="75057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target variable has 3 labels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Graduate (0)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  (1)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Enrolled  (2)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train and testing purposes of the model we used the 0 and 1 label rows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prediction we used the 2 label rows as unseen data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e2ff856048_0_10"/>
          <p:cNvSpPr txBox="1"/>
          <p:nvPr/>
        </p:nvSpPr>
        <p:spPr>
          <a:xfrm>
            <a:off x="1822100" y="534975"/>
            <a:ext cx="576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100"/>
              <a:t>Assumptions</a:t>
            </a:r>
            <a:endParaRPr b="1" sz="3100"/>
          </a:p>
        </p:txBody>
      </p:sp>
      <p:pic>
        <p:nvPicPr>
          <p:cNvPr id="150" name="Google Shape;150;g1e2ff85604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100" y="3173375"/>
            <a:ext cx="2076450" cy="16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4ea520eb9_3_72"/>
          <p:cNvSpPr txBox="1"/>
          <p:nvPr>
            <p:ph idx="1" type="body"/>
          </p:nvPr>
        </p:nvSpPr>
        <p:spPr>
          <a:xfrm>
            <a:off x="872450" y="15110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Preprocessing : EDA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Label Encoder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Balancing the data using SMOTE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Model creation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Grid search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Prediction using model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44ea520eb9_3_72"/>
          <p:cNvSpPr txBox="1"/>
          <p:nvPr/>
        </p:nvSpPr>
        <p:spPr>
          <a:xfrm>
            <a:off x="1822100" y="534975"/>
            <a:ext cx="576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Project Overview</a:t>
            </a:r>
            <a:endParaRPr b="1"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5abfc9db9_0_323"/>
          <p:cNvSpPr txBox="1"/>
          <p:nvPr>
            <p:ph type="title"/>
          </p:nvPr>
        </p:nvSpPr>
        <p:spPr>
          <a:xfrm>
            <a:off x="567900" y="151050"/>
            <a:ext cx="76887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Analysis(EDA)</a:t>
            </a:r>
            <a:endParaRPr b="1"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g245abfc9db9_0_323"/>
          <p:cNvGrpSpPr/>
          <p:nvPr/>
        </p:nvGrpSpPr>
        <p:grpSpPr>
          <a:xfrm>
            <a:off x="1438175" y="748363"/>
            <a:ext cx="7798850" cy="4214425"/>
            <a:chOff x="1387600" y="741138"/>
            <a:chExt cx="7798850" cy="4214425"/>
          </a:xfrm>
        </p:grpSpPr>
        <p:pic>
          <p:nvPicPr>
            <p:cNvPr id="163" name="Google Shape;163;g245abfc9db9_0_3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44900" y="741138"/>
              <a:ext cx="5045776" cy="421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g245abfc9db9_0_323"/>
            <p:cNvSpPr txBox="1"/>
            <p:nvPr/>
          </p:nvSpPr>
          <p:spPr>
            <a:xfrm>
              <a:off x="1822100" y="986750"/>
              <a:ext cx="193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Rename the column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g245abfc9db9_0_323"/>
            <p:cNvSpPr txBox="1"/>
            <p:nvPr/>
          </p:nvSpPr>
          <p:spPr>
            <a:xfrm>
              <a:off x="5494100" y="1022850"/>
              <a:ext cx="212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Feature selection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g245abfc9db9_0_323"/>
            <p:cNvSpPr txBox="1"/>
            <p:nvPr/>
          </p:nvSpPr>
          <p:spPr>
            <a:xfrm>
              <a:off x="6201750" y="2171550"/>
              <a:ext cx="298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Dropping irrelevant rows 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g245abfc9db9_0_323"/>
            <p:cNvSpPr txBox="1"/>
            <p:nvPr/>
          </p:nvSpPr>
          <p:spPr>
            <a:xfrm>
              <a:off x="5739400" y="3916725"/>
              <a:ext cx="22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Multivariate Analysis 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" name="Google Shape;168;g245abfc9db9_0_323"/>
            <p:cNvSpPr txBox="1"/>
            <p:nvPr/>
          </p:nvSpPr>
          <p:spPr>
            <a:xfrm>
              <a:off x="3418675" y="4555350"/>
              <a:ext cx="25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Variable Transformation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9" name="Google Shape;169;g245abfc9db9_0_323"/>
            <p:cNvSpPr txBox="1"/>
            <p:nvPr/>
          </p:nvSpPr>
          <p:spPr>
            <a:xfrm>
              <a:off x="1387600" y="3858950"/>
              <a:ext cx="182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Heatmap Analysis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0" name="Google Shape;170;g245abfc9db9_0_323"/>
            <p:cNvSpPr txBox="1"/>
            <p:nvPr/>
          </p:nvSpPr>
          <p:spPr>
            <a:xfrm>
              <a:off x="1578275" y="2371650"/>
              <a:ext cx="110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Histogram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ff856048_0_25"/>
          <p:cNvSpPr txBox="1"/>
          <p:nvPr>
            <p:ph type="title"/>
          </p:nvPr>
        </p:nvSpPr>
        <p:spPr>
          <a:xfrm>
            <a:off x="756900" y="306725"/>
            <a:ext cx="75057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b="1" lang="en" sz="2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Encoder</a:t>
            </a:r>
            <a:endParaRPr b="1" sz="2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1e2ff85604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0" y="1033250"/>
            <a:ext cx="7977326" cy="34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617800" y="821375"/>
            <a:ext cx="3216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81250"/>
              <a:buNone/>
            </a:pPr>
            <a:r>
              <a:rPr b="1" lang="en" sz="1600"/>
              <a:t>Distribution of target variable</a:t>
            </a:r>
            <a:r>
              <a:rPr lang="en" sz="1600"/>
              <a:t>    </a:t>
            </a:r>
            <a:r>
              <a:rPr b="1" lang="en" sz="1600"/>
              <a:t>                        </a:t>
            </a:r>
            <a:endParaRPr b="1"/>
          </a:p>
        </p:txBody>
      </p:sp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472" y="1208375"/>
            <a:ext cx="3687624" cy="3640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4846050" y="960550"/>
            <a:ext cx="3216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81250"/>
              <a:buNone/>
            </a:pPr>
            <a:r>
              <a:rPr b="1" lang="en" sz="1600"/>
              <a:t>Dropout Rate by Gender </a:t>
            </a:r>
            <a:r>
              <a:rPr b="1" lang="en" sz="1600"/>
              <a:t>                </a:t>
            </a:r>
            <a:endParaRPr b="1"/>
          </a:p>
        </p:txBody>
      </p:sp>
      <p:sp>
        <p:nvSpPr>
          <p:cNvPr id="184" name="Google Shape;184;p4"/>
          <p:cNvSpPr txBox="1"/>
          <p:nvPr/>
        </p:nvSpPr>
        <p:spPr>
          <a:xfrm>
            <a:off x="1209500" y="223950"/>
            <a:ext cx="65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Data Visualization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0277" y="1362675"/>
            <a:ext cx="4406099" cy="322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Dropout Rate by</a:t>
            </a: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Courses </a:t>
            </a:r>
            <a:endParaRPr b="1" sz="14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88" y="1758450"/>
            <a:ext cx="8678026" cy="25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/>
        </p:nvSpPr>
        <p:spPr>
          <a:xfrm>
            <a:off x="1362650" y="383900"/>
            <a:ext cx="65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Data Visualization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