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Dikdörtgen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Dikdörtgen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Dikdörtgen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Dikdörtgen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Dikdörtgen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Yuvarlatılmış Dikdörtgen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Yuvarlatılmış Dikdörtgen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ikdörtgen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6705600" y="4206240"/>
            <a:ext cx="960120" cy="457200"/>
          </a:xfrm>
        </p:spPr>
        <p:txBody>
          <a:bodyPr/>
          <a:lstStyle/>
          <a:p>
            <a:fld id="{A23720DD-5B6D-40BF-8493-A6B52D484E6B}" type="datetimeFigureOut">
              <a:rPr lang="tr-TR" smtClean="0"/>
              <a:t>7.10.2024</a:t>
            </a:fld>
            <a:endParaRPr lang="tr-TR"/>
          </a:p>
        </p:txBody>
      </p:sp>
      <p:sp>
        <p:nvSpPr>
          <p:cNvPr id="17" name="Altbilgi Yer Tutucusu 16"/>
          <p:cNvSpPr>
            <a:spLocks noGrp="1"/>
          </p:cNvSpPr>
          <p:nvPr>
            <p:ph type="ftr" sz="quarter" idx="11"/>
          </p:nvPr>
        </p:nvSpPr>
        <p:spPr>
          <a:xfrm>
            <a:off x="5410200" y="4205288"/>
            <a:ext cx="1295400" cy="457200"/>
          </a:xfrm>
        </p:spPr>
        <p:txBody>
          <a:bodyPr/>
          <a:lstStyle/>
          <a:p>
            <a:endParaRPr lang="tr-TR"/>
          </a:p>
        </p:txBody>
      </p:sp>
      <p:sp>
        <p:nvSpPr>
          <p:cNvPr id="29" name="Slayt Numarası Yer Tutucusu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7.10.2024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1143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1143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7.10.2024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7.10.2024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7.10.2024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7.10.2024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381000" y="1143000"/>
            <a:ext cx="8382000" cy="1069848"/>
          </a:xfrm>
        </p:spPr>
        <p:txBody>
          <a:bodyPr anchor="ctr"/>
          <a:lstStyle>
            <a:lvl1pPr>
              <a:defRPr sz="4000" b="0" i="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Veri Yer Tutucusu 25"/>
          <p:cNvSpPr>
            <a:spLocks noGrp="1"/>
          </p:cNvSpPr>
          <p:nvPr>
            <p:ph type="dt" sz="half" idx="10"/>
          </p:nvPr>
        </p:nvSpPr>
        <p:spPr/>
        <p:txBody>
          <a:bodyPr rtlCol="0"/>
          <a:lstStyle/>
          <a:p>
            <a:fld id="{A23720DD-5B6D-40BF-8493-A6B52D484E6B}" type="datetimeFigureOut">
              <a:rPr lang="tr-TR" smtClean="0"/>
              <a:t>7.10.2024</a:t>
            </a:fld>
            <a:endParaRPr lang="tr-TR"/>
          </a:p>
        </p:txBody>
      </p:sp>
      <p:sp>
        <p:nvSpPr>
          <p:cNvPr id="27" name="Slayt Numarası Yer Tutucusu 26"/>
          <p:cNvSpPr>
            <a:spLocks noGrp="1"/>
          </p:cNvSpPr>
          <p:nvPr>
            <p:ph type="sldNum" sz="quarter" idx="11"/>
          </p:nvPr>
        </p:nvSpPr>
        <p:spPr/>
        <p:txBody>
          <a:bodyPr rtlCol="0"/>
          <a:lstStyle/>
          <a:p>
            <a:fld id="{F302176B-0E47-46AC-8F43-DAB4B8A37D06}" type="slidenum">
              <a:rPr lang="tr-TR" smtClean="0"/>
              <a:t>‹#›</a:t>
            </a:fld>
            <a:endParaRPr lang="tr-TR"/>
          </a:p>
        </p:txBody>
      </p:sp>
      <p:sp>
        <p:nvSpPr>
          <p:cNvPr id="28" name="Altbilgi Yer Tutucusu 27"/>
          <p:cNvSpPr>
            <a:spLocks noGrp="1"/>
          </p:cNvSpPr>
          <p:nvPr>
            <p:ph type="ftr" sz="quarter" idx="12"/>
          </p:nvPr>
        </p:nvSpPr>
        <p:spPr/>
        <p:txBody>
          <a:bodyPr rtlCol="0"/>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a:xfrm>
            <a:off x="6583680" y="612648"/>
            <a:ext cx="957264" cy="457200"/>
          </a:xfrm>
        </p:spPr>
        <p:txBody>
          <a:bodyPr/>
          <a:lstStyle/>
          <a:p>
            <a:fld id="{A23720DD-5B6D-40BF-8493-A6B52D484E6B}" type="datetimeFigureOut">
              <a:rPr lang="tr-TR" smtClean="0"/>
              <a:t>7.10.2024</a:t>
            </a:fld>
            <a:endParaRPr lang="tr-TR"/>
          </a:p>
        </p:txBody>
      </p:sp>
      <p:sp>
        <p:nvSpPr>
          <p:cNvPr id="4" name="Altbilgi Yer Tutucusu 3"/>
          <p:cNvSpPr>
            <a:spLocks noGrp="1"/>
          </p:cNvSpPr>
          <p:nvPr>
            <p:ph type="ftr" sz="quarter" idx="11"/>
          </p:nvPr>
        </p:nvSpPr>
        <p:spPr>
          <a:xfrm>
            <a:off x="5257800" y="612648"/>
            <a:ext cx="1325880" cy="457200"/>
          </a:xfrm>
        </p:spPr>
        <p:txBody>
          <a:bodyPr/>
          <a:lstStyle/>
          <a:p>
            <a:endParaRPr lang="tr-TR"/>
          </a:p>
        </p:txBody>
      </p:sp>
      <p:sp>
        <p:nvSpPr>
          <p:cNvPr id="5" name="Slayt Numarası Yer Tutucusu 4"/>
          <p:cNvSpPr>
            <a:spLocks noGrp="1"/>
          </p:cNvSpPr>
          <p:nvPr>
            <p:ph type="sldNum" sz="quarter" idx="12"/>
          </p:nvPr>
        </p:nvSpPr>
        <p:spPr>
          <a:xfrm>
            <a:off x="8174736" y="2272"/>
            <a:ext cx="762000" cy="365760"/>
          </a:xfrm>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7.10.2024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353496" y="1101970"/>
            <a:ext cx="3383280" cy="877824"/>
          </a:xfrm>
        </p:spPr>
        <p:txBody>
          <a:bodyPr anchor="b"/>
          <a:lstStyle>
            <a:lvl1pPr algn="l">
              <a:buNone/>
              <a:defRPr sz="1800" b="1"/>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7.10.2024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7.10.2024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Dikdörtgen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Dikdörtgen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Dikdörtgen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Yuvarlatılmış Dikdörtgen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Yuvarlatılmış Dikdörtgen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Dikdörtgen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Dikdörtgen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Dikdörtgen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Dikdörtgen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Dikdörtgen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Dikdörtgen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Başlık Yer Tutucusu 21"/>
          <p:cNvSpPr>
            <a:spLocks noGrp="1"/>
          </p:cNvSpPr>
          <p:nvPr>
            <p:ph type="title"/>
          </p:nvPr>
        </p:nvSpPr>
        <p:spPr>
          <a:xfrm>
            <a:off x="457200" y="1143000"/>
            <a:ext cx="8229600" cy="10668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23720DD-5B6D-40BF-8493-A6B52D484E6B}" type="datetimeFigureOut">
              <a:rPr lang="tr-TR" smtClean="0"/>
              <a:t>7.10.2024</a:t>
            </a:fld>
            <a:endParaRPr lang="tr-TR"/>
          </a:p>
        </p:txBody>
      </p:sp>
      <p:sp>
        <p:nvSpPr>
          <p:cNvPr id="3" name="Altbilgi Yer Tutucusu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tr-TR"/>
          </a:p>
        </p:txBody>
      </p:sp>
      <p:sp>
        <p:nvSpPr>
          <p:cNvPr id="23" name="Slayt Numarası Yer Tutucusu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52" y="908720"/>
            <a:ext cx="7488832" cy="3816424"/>
          </a:xfrm>
          <a:prstGeom prst="rect">
            <a:avLst/>
          </a:prstGeom>
        </p:spPr>
      </p:pic>
      <p:sp>
        <p:nvSpPr>
          <p:cNvPr id="7" name="Metin kutusu 6"/>
          <p:cNvSpPr txBox="1"/>
          <p:nvPr/>
        </p:nvSpPr>
        <p:spPr>
          <a:xfrm>
            <a:off x="26268" y="4941168"/>
            <a:ext cx="9144000" cy="646331"/>
          </a:xfrm>
          <a:prstGeom prst="rect">
            <a:avLst/>
          </a:prstGeom>
          <a:noFill/>
        </p:spPr>
        <p:txBody>
          <a:bodyPr wrap="square" rtlCol="0">
            <a:spAutoFit/>
          </a:bodyPr>
          <a:lstStyle/>
          <a:p>
            <a:pPr algn="ctr"/>
            <a:r>
              <a:rPr lang="tr-TR" sz="3600" b="1" dirty="0" smtClean="0">
                <a:latin typeface="Times New Roman" pitchFamily="18" charset="0"/>
                <a:cs typeface="Times New Roman" pitchFamily="18" charset="0"/>
              </a:rPr>
              <a:t>YOLO ALGORİTMASI</a:t>
            </a:r>
            <a:endParaRPr lang="tr-TR"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0960984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0" y="2708920"/>
            <a:ext cx="9144000" cy="1077218"/>
          </a:xfrm>
          <a:prstGeom prst="rect">
            <a:avLst/>
          </a:prstGeom>
          <a:noFill/>
        </p:spPr>
        <p:txBody>
          <a:bodyPr wrap="square" rtlCol="0">
            <a:spAutoFit/>
          </a:bodyPr>
          <a:lstStyle/>
          <a:p>
            <a:pPr algn="ctr"/>
            <a:r>
              <a:rPr lang="tr-TR" sz="3200" dirty="0" smtClean="0">
                <a:latin typeface="Times New Roman" pitchFamily="18" charset="0"/>
                <a:cs typeface="Times New Roman" pitchFamily="18" charset="0"/>
              </a:rPr>
              <a:t>Teşekkür Ederim</a:t>
            </a:r>
            <a:r>
              <a:rPr lang="tr-TR" sz="3200" dirty="0" smtClean="0">
                <a:latin typeface="Times New Roman" pitchFamily="18" charset="0"/>
                <a:cs typeface="Times New Roman" pitchFamily="18" charset="0"/>
              </a:rPr>
              <a:t>….</a:t>
            </a:r>
          </a:p>
          <a:p>
            <a:pPr algn="ctr"/>
            <a:r>
              <a:rPr lang="tr-TR" sz="3200" dirty="0" smtClean="0">
                <a:latin typeface="Times New Roman" pitchFamily="18" charset="0"/>
                <a:cs typeface="Times New Roman" pitchFamily="18" charset="0"/>
              </a:rPr>
              <a:t>Yaren YALÇINKAYA</a:t>
            </a:r>
            <a:endParaRPr lang="tr-TR" sz="3200" dirty="0">
              <a:latin typeface="Times New Roman" pitchFamily="18" charset="0"/>
              <a:cs typeface="Times New Roman" pitchFamily="18" charset="0"/>
            </a:endParaRPr>
          </a:p>
        </p:txBody>
      </p:sp>
    </p:spTree>
    <p:extLst>
      <p:ext uri="{BB962C8B-B14F-4D97-AF65-F5344CB8AC3E}">
        <p14:creationId xmlns:p14="http://schemas.microsoft.com/office/powerpoint/2010/main" val="38522126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solidFill>
            <a:schemeClr val="bg1"/>
          </a:solidFill>
        </p:spPr>
        <p:txBody>
          <a:bodyPr>
            <a:normAutofit/>
          </a:bodyPr>
          <a:lstStyle/>
          <a:p>
            <a:pPr algn="l"/>
            <a:r>
              <a:rPr lang="tr-TR" sz="3600" dirty="0" smtClean="0">
                <a:solidFill>
                  <a:srgbClr val="C00000"/>
                </a:solidFill>
                <a:latin typeface="Times New Roman" pitchFamily="18" charset="0"/>
                <a:cs typeface="Times New Roman" pitchFamily="18" charset="0"/>
              </a:rPr>
              <a:t>YOLO ALGORİTMASI NEDİR?</a:t>
            </a:r>
            <a:endParaRPr lang="tr-TR" sz="3600" dirty="0">
              <a:solidFill>
                <a:srgbClr val="C00000"/>
              </a:solidFill>
              <a:latin typeface="Times New Roman" pitchFamily="18" charset="0"/>
              <a:cs typeface="Times New Roman" pitchFamily="18" charset="0"/>
            </a:endParaRPr>
          </a:p>
        </p:txBody>
      </p:sp>
      <p:sp>
        <p:nvSpPr>
          <p:cNvPr id="3" name="İçerik Yer Tutucusu 2"/>
          <p:cNvSpPr>
            <a:spLocks noGrp="1"/>
          </p:cNvSpPr>
          <p:nvPr>
            <p:ph idx="1"/>
          </p:nvPr>
        </p:nvSpPr>
        <p:spPr/>
        <p:txBody>
          <a:bodyPr>
            <a:normAutofit/>
          </a:bodyPr>
          <a:lstStyle/>
          <a:p>
            <a:r>
              <a:rPr lang="tr-TR" sz="2800" dirty="0">
                <a:latin typeface="Times New Roman" pitchFamily="18" charset="0"/>
                <a:cs typeface="Times New Roman" pitchFamily="18" charset="0"/>
              </a:rPr>
              <a:t>YOLO, derin öğrenme tabanlı bir nesne tespit algoritmasıdır. Görüntüyü tek bir geçişte işler ve nesnelerin sınıflarını ve konumlarını aynı anda tespit eder. Görüntüyü sabit hücrelere bölerek her hücre için nesne tahminleri ve sınır kutuları oluşturur. Bu sayede, diğer yöntemlere göre çok daha hızlı çalışarak gerçek zamanlı uygulamalarda tercih edilir.</a:t>
            </a:r>
          </a:p>
        </p:txBody>
      </p:sp>
    </p:spTree>
    <p:extLst>
      <p:ext uri="{BB962C8B-B14F-4D97-AF65-F5344CB8AC3E}">
        <p14:creationId xmlns:p14="http://schemas.microsoft.com/office/powerpoint/2010/main" val="346475621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800" dirty="0" smtClean="0">
                <a:solidFill>
                  <a:srgbClr val="C00000"/>
                </a:solidFill>
                <a:latin typeface="Times New Roman" pitchFamily="18" charset="0"/>
                <a:cs typeface="Times New Roman" pitchFamily="18" charset="0"/>
              </a:rPr>
              <a:t>YOLO ALGORİTMASININ ÇALIŞMA PRENSİBİ</a:t>
            </a:r>
            <a:endParaRPr lang="tr-TR" sz="2800" dirty="0">
              <a:solidFill>
                <a:srgbClr val="C00000"/>
              </a:solidFill>
              <a:latin typeface="Times New Roman" pitchFamily="18" charset="0"/>
              <a:cs typeface="Times New Roman" pitchFamily="18" charset="0"/>
            </a:endParaRPr>
          </a:p>
        </p:txBody>
      </p:sp>
      <p:sp>
        <p:nvSpPr>
          <p:cNvPr id="3" name="İçerik Yer Tutucusu 2"/>
          <p:cNvSpPr>
            <a:spLocks noGrp="1"/>
          </p:cNvSpPr>
          <p:nvPr>
            <p:ph idx="1"/>
          </p:nvPr>
        </p:nvSpPr>
        <p:spPr/>
        <p:txBody>
          <a:bodyPr>
            <a:normAutofit fontScale="32500" lnSpcReduction="20000"/>
          </a:bodyPr>
          <a:lstStyle/>
          <a:p>
            <a:pPr marL="0" indent="0">
              <a:buNone/>
            </a:pPr>
            <a:r>
              <a:rPr lang="tr-TR" sz="6000" b="1" dirty="0">
                <a:solidFill>
                  <a:srgbClr val="C00000"/>
                </a:solidFill>
                <a:latin typeface="Times New Roman" pitchFamily="18" charset="0"/>
                <a:cs typeface="Times New Roman" pitchFamily="18" charset="0"/>
              </a:rPr>
              <a:t>Görüntüyü Bölme</a:t>
            </a:r>
            <a:r>
              <a:rPr lang="tr-TR" sz="6000" dirty="0">
                <a:solidFill>
                  <a:srgbClr val="C00000"/>
                </a:solidFill>
                <a:latin typeface="Times New Roman" pitchFamily="18" charset="0"/>
                <a:cs typeface="Times New Roman" pitchFamily="18" charset="0"/>
              </a:rPr>
              <a:t>:</a:t>
            </a:r>
          </a:p>
          <a:p>
            <a:pPr marL="0" indent="0">
              <a:buNone/>
            </a:pPr>
            <a:r>
              <a:rPr lang="tr-TR" sz="6000" dirty="0">
                <a:latin typeface="Times New Roman" pitchFamily="18" charset="0"/>
                <a:cs typeface="Times New Roman" pitchFamily="18" charset="0"/>
              </a:rPr>
              <a:t>YOLO, giriş görüntüsünü S×SS \</a:t>
            </a:r>
            <a:r>
              <a:rPr lang="tr-TR" sz="6000" dirty="0" err="1">
                <a:latin typeface="Times New Roman" pitchFamily="18" charset="0"/>
                <a:cs typeface="Times New Roman" pitchFamily="18" charset="0"/>
              </a:rPr>
              <a:t>times</a:t>
            </a:r>
            <a:r>
              <a:rPr lang="tr-TR" sz="6000" dirty="0">
                <a:latin typeface="Times New Roman" pitchFamily="18" charset="0"/>
                <a:cs typeface="Times New Roman" pitchFamily="18" charset="0"/>
              </a:rPr>
              <a:t> SS×S hücreye böler. Her hücre, o bölgede bulunan nesneleri tespit etmekle sorumludur.</a:t>
            </a:r>
          </a:p>
          <a:p>
            <a:pPr marL="0" indent="0">
              <a:buNone/>
            </a:pPr>
            <a:r>
              <a:rPr lang="tr-TR" sz="6000" b="1" dirty="0">
                <a:solidFill>
                  <a:srgbClr val="C00000"/>
                </a:solidFill>
                <a:latin typeface="Times New Roman" pitchFamily="18" charset="0"/>
                <a:cs typeface="Times New Roman" pitchFamily="18" charset="0"/>
              </a:rPr>
              <a:t>Tahminler Yapma</a:t>
            </a:r>
            <a:r>
              <a:rPr lang="tr-TR" sz="6000" dirty="0">
                <a:solidFill>
                  <a:srgbClr val="C00000"/>
                </a:solidFill>
                <a:latin typeface="Times New Roman" pitchFamily="18" charset="0"/>
                <a:cs typeface="Times New Roman" pitchFamily="18" charset="0"/>
              </a:rPr>
              <a:t>:</a:t>
            </a:r>
          </a:p>
          <a:p>
            <a:pPr marL="0" indent="0">
              <a:buNone/>
            </a:pPr>
            <a:r>
              <a:rPr lang="tr-TR" sz="6000" dirty="0">
                <a:latin typeface="Times New Roman" pitchFamily="18" charset="0"/>
                <a:cs typeface="Times New Roman" pitchFamily="18" charset="0"/>
              </a:rPr>
              <a:t>Her hücre, iki temel tahminde bulunur:</a:t>
            </a:r>
          </a:p>
          <a:p>
            <a:pPr marL="457200" lvl="1" indent="0">
              <a:buNone/>
            </a:pPr>
            <a:r>
              <a:rPr lang="tr-TR" sz="6000" b="1" dirty="0">
                <a:latin typeface="Times New Roman" pitchFamily="18" charset="0"/>
                <a:cs typeface="Times New Roman" pitchFamily="18" charset="0"/>
              </a:rPr>
              <a:t>Nesne Sınıfı</a:t>
            </a:r>
            <a:r>
              <a:rPr lang="tr-TR" sz="6000" dirty="0">
                <a:latin typeface="Times New Roman" pitchFamily="18" charset="0"/>
                <a:cs typeface="Times New Roman" pitchFamily="18" charset="0"/>
              </a:rPr>
              <a:t>: O hücre içinde bir nesne olup olmadığını ve varsa hangi sınıfa ait olduğunu belirler.</a:t>
            </a:r>
          </a:p>
          <a:p>
            <a:pPr marL="457200" lvl="1" indent="0">
              <a:buNone/>
            </a:pPr>
            <a:r>
              <a:rPr lang="tr-TR" sz="6000" b="1" dirty="0">
                <a:latin typeface="Times New Roman" pitchFamily="18" charset="0"/>
                <a:cs typeface="Times New Roman" pitchFamily="18" charset="0"/>
              </a:rPr>
              <a:t>Sınır Kutusu Koordinatları</a:t>
            </a:r>
            <a:r>
              <a:rPr lang="tr-TR" sz="6000" dirty="0">
                <a:latin typeface="Times New Roman" pitchFamily="18" charset="0"/>
                <a:cs typeface="Times New Roman" pitchFamily="18" charset="0"/>
              </a:rPr>
              <a:t>: Nesnenin konumunu belirlemek için dört koordinat tahmini (x, y, genişlik, yükseklik) yapar.</a:t>
            </a:r>
          </a:p>
          <a:p>
            <a:pPr marL="0" indent="0">
              <a:buNone/>
            </a:pPr>
            <a:r>
              <a:rPr lang="tr-TR" sz="6000" b="1" dirty="0">
                <a:solidFill>
                  <a:srgbClr val="C00000"/>
                </a:solidFill>
                <a:latin typeface="Times New Roman" pitchFamily="18" charset="0"/>
                <a:cs typeface="Times New Roman" pitchFamily="18" charset="0"/>
              </a:rPr>
              <a:t>Sınır Kutularını Hesaplama</a:t>
            </a:r>
            <a:r>
              <a:rPr lang="tr-TR" sz="6000" dirty="0">
                <a:solidFill>
                  <a:srgbClr val="C00000"/>
                </a:solidFill>
                <a:latin typeface="Times New Roman" pitchFamily="18" charset="0"/>
                <a:cs typeface="Times New Roman" pitchFamily="18" charset="0"/>
              </a:rPr>
              <a:t>:</a:t>
            </a:r>
          </a:p>
          <a:p>
            <a:pPr marL="0" indent="0">
              <a:buNone/>
            </a:pPr>
            <a:r>
              <a:rPr lang="tr-TR" sz="6000" dirty="0">
                <a:latin typeface="Times New Roman" pitchFamily="18" charset="0"/>
                <a:cs typeface="Times New Roman" pitchFamily="18" charset="0"/>
              </a:rPr>
              <a:t>Her hücre, belirlenen bir eşik değerine göre en yüksek güven skoru ile sınıflandırılan nesne için sınır kutusunu çizer.</a:t>
            </a:r>
          </a:p>
          <a:p>
            <a:pPr marL="0" indent="0">
              <a:buNone/>
            </a:pPr>
            <a:r>
              <a:rPr lang="tr-TR" sz="6000" b="1" dirty="0">
                <a:solidFill>
                  <a:srgbClr val="C00000"/>
                </a:solidFill>
                <a:latin typeface="Times New Roman" pitchFamily="18" charset="0"/>
                <a:cs typeface="Times New Roman" pitchFamily="18" charset="0"/>
              </a:rPr>
              <a:t>Nesne Tespit Sonuçları</a:t>
            </a:r>
            <a:r>
              <a:rPr lang="tr-TR" sz="6000" dirty="0">
                <a:solidFill>
                  <a:srgbClr val="C00000"/>
                </a:solidFill>
                <a:latin typeface="Times New Roman" pitchFamily="18" charset="0"/>
                <a:cs typeface="Times New Roman" pitchFamily="18" charset="0"/>
              </a:rPr>
              <a:t>:</a:t>
            </a:r>
          </a:p>
          <a:p>
            <a:pPr marL="0" indent="0">
              <a:buNone/>
            </a:pPr>
            <a:r>
              <a:rPr lang="tr-TR" sz="6000" dirty="0">
                <a:latin typeface="Times New Roman" pitchFamily="18" charset="0"/>
                <a:cs typeface="Times New Roman" pitchFamily="18" charset="0"/>
              </a:rPr>
              <a:t>Tüm hücrelerin tahminleri bir araya getirilerek, görüntüdeki nesnelerin konumları ve sınıfları belirlenir.</a:t>
            </a:r>
          </a:p>
          <a:p>
            <a:endParaRPr lang="tr-TR" dirty="0"/>
          </a:p>
        </p:txBody>
      </p:sp>
    </p:spTree>
    <p:extLst>
      <p:ext uri="{BB962C8B-B14F-4D97-AF65-F5344CB8AC3E}">
        <p14:creationId xmlns:p14="http://schemas.microsoft.com/office/powerpoint/2010/main" val="329322894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0" y="476672"/>
            <a:ext cx="9144001" cy="5509200"/>
          </a:xfrm>
          <a:prstGeom prst="rect">
            <a:avLst/>
          </a:prstGeom>
          <a:noFill/>
        </p:spPr>
        <p:txBody>
          <a:bodyPr wrap="square" rtlCol="0">
            <a:spAutoFit/>
          </a:bodyPr>
          <a:lstStyle/>
          <a:p>
            <a:r>
              <a:rPr lang="tr-TR" sz="2000" dirty="0" smtClean="0">
                <a:latin typeface="Times New Roman" pitchFamily="18" charset="0"/>
                <a:cs typeface="Times New Roman" pitchFamily="18" charset="0"/>
              </a:rPr>
              <a:t>YOLO her ızgara için ayrı bir tahmin vektörü oluşturur. Bunların her birinin içinde:</a:t>
            </a:r>
          </a:p>
          <a:p>
            <a:endParaRPr lang="tr-TR" dirty="0" smtClean="0">
              <a:latin typeface="Times New Roman" pitchFamily="18" charset="0"/>
              <a:cs typeface="Times New Roman" pitchFamily="18" charset="0"/>
            </a:endParaRPr>
          </a:p>
          <a:p>
            <a:r>
              <a:rPr lang="tr-TR" sz="2000" dirty="0" smtClean="0">
                <a:solidFill>
                  <a:srgbClr val="C00000"/>
                </a:solidFill>
                <a:latin typeface="Times New Roman" pitchFamily="18" charset="0"/>
                <a:cs typeface="Times New Roman" pitchFamily="18" charset="0"/>
              </a:rPr>
              <a:t>Güven Skoru: </a:t>
            </a:r>
            <a:r>
              <a:rPr lang="tr-TR" sz="2000" dirty="0" smtClean="0"/>
              <a:t>Bir </a:t>
            </a:r>
            <a:r>
              <a:rPr lang="tr-TR" sz="2000" dirty="0"/>
              <a:t>hücrede bir nesne bulunduğuna dair inanç seviyesini gösteren bir değerdir. Genellikle 0 ile 1 arasında bir değere sahiptir</a:t>
            </a:r>
            <a:r>
              <a:rPr lang="tr-TR" sz="2000" dirty="0" smtClean="0"/>
              <a:t>.</a:t>
            </a:r>
          </a:p>
          <a:p>
            <a:endParaRPr lang="tr-TR" sz="2000" dirty="0"/>
          </a:p>
          <a:p>
            <a:r>
              <a:rPr lang="tr-TR" sz="2000" dirty="0" err="1" smtClean="0">
                <a:solidFill>
                  <a:srgbClr val="C00000"/>
                </a:solidFill>
                <a:latin typeface="Times New Roman" pitchFamily="18" charset="0"/>
                <a:cs typeface="Times New Roman" pitchFamily="18" charset="0"/>
              </a:rPr>
              <a:t>Bx</a:t>
            </a:r>
            <a:r>
              <a:rPr lang="tr-TR" sz="2000" dirty="0" smtClean="0">
                <a:solidFill>
                  <a:srgbClr val="C00000"/>
                </a:solidFill>
                <a:latin typeface="Times New Roman" pitchFamily="18" charset="0"/>
                <a:cs typeface="Times New Roman" pitchFamily="18" charset="0"/>
              </a:rPr>
              <a:t>: </a:t>
            </a:r>
            <a:r>
              <a:rPr lang="tr-TR" sz="2000" dirty="0" smtClean="0">
                <a:latin typeface="Times New Roman" pitchFamily="18" charset="0"/>
                <a:cs typeface="Times New Roman" pitchFamily="18" charset="0"/>
              </a:rPr>
              <a:t>Nesnenin orta noktasının x koordinatıdır.</a:t>
            </a:r>
          </a:p>
          <a:p>
            <a:endParaRPr lang="tr-TR" sz="2000" dirty="0">
              <a:latin typeface="Times New Roman" pitchFamily="18" charset="0"/>
              <a:cs typeface="Times New Roman" pitchFamily="18" charset="0"/>
            </a:endParaRPr>
          </a:p>
          <a:p>
            <a:r>
              <a:rPr lang="tr-TR" sz="2000" dirty="0" err="1" smtClean="0">
                <a:solidFill>
                  <a:srgbClr val="C00000"/>
                </a:solidFill>
                <a:latin typeface="Times New Roman" pitchFamily="18" charset="0"/>
                <a:cs typeface="Times New Roman" pitchFamily="18" charset="0"/>
              </a:rPr>
              <a:t>By</a:t>
            </a:r>
            <a:r>
              <a:rPr lang="tr-TR" sz="2000" dirty="0" smtClean="0">
                <a:solidFill>
                  <a:srgbClr val="C00000"/>
                </a:solidFill>
                <a:latin typeface="Times New Roman" pitchFamily="18" charset="0"/>
                <a:cs typeface="Times New Roman" pitchFamily="18" charset="0"/>
              </a:rPr>
              <a:t>: </a:t>
            </a:r>
            <a:r>
              <a:rPr lang="tr-TR" sz="2000" dirty="0" smtClean="0">
                <a:latin typeface="Times New Roman" pitchFamily="18" charset="0"/>
                <a:cs typeface="Times New Roman" pitchFamily="18" charset="0"/>
              </a:rPr>
              <a:t>Nesnenin orta noktasının y koordinatıdır.</a:t>
            </a:r>
          </a:p>
          <a:p>
            <a:endParaRPr lang="tr-TR" sz="2000" dirty="0">
              <a:latin typeface="Times New Roman" pitchFamily="18" charset="0"/>
              <a:cs typeface="Times New Roman" pitchFamily="18" charset="0"/>
            </a:endParaRPr>
          </a:p>
          <a:p>
            <a:r>
              <a:rPr lang="tr-TR" sz="2000" dirty="0" err="1" smtClean="0">
                <a:solidFill>
                  <a:srgbClr val="C00000"/>
                </a:solidFill>
                <a:latin typeface="Times New Roman" pitchFamily="18" charset="0"/>
                <a:cs typeface="Times New Roman" pitchFamily="18" charset="0"/>
              </a:rPr>
              <a:t>Bw</a:t>
            </a:r>
            <a:r>
              <a:rPr lang="tr-TR" sz="2000" dirty="0" smtClean="0">
                <a:solidFill>
                  <a:srgbClr val="C00000"/>
                </a:solidFill>
                <a:latin typeface="Times New Roman" pitchFamily="18" charset="0"/>
                <a:cs typeface="Times New Roman" pitchFamily="18" charset="0"/>
              </a:rPr>
              <a:t>: </a:t>
            </a:r>
            <a:r>
              <a:rPr lang="tr-TR" sz="2000" dirty="0" smtClean="0">
                <a:latin typeface="Times New Roman" pitchFamily="18" charset="0"/>
                <a:cs typeface="Times New Roman" pitchFamily="18" charset="0"/>
              </a:rPr>
              <a:t>Nesnenin genişliğidir.</a:t>
            </a:r>
          </a:p>
          <a:p>
            <a:endParaRPr lang="tr-TR" sz="2000" dirty="0">
              <a:latin typeface="Times New Roman" pitchFamily="18" charset="0"/>
              <a:cs typeface="Times New Roman" pitchFamily="18" charset="0"/>
            </a:endParaRPr>
          </a:p>
          <a:p>
            <a:r>
              <a:rPr lang="tr-TR" sz="2000" dirty="0" smtClean="0">
                <a:solidFill>
                  <a:srgbClr val="C00000"/>
                </a:solidFill>
                <a:latin typeface="Times New Roman" pitchFamily="18" charset="0"/>
                <a:cs typeface="Times New Roman" pitchFamily="18" charset="0"/>
              </a:rPr>
              <a:t>Bh: </a:t>
            </a:r>
            <a:r>
              <a:rPr lang="tr-TR" sz="2000" dirty="0" smtClean="0">
                <a:latin typeface="Times New Roman" pitchFamily="18" charset="0"/>
                <a:cs typeface="Times New Roman" pitchFamily="18" charset="0"/>
              </a:rPr>
              <a:t>Nesnenin yüksekliğidir.</a:t>
            </a:r>
          </a:p>
          <a:p>
            <a:endParaRPr lang="tr-TR" sz="2000" dirty="0">
              <a:latin typeface="Times New Roman" pitchFamily="18" charset="0"/>
              <a:cs typeface="Times New Roman" pitchFamily="18" charset="0"/>
            </a:endParaRPr>
          </a:p>
          <a:p>
            <a:r>
              <a:rPr lang="tr-TR" sz="2000" dirty="0" smtClean="0">
                <a:solidFill>
                  <a:srgbClr val="C00000"/>
                </a:solidFill>
                <a:latin typeface="Times New Roman" pitchFamily="18" charset="0"/>
                <a:cs typeface="Times New Roman" pitchFamily="18" charset="0"/>
              </a:rPr>
              <a:t>Bağıl Sınıf Olasılığı: </a:t>
            </a:r>
            <a:r>
              <a:rPr lang="tr-TR" sz="2000" dirty="0">
                <a:latin typeface="Times New Roman" pitchFamily="18" charset="0"/>
                <a:cs typeface="Times New Roman" pitchFamily="18" charset="0"/>
              </a:rPr>
              <a:t>Her hücre, o hücredeki nesnenin hangi sınıfa ait olduğunu belirtir. Örneğin, "kedi", "köpek" gibi sınıflar olabilir. Bu olasılıklar da genellikle 0 ile 1 arasında değer alır ve tüm sınıfların olasılıkları toplamı 1'e eşit olmalıdır.</a:t>
            </a:r>
            <a:endParaRPr lang="tr-TR" sz="2000" dirty="0" smtClean="0">
              <a:solidFill>
                <a:srgbClr val="C00000"/>
              </a:solidFill>
              <a:latin typeface="Times New Roman" pitchFamily="18" charset="0"/>
              <a:cs typeface="Times New Roman" pitchFamily="18" charset="0"/>
            </a:endParaRPr>
          </a:p>
          <a:p>
            <a:endParaRPr lang="tr-TR" dirty="0">
              <a:solidFill>
                <a:srgbClr val="C00000"/>
              </a:solidFill>
              <a:latin typeface="Times New Roman" pitchFamily="18" charset="0"/>
              <a:cs typeface="Times New Roman" pitchFamily="18" charset="0"/>
            </a:endParaRPr>
          </a:p>
          <a:p>
            <a:endParaRPr lang="tr-TR"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9301034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3600" dirty="0" smtClean="0">
                <a:solidFill>
                  <a:srgbClr val="C00000"/>
                </a:solidFill>
              </a:rPr>
              <a:t>GÜVEN SKORU HESAPLAMA</a:t>
            </a:r>
            <a:endParaRPr lang="tr-TR" sz="3600" dirty="0">
              <a:solidFill>
                <a:srgbClr val="C00000"/>
              </a:solidFill>
            </a:endParaRPr>
          </a:p>
        </p:txBody>
      </p:sp>
      <p:sp>
        <p:nvSpPr>
          <p:cNvPr id="3" name="İçerik Yer Tutucusu 2"/>
          <p:cNvSpPr>
            <a:spLocks noGrp="1"/>
          </p:cNvSpPr>
          <p:nvPr>
            <p:ph idx="1"/>
          </p:nvPr>
        </p:nvSpPr>
        <p:spPr/>
        <p:txBody>
          <a:bodyPr>
            <a:normAutofit/>
          </a:bodyPr>
          <a:lstStyle/>
          <a:p>
            <a:pPr marL="0" indent="0">
              <a:buNone/>
            </a:pPr>
            <a:r>
              <a:rPr lang="tr-TR" sz="2400" dirty="0"/>
              <a:t> </a:t>
            </a:r>
            <a:r>
              <a:rPr lang="tr-TR" sz="2400" dirty="0" smtClean="0"/>
              <a:t>        </a:t>
            </a:r>
            <a:r>
              <a:rPr lang="tr-TR" sz="2400" dirty="0" smtClean="0">
                <a:solidFill>
                  <a:schemeClr val="tx2"/>
                </a:solidFill>
                <a:latin typeface="Times New Roman" pitchFamily="18" charset="0"/>
                <a:cs typeface="Times New Roman" pitchFamily="18" charset="0"/>
              </a:rPr>
              <a:t>Güven Skoru = Kutu Güven Skoru x Bağıl Sınıf Olasılığı</a:t>
            </a:r>
          </a:p>
          <a:p>
            <a:pPr marL="0" indent="0">
              <a:buNone/>
            </a:pPr>
            <a:endParaRPr lang="tr-TR" sz="2400" dirty="0"/>
          </a:p>
          <a:p>
            <a:pPr marL="0" indent="0">
              <a:buNone/>
            </a:pPr>
            <a:r>
              <a:rPr lang="tr-TR" sz="2400" b="1" dirty="0" smtClean="0">
                <a:latin typeface="Times New Roman" pitchFamily="18" charset="0"/>
                <a:cs typeface="Times New Roman" pitchFamily="18" charset="0"/>
              </a:rPr>
              <a:t>Kutu Güven Skoru </a:t>
            </a:r>
            <a:r>
              <a:rPr lang="tr-TR" sz="2400" dirty="0" smtClean="0">
                <a:latin typeface="Times New Roman" pitchFamily="18" charset="0"/>
                <a:cs typeface="Times New Roman" pitchFamily="18" charset="0"/>
              </a:rPr>
              <a:t>= P(Nesne) x </a:t>
            </a:r>
            <a:r>
              <a:rPr lang="tr-TR" sz="2400" dirty="0" err="1" smtClean="0">
                <a:latin typeface="Times New Roman" pitchFamily="18" charset="0"/>
                <a:cs typeface="Times New Roman" pitchFamily="18" charset="0"/>
              </a:rPr>
              <a:t>IoU</a:t>
            </a:r>
            <a:endParaRPr lang="tr-TR" sz="2400" dirty="0" smtClean="0">
              <a:latin typeface="Times New Roman" pitchFamily="18" charset="0"/>
              <a:cs typeface="Times New Roman" pitchFamily="18" charset="0"/>
            </a:endParaRPr>
          </a:p>
          <a:p>
            <a:pPr marL="0" indent="0">
              <a:buNone/>
            </a:pPr>
            <a:endParaRPr lang="tr-TR" sz="2400" dirty="0">
              <a:latin typeface="Times New Roman" pitchFamily="18" charset="0"/>
              <a:cs typeface="Times New Roman" pitchFamily="18" charset="0"/>
            </a:endParaRPr>
          </a:p>
          <a:p>
            <a:pPr marL="0" indent="0">
              <a:buNone/>
            </a:pPr>
            <a:r>
              <a:rPr lang="tr-TR" sz="2400" b="1" dirty="0" smtClean="0">
                <a:latin typeface="Times New Roman" pitchFamily="18" charset="0"/>
                <a:cs typeface="Times New Roman" pitchFamily="18" charset="0"/>
              </a:rPr>
              <a:t>P(Nesne):</a:t>
            </a:r>
            <a:r>
              <a:rPr lang="tr-TR" sz="2400" dirty="0" smtClean="0">
                <a:latin typeface="Times New Roman" pitchFamily="18" charset="0"/>
                <a:cs typeface="Times New Roman" pitchFamily="18" charset="0"/>
              </a:rPr>
              <a:t>Kutunun nesneyi kapsayıp kapsamadığının olasılığıdır.</a:t>
            </a:r>
          </a:p>
          <a:p>
            <a:pPr marL="0" indent="0">
              <a:buNone/>
            </a:pPr>
            <a:endParaRPr lang="tr-TR" sz="2400" dirty="0">
              <a:latin typeface="Times New Roman" pitchFamily="18" charset="0"/>
              <a:cs typeface="Times New Roman" pitchFamily="18" charset="0"/>
            </a:endParaRPr>
          </a:p>
          <a:p>
            <a:pPr marL="0" indent="0">
              <a:buNone/>
            </a:pPr>
            <a:r>
              <a:rPr lang="tr-TR" sz="2400" b="1" dirty="0" err="1" smtClean="0">
                <a:latin typeface="Times New Roman" pitchFamily="18" charset="0"/>
                <a:cs typeface="Times New Roman" pitchFamily="18" charset="0"/>
              </a:rPr>
              <a:t>IoU</a:t>
            </a:r>
            <a:r>
              <a:rPr lang="tr-TR" sz="2400" b="1" dirty="0" smtClean="0">
                <a:latin typeface="Times New Roman" pitchFamily="18" charset="0"/>
                <a:cs typeface="Times New Roman" pitchFamily="18" charset="0"/>
              </a:rPr>
              <a:t>: </a:t>
            </a:r>
            <a:r>
              <a:rPr lang="tr-TR" sz="2400" dirty="0">
                <a:latin typeface="Times New Roman" pitchFamily="18" charset="0"/>
                <a:cs typeface="Times New Roman" pitchFamily="18" charset="0"/>
              </a:rPr>
              <a:t>Hesaplanan sınır kutusunun gerçek nesne kutusuyla örtüşme oranı</a:t>
            </a:r>
            <a:endParaRPr lang="tr-TR" sz="2400" b="1" dirty="0" smtClean="0">
              <a:latin typeface="Times New Roman" pitchFamily="18" charset="0"/>
              <a:cs typeface="Times New Roman" pitchFamily="18" charset="0"/>
            </a:endParaRPr>
          </a:p>
          <a:p>
            <a:pPr marL="0" indent="0">
              <a:buNone/>
            </a:pPr>
            <a:endParaRPr lang="tr-TR" sz="2400" dirty="0"/>
          </a:p>
          <a:p>
            <a:pPr marL="0" indent="0">
              <a:buNone/>
            </a:pPr>
            <a:endParaRPr lang="tr-TR" sz="2400" dirty="0"/>
          </a:p>
        </p:txBody>
      </p:sp>
    </p:spTree>
    <p:extLst>
      <p:ext uri="{BB962C8B-B14F-4D97-AF65-F5344CB8AC3E}">
        <p14:creationId xmlns:p14="http://schemas.microsoft.com/office/powerpoint/2010/main" val="288713145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3200" dirty="0" smtClean="0">
                <a:solidFill>
                  <a:srgbClr val="C00000"/>
                </a:solidFill>
                <a:latin typeface="Times New Roman" pitchFamily="18" charset="0"/>
                <a:cs typeface="Times New Roman" pitchFamily="18" charset="0"/>
              </a:rPr>
              <a:t>ANCHOR BOX</a:t>
            </a:r>
            <a:endParaRPr lang="tr-TR" sz="3200" dirty="0">
              <a:solidFill>
                <a:srgbClr val="C00000"/>
              </a:solidFill>
              <a:latin typeface="Times New Roman" pitchFamily="18" charset="0"/>
              <a:cs typeface="Times New Roman" pitchFamily="18" charset="0"/>
            </a:endParaRPr>
          </a:p>
        </p:txBody>
      </p:sp>
      <p:sp>
        <p:nvSpPr>
          <p:cNvPr id="3" name="İçerik Yer Tutucusu 2"/>
          <p:cNvSpPr>
            <a:spLocks noGrp="1"/>
          </p:cNvSpPr>
          <p:nvPr>
            <p:ph idx="1"/>
          </p:nvPr>
        </p:nvSpPr>
        <p:spPr/>
        <p:txBody>
          <a:bodyPr>
            <a:normAutofit fontScale="92500"/>
          </a:bodyPr>
          <a:lstStyle/>
          <a:p>
            <a:pPr marL="0" indent="0">
              <a:buNone/>
            </a:pPr>
            <a:r>
              <a:rPr lang="tr-TR" sz="2400" dirty="0" err="1">
                <a:latin typeface="Times New Roman" pitchFamily="18" charset="0"/>
                <a:cs typeface="Times New Roman" pitchFamily="18" charset="0"/>
              </a:rPr>
              <a:t>Anchor</a:t>
            </a:r>
            <a:r>
              <a:rPr lang="tr-TR" sz="2400" dirty="0">
                <a:latin typeface="Times New Roman" pitchFamily="18" charset="0"/>
                <a:cs typeface="Times New Roman" pitchFamily="18" charset="0"/>
              </a:rPr>
              <a:t> </a:t>
            </a:r>
            <a:r>
              <a:rPr lang="tr-TR" sz="2400" dirty="0" err="1">
                <a:latin typeface="Times New Roman" pitchFamily="18" charset="0"/>
                <a:cs typeface="Times New Roman" pitchFamily="18" charset="0"/>
              </a:rPr>
              <a:t>box</a:t>
            </a:r>
            <a:r>
              <a:rPr lang="tr-TR" sz="2400" dirty="0">
                <a:latin typeface="Times New Roman" pitchFamily="18" charset="0"/>
                <a:cs typeface="Times New Roman" pitchFamily="18" charset="0"/>
              </a:rPr>
              <a:t>, bir görüntüdeki nesneleri tespit etmek için belirli boyut ve oranlarda önceden tanımlanmış kutulardır. Her </a:t>
            </a:r>
            <a:r>
              <a:rPr lang="tr-TR" sz="2400" dirty="0" err="1">
                <a:latin typeface="Times New Roman" pitchFamily="18" charset="0"/>
                <a:cs typeface="Times New Roman" pitchFamily="18" charset="0"/>
              </a:rPr>
              <a:t>anchor</a:t>
            </a:r>
            <a:r>
              <a:rPr lang="tr-TR" sz="2400" dirty="0">
                <a:latin typeface="Times New Roman" pitchFamily="18" charset="0"/>
                <a:cs typeface="Times New Roman" pitchFamily="18" charset="0"/>
              </a:rPr>
              <a:t> </a:t>
            </a:r>
            <a:r>
              <a:rPr lang="tr-TR" sz="2400" dirty="0" err="1">
                <a:latin typeface="Times New Roman" pitchFamily="18" charset="0"/>
                <a:cs typeface="Times New Roman" pitchFamily="18" charset="0"/>
              </a:rPr>
              <a:t>box</a:t>
            </a:r>
            <a:r>
              <a:rPr lang="tr-TR" sz="2400" dirty="0">
                <a:latin typeface="Times New Roman" pitchFamily="18" charset="0"/>
                <a:cs typeface="Times New Roman" pitchFamily="18" charset="0"/>
              </a:rPr>
              <a:t>, belirli bir nesne sınıfının olası boyut ve oranlarını temsil eder</a:t>
            </a:r>
            <a:r>
              <a:rPr lang="tr-TR" sz="2400" dirty="0" smtClean="0">
                <a:latin typeface="Times New Roman" pitchFamily="18" charset="0"/>
                <a:cs typeface="Times New Roman" pitchFamily="18" charset="0"/>
              </a:rPr>
              <a:t>.</a:t>
            </a:r>
          </a:p>
          <a:p>
            <a:pPr marL="0" indent="0">
              <a:buNone/>
            </a:pPr>
            <a:r>
              <a:rPr lang="tr-TR" dirty="0" smtClean="0">
                <a:solidFill>
                  <a:srgbClr val="C00000"/>
                </a:solidFill>
                <a:latin typeface="Times New Roman" pitchFamily="18" charset="0"/>
                <a:cs typeface="Times New Roman" pitchFamily="18" charset="0"/>
              </a:rPr>
              <a:t>ÇALIŞMA PRENSİBİ:</a:t>
            </a:r>
          </a:p>
          <a:p>
            <a:r>
              <a:rPr lang="tr-TR" sz="2600" b="1" dirty="0">
                <a:latin typeface="Times New Roman" pitchFamily="18" charset="0"/>
                <a:cs typeface="Times New Roman" pitchFamily="18" charset="0"/>
              </a:rPr>
              <a:t>Nesne Boyutları</a:t>
            </a:r>
            <a:r>
              <a:rPr lang="tr-TR" sz="2600" dirty="0">
                <a:latin typeface="Times New Roman" pitchFamily="18" charset="0"/>
                <a:cs typeface="Times New Roman" pitchFamily="18" charset="0"/>
              </a:rPr>
              <a:t>: Görüntüdeki nesnelerin genellikle belirli boyut ve oranlara sahip olduğunu göz önünde bulundurarak, çeşitli boyut ve oran kombinasyonlarından oluşan bir dizi </a:t>
            </a:r>
            <a:r>
              <a:rPr lang="tr-TR" sz="2600" dirty="0" err="1">
                <a:latin typeface="Times New Roman" pitchFamily="18" charset="0"/>
                <a:cs typeface="Times New Roman" pitchFamily="18" charset="0"/>
              </a:rPr>
              <a:t>anchor</a:t>
            </a:r>
            <a:r>
              <a:rPr lang="tr-TR" sz="2600" dirty="0">
                <a:latin typeface="Times New Roman" pitchFamily="18" charset="0"/>
                <a:cs typeface="Times New Roman" pitchFamily="18" charset="0"/>
              </a:rPr>
              <a:t> </a:t>
            </a:r>
            <a:r>
              <a:rPr lang="tr-TR" sz="2600" dirty="0" err="1">
                <a:latin typeface="Times New Roman" pitchFamily="18" charset="0"/>
                <a:cs typeface="Times New Roman" pitchFamily="18" charset="0"/>
              </a:rPr>
              <a:t>box</a:t>
            </a:r>
            <a:r>
              <a:rPr lang="tr-TR" sz="2600" dirty="0">
                <a:latin typeface="Times New Roman" pitchFamily="18" charset="0"/>
                <a:cs typeface="Times New Roman" pitchFamily="18" charset="0"/>
              </a:rPr>
              <a:t> oluşturulur.</a:t>
            </a:r>
          </a:p>
          <a:p>
            <a:r>
              <a:rPr lang="tr-TR" sz="2600" b="1" dirty="0">
                <a:latin typeface="Times New Roman" pitchFamily="18" charset="0"/>
                <a:cs typeface="Times New Roman" pitchFamily="18" charset="0"/>
              </a:rPr>
              <a:t>Öneri Aşaması</a:t>
            </a:r>
            <a:r>
              <a:rPr lang="tr-TR" sz="2600" dirty="0">
                <a:latin typeface="Times New Roman" pitchFamily="18" charset="0"/>
                <a:cs typeface="Times New Roman" pitchFamily="18" charset="0"/>
              </a:rPr>
              <a:t>: Algoritma, her bir </a:t>
            </a:r>
            <a:r>
              <a:rPr lang="tr-TR" sz="2600" dirty="0" err="1">
                <a:latin typeface="Times New Roman" pitchFamily="18" charset="0"/>
                <a:cs typeface="Times New Roman" pitchFamily="18" charset="0"/>
              </a:rPr>
              <a:t>anchor</a:t>
            </a:r>
            <a:r>
              <a:rPr lang="tr-TR" sz="2600" dirty="0">
                <a:latin typeface="Times New Roman" pitchFamily="18" charset="0"/>
                <a:cs typeface="Times New Roman" pitchFamily="18" charset="0"/>
              </a:rPr>
              <a:t> </a:t>
            </a:r>
            <a:r>
              <a:rPr lang="tr-TR" sz="2600" dirty="0" err="1">
                <a:latin typeface="Times New Roman" pitchFamily="18" charset="0"/>
                <a:cs typeface="Times New Roman" pitchFamily="18" charset="0"/>
              </a:rPr>
              <a:t>box</a:t>
            </a:r>
            <a:r>
              <a:rPr lang="tr-TR" sz="2600" dirty="0">
                <a:latin typeface="Times New Roman" pitchFamily="18" charset="0"/>
                <a:cs typeface="Times New Roman" pitchFamily="18" charset="0"/>
              </a:rPr>
              <a:t> ile görüntüdeki nesneleri eşleştirmeye çalışır. Görüntüdeki her hücre, bir veya daha fazla </a:t>
            </a:r>
            <a:r>
              <a:rPr lang="tr-TR" sz="2600" dirty="0" err="1">
                <a:latin typeface="Times New Roman" pitchFamily="18" charset="0"/>
                <a:cs typeface="Times New Roman" pitchFamily="18" charset="0"/>
              </a:rPr>
              <a:t>anchor</a:t>
            </a:r>
            <a:r>
              <a:rPr lang="tr-TR" sz="2600" dirty="0">
                <a:latin typeface="Times New Roman" pitchFamily="18" charset="0"/>
                <a:cs typeface="Times New Roman" pitchFamily="18" charset="0"/>
              </a:rPr>
              <a:t> </a:t>
            </a:r>
            <a:r>
              <a:rPr lang="tr-TR" sz="2600" dirty="0" err="1">
                <a:latin typeface="Times New Roman" pitchFamily="18" charset="0"/>
                <a:cs typeface="Times New Roman" pitchFamily="18" charset="0"/>
              </a:rPr>
              <a:t>box</a:t>
            </a:r>
            <a:r>
              <a:rPr lang="tr-TR" sz="2600" dirty="0">
                <a:latin typeface="Times New Roman" pitchFamily="18" charset="0"/>
                <a:cs typeface="Times New Roman" pitchFamily="18" charset="0"/>
              </a:rPr>
              <a:t> kullanarak nesne tespit eder.</a:t>
            </a:r>
          </a:p>
          <a:p>
            <a:pPr marL="0" indent="0">
              <a:buNone/>
            </a:pPr>
            <a:endParaRPr lang="tr-TR" dirty="0" smtClean="0">
              <a:solidFill>
                <a:srgbClr val="C00000"/>
              </a:solidFill>
              <a:latin typeface="Times New Roman" pitchFamily="18" charset="0"/>
              <a:cs typeface="Times New Roman" pitchFamily="18" charset="0"/>
            </a:endParaRPr>
          </a:p>
          <a:p>
            <a:pPr marL="0" indent="0">
              <a:buNone/>
            </a:pPr>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83580443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6106690"/>
          </a:xfrm>
        </p:spPr>
        <p:txBody>
          <a:bodyPr>
            <a:normAutofit/>
          </a:bodyPr>
          <a:lstStyle/>
          <a:p>
            <a:pPr algn="l"/>
            <a:r>
              <a:rPr lang="tr-TR" sz="2400" b="1" dirty="0">
                <a:latin typeface="Times New Roman" pitchFamily="18" charset="0"/>
                <a:cs typeface="Times New Roman" pitchFamily="18" charset="0"/>
              </a:rPr>
              <a:t>Sınır Kutusu Tahminleri</a:t>
            </a:r>
            <a:r>
              <a:rPr lang="tr-TR" sz="2400" dirty="0">
                <a:latin typeface="Times New Roman" pitchFamily="18" charset="0"/>
                <a:cs typeface="Times New Roman" pitchFamily="18" charset="0"/>
              </a:rPr>
              <a:t>: </a:t>
            </a:r>
            <a:r>
              <a:rPr lang="tr-TR" sz="2400" dirty="0" err="1">
                <a:latin typeface="Times New Roman" pitchFamily="18" charset="0"/>
                <a:cs typeface="Times New Roman" pitchFamily="18" charset="0"/>
              </a:rPr>
              <a:t>Anchor</a:t>
            </a:r>
            <a:r>
              <a:rPr lang="tr-TR" sz="2400" dirty="0">
                <a:latin typeface="Times New Roman" pitchFamily="18" charset="0"/>
                <a:cs typeface="Times New Roman" pitchFamily="18" charset="0"/>
              </a:rPr>
              <a:t> </a:t>
            </a:r>
            <a:r>
              <a:rPr lang="tr-TR" sz="2400" dirty="0" err="1">
                <a:latin typeface="Times New Roman" pitchFamily="18" charset="0"/>
                <a:cs typeface="Times New Roman" pitchFamily="18" charset="0"/>
              </a:rPr>
              <a:t>box’lar</a:t>
            </a:r>
            <a:r>
              <a:rPr lang="tr-TR" sz="2400" dirty="0">
                <a:latin typeface="Times New Roman" pitchFamily="18" charset="0"/>
                <a:cs typeface="Times New Roman" pitchFamily="18" charset="0"/>
              </a:rPr>
              <a:t>, tahmin edilen nesne sınır kutularının başlangıç noktalarıdır. Algoritma, bu </a:t>
            </a:r>
            <a:r>
              <a:rPr lang="tr-TR" sz="2400" dirty="0" err="1">
                <a:latin typeface="Times New Roman" pitchFamily="18" charset="0"/>
                <a:cs typeface="Times New Roman" pitchFamily="18" charset="0"/>
              </a:rPr>
              <a:t>anchor</a:t>
            </a:r>
            <a:r>
              <a:rPr lang="tr-TR" sz="2400" dirty="0">
                <a:latin typeface="Times New Roman" pitchFamily="18" charset="0"/>
                <a:cs typeface="Times New Roman" pitchFamily="18" charset="0"/>
              </a:rPr>
              <a:t> </a:t>
            </a:r>
            <a:r>
              <a:rPr lang="tr-TR" sz="2400" dirty="0" err="1">
                <a:latin typeface="Times New Roman" pitchFamily="18" charset="0"/>
                <a:cs typeface="Times New Roman" pitchFamily="18" charset="0"/>
              </a:rPr>
              <a:t>box’lar</a:t>
            </a:r>
            <a:r>
              <a:rPr lang="tr-TR" sz="2400" dirty="0">
                <a:latin typeface="Times New Roman" pitchFamily="18" charset="0"/>
                <a:cs typeface="Times New Roman" pitchFamily="18" charset="0"/>
              </a:rPr>
              <a:t> etrafında yeni sınır kutuları oluşturarak nesnelerin konumlarını ve boyutlarını ayarlar</a:t>
            </a:r>
            <a:r>
              <a:rPr lang="tr-TR" sz="2400" dirty="0" smtClean="0">
                <a:latin typeface="Times New Roman" pitchFamily="18" charset="0"/>
                <a:cs typeface="Times New Roman" pitchFamily="18" charset="0"/>
              </a:rPr>
              <a:t>.</a:t>
            </a:r>
            <a:br>
              <a:rPr lang="tr-TR" sz="2400" dirty="0" smtClean="0">
                <a:latin typeface="Times New Roman" pitchFamily="18" charset="0"/>
                <a:cs typeface="Times New Roman" pitchFamily="18" charset="0"/>
              </a:rPr>
            </a:br>
            <a:r>
              <a:rPr lang="tr-TR" sz="2400" dirty="0">
                <a:latin typeface="Times New Roman" pitchFamily="18" charset="0"/>
                <a:cs typeface="Times New Roman" pitchFamily="18" charset="0"/>
              </a:rPr>
              <a:t/>
            </a:r>
            <a:br>
              <a:rPr lang="tr-TR" sz="2400" dirty="0">
                <a:latin typeface="Times New Roman" pitchFamily="18" charset="0"/>
                <a:cs typeface="Times New Roman" pitchFamily="18" charset="0"/>
              </a:rPr>
            </a:br>
            <a:r>
              <a:rPr lang="tr-TR" sz="2400" b="1" dirty="0">
                <a:latin typeface="Times New Roman" pitchFamily="18" charset="0"/>
                <a:cs typeface="Times New Roman" pitchFamily="18" charset="0"/>
              </a:rPr>
              <a:t>IOU (</a:t>
            </a:r>
            <a:r>
              <a:rPr lang="tr-TR" sz="2400" b="1" dirty="0" err="1">
                <a:latin typeface="Times New Roman" pitchFamily="18" charset="0"/>
                <a:cs typeface="Times New Roman" pitchFamily="18" charset="0"/>
              </a:rPr>
              <a:t>Intersection</a:t>
            </a:r>
            <a:r>
              <a:rPr lang="tr-TR" sz="2400" b="1" dirty="0">
                <a:latin typeface="Times New Roman" pitchFamily="18" charset="0"/>
                <a:cs typeface="Times New Roman" pitchFamily="18" charset="0"/>
              </a:rPr>
              <a:t> </a:t>
            </a:r>
            <a:r>
              <a:rPr lang="tr-TR" sz="2400" b="1" dirty="0" err="1">
                <a:latin typeface="Times New Roman" pitchFamily="18" charset="0"/>
                <a:cs typeface="Times New Roman" pitchFamily="18" charset="0"/>
              </a:rPr>
              <a:t>Over</a:t>
            </a:r>
            <a:r>
              <a:rPr lang="tr-TR" sz="2400" b="1" dirty="0">
                <a:latin typeface="Times New Roman" pitchFamily="18" charset="0"/>
                <a:cs typeface="Times New Roman" pitchFamily="18" charset="0"/>
              </a:rPr>
              <a:t> </a:t>
            </a:r>
            <a:r>
              <a:rPr lang="tr-TR" sz="2400" b="1" dirty="0" err="1">
                <a:latin typeface="Times New Roman" pitchFamily="18" charset="0"/>
                <a:cs typeface="Times New Roman" pitchFamily="18" charset="0"/>
              </a:rPr>
              <a:t>Union</a:t>
            </a:r>
            <a:r>
              <a:rPr lang="tr-TR" sz="2400" b="1" dirty="0">
                <a:latin typeface="Times New Roman" pitchFamily="18" charset="0"/>
                <a:cs typeface="Times New Roman" pitchFamily="18" charset="0"/>
              </a:rPr>
              <a:t>)</a:t>
            </a:r>
            <a:r>
              <a:rPr lang="tr-TR" sz="2400" dirty="0">
                <a:latin typeface="Times New Roman" pitchFamily="18" charset="0"/>
                <a:cs typeface="Times New Roman" pitchFamily="18" charset="0"/>
              </a:rPr>
              <a:t>: Algoritma, </a:t>
            </a:r>
            <a:r>
              <a:rPr lang="tr-TR" sz="2400" dirty="0" err="1">
                <a:latin typeface="Times New Roman" pitchFamily="18" charset="0"/>
                <a:cs typeface="Times New Roman" pitchFamily="18" charset="0"/>
              </a:rPr>
              <a:t>anchor</a:t>
            </a:r>
            <a:r>
              <a:rPr lang="tr-TR" sz="2400" dirty="0">
                <a:latin typeface="Times New Roman" pitchFamily="18" charset="0"/>
                <a:cs typeface="Times New Roman" pitchFamily="18" charset="0"/>
              </a:rPr>
              <a:t> </a:t>
            </a:r>
            <a:r>
              <a:rPr lang="tr-TR" sz="2400" dirty="0" err="1">
                <a:latin typeface="Times New Roman" pitchFamily="18" charset="0"/>
                <a:cs typeface="Times New Roman" pitchFamily="18" charset="0"/>
              </a:rPr>
              <a:t>box’ların</a:t>
            </a:r>
            <a:r>
              <a:rPr lang="tr-TR" sz="2400" dirty="0">
                <a:latin typeface="Times New Roman" pitchFamily="18" charset="0"/>
                <a:cs typeface="Times New Roman" pitchFamily="18" charset="0"/>
              </a:rPr>
              <a:t> gerçek nesne kutuları ile örtüşme oranlarını (IOU) hesaplayarak en iyi eşleşmeyi bulur. Yüksek IOU değeri olan </a:t>
            </a:r>
            <a:r>
              <a:rPr lang="tr-TR" sz="2400" dirty="0" err="1">
                <a:latin typeface="Times New Roman" pitchFamily="18" charset="0"/>
                <a:cs typeface="Times New Roman" pitchFamily="18" charset="0"/>
              </a:rPr>
              <a:t>anchor</a:t>
            </a:r>
            <a:r>
              <a:rPr lang="tr-TR" sz="2400" dirty="0">
                <a:latin typeface="Times New Roman" pitchFamily="18" charset="0"/>
                <a:cs typeface="Times New Roman" pitchFamily="18" charset="0"/>
              </a:rPr>
              <a:t> </a:t>
            </a:r>
            <a:r>
              <a:rPr lang="tr-TR" sz="2400" dirty="0" err="1">
                <a:latin typeface="Times New Roman" pitchFamily="18" charset="0"/>
                <a:cs typeface="Times New Roman" pitchFamily="18" charset="0"/>
              </a:rPr>
              <a:t>box'lar</a:t>
            </a:r>
            <a:r>
              <a:rPr lang="tr-TR" sz="2400" dirty="0">
                <a:latin typeface="Times New Roman" pitchFamily="18" charset="0"/>
                <a:cs typeface="Times New Roman" pitchFamily="18" charset="0"/>
              </a:rPr>
              <a:t>, daha güvenilir tahminler olarak kabul edilir.</a:t>
            </a:r>
            <a:r>
              <a:rPr lang="tr-TR" dirty="0"/>
              <a:t/>
            </a:r>
            <a:br>
              <a:rPr lang="tr-TR" dirty="0"/>
            </a:br>
            <a:endParaRPr lang="tr-TR" dirty="0"/>
          </a:p>
        </p:txBody>
      </p:sp>
    </p:spTree>
    <p:extLst>
      <p:ext uri="{BB962C8B-B14F-4D97-AF65-F5344CB8AC3E}">
        <p14:creationId xmlns:p14="http://schemas.microsoft.com/office/powerpoint/2010/main" val="25414271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3200" dirty="0" smtClean="0">
                <a:solidFill>
                  <a:srgbClr val="C00000"/>
                </a:solidFill>
                <a:latin typeface="Times New Roman" pitchFamily="18" charset="0"/>
                <a:cs typeface="Times New Roman" pitchFamily="18" charset="0"/>
              </a:rPr>
              <a:t>NON MAX SUPPRESSİON ALGORİTMASI</a:t>
            </a:r>
            <a:endParaRPr lang="tr-TR" sz="3200" dirty="0">
              <a:solidFill>
                <a:srgbClr val="C00000"/>
              </a:solidFill>
              <a:latin typeface="Times New Roman" pitchFamily="18" charset="0"/>
              <a:cs typeface="Times New Roman" pitchFamily="18" charset="0"/>
            </a:endParaRPr>
          </a:p>
        </p:txBody>
      </p:sp>
      <p:sp>
        <p:nvSpPr>
          <p:cNvPr id="3" name="İçerik Yer Tutucusu 2"/>
          <p:cNvSpPr>
            <a:spLocks noGrp="1"/>
          </p:cNvSpPr>
          <p:nvPr>
            <p:ph idx="1"/>
          </p:nvPr>
        </p:nvSpPr>
        <p:spPr/>
        <p:txBody>
          <a:bodyPr>
            <a:normAutofit/>
          </a:bodyPr>
          <a:lstStyle/>
          <a:p>
            <a:pPr marL="0" indent="0">
              <a:buNone/>
            </a:pPr>
            <a:r>
              <a:rPr lang="tr-TR" sz="2400" dirty="0">
                <a:latin typeface="Times New Roman" pitchFamily="18" charset="0"/>
                <a:cs typeface="Times New Roman" pitchFamily="18" charset="0"/>
              </a:rPr>
              <a:t>Aynı nesne için birden fazla sınır kutusu tespit edilebileceğinden, bu kutulardan en güvenilir olanı seçilir. Bu işlem, nesnelerin doğru bir şekilde sınıflandırılmasını sağlar</a:t>
            </a:r>
            <a:r>
              <a:rPr lang="tr-TR" sz="2400" dirty="0" smtClean="0">
                <a:latin typeface="Times New Roman" pitchFamily="18" charset="0"/>
                <a:cs typeface="Times New Roman" pitchFamily="18" charset="0"/>
              </a:rPr>
              <a:t>.</a:t>
            </a:r>
          </a:p>
          <a:p>
            <a:pPr marL="0" indent="0">
              <a:buNone/>
            </a:pPr>
            <a:r>
              <a:rPr lang="tr-TR" sz="2400" dirty="0" smtClean="0">
                <a:solidFill>
                  <a:srgbClr val="C00000"/>
                </a:solidFill>
                <a:latin typeface="Times New Roman" pitchFamily="18" charset="0"/>
                <a:cs typeface="Times New Roman" pitchFamily="18" charset="0"/>
              </a:rPr>
              <a:t>ALGORİTMANIN ADIMLARI:</a:t>
            </a:r>
          </a:p>
          <a:p>
            <a:pPr marL="0" indent="0">
              <a:buNone/>
            </a:pPr>
            <a:r>
              <a:rPr lang="tr-TR" sz="2400" dirty="0" smtClean="0">
                <a:latin typeface="Times New Roman" pitchFamily="18" charset="0"/>
                <a:cs typeface="Times New Roman" pitchFamily="18" charset="0"/>
              </a:rPr>
              <a:t>1)Güven skoru belirli bir seviyenin altında olanları at.(örn.0,5)</a:t>
            </a:r>
          </a:p>
          <a:p>
            <a:pPr marL="0" indent="0">
              <a:buNone/>
            </a:pPr>
            <a:r>
              <a:rPr lang="tr-TR" sz="2400" dirty="0" smtClean="0">
                <a:latin typeface="Times New Roman" pitchFamily="18" charset="0"/>
                <a:cs typeface="Times New Roman" pitchFamily="18" charset="0"/>
              </a:rPr>
              <a:t>Kutu kaldığı sürece:</a:t>
            </a:r>
          </a:p>
          <a:p>
            <a:pPr marL="0" indent="0">
              <a:buNone/>
            </a:pPr>
            <a:r>
              <a:rPr lang="tr-TR" sz="2400" dirty="0" smtClean="0">
                <a:latin typeface="Times New Roman" pitchFamily="18" charset="0"/>
                <a:cs typeface="Times New Roman" pitchFamily="18" charset="0"/>
              </a:rPr>
              <a:t>1)En yüksek güven skorlu kutuyu seç ve onu çıktı olarak </a:t>
            </a:r>
            <a:r>
              <a:rPr lang="tr-TR" sz="2400" dirty="0" err="1" smtClean="0">
                <a:latin typeface="Times New Roman" pitchFamily="18" charset="0"/>
                <a:cs typeface="Times New Roman" pitchFamily="18" charset="0"/>
              </a:rPr>
              <a:t>ver.Bu</a:t>
            </a:r>
            <a:r>
              <a:rPr lang="tr-TR" sz="2400" dirty="0" smtClean="0">
                <a:latin typeface="Times New Roman" pitchFamily="18" charset="0"/>
                <a:cs typeface="Times New Roman" pitchFamily="18" charset="0"/>
              </a:rPr>
              <a:t> kutuya A diyelim.</a:t>
            </a:r>
          </a:p>
          <a:p>
            <a:pPr marL="0" indent="0">
              <a:buNone/>
            </a:pPr>
            <a:r>
              <a:rPr lang="tr-TR" sz="2400" dirty="0" smtClean="0">
                <a:latin typeface="Times New Roman" pitchFamily="18" charset="0"/>
                <a:cs typeface="Times New Roman" pitchFamily="18" charset="0"/>
              </a:rPr>
              <a:t>2)A ile </a:t>
            </a:r>
            <a:r>
              <a:rPr lang="tr-TR" sz="2400" dirty="0" err="1" smtClean="0">
                <a:latin typeface="Times New Roman" pitchFamily="18" charset="0"/>
                <a:cs typeface="Times New Roman" pitchFamily="18" charset="0"/>
              </a:rPr>
              <a:t>IoU</a:t>
            </a:r>
            <a:r>
              <a:rPr lang="tr-TR" sz="2400" dirty="0" smtClean="0">
                <a:latin typeface="Times New Roman" pitchFamily="18" charset="0"/>
                <a:cs typeface="Times New Roman" pitchFamily="18" charset="0"/>
              </a:rPr>
              <a:t> değeri 0.5’ten fazla olan tüm kutuları at.</a:t>
            </a:r>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41790165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3600" smtClean="0">
                <a:solidFill>
                  <a:srgbClr val="C00000"/>
                </a:solidFill>
                <a:latin typeface="Times New Roman" pitchFamily="18" charset="0"/>
                <a:cs typeface="Times New Roman" pitchFamily="18" charset="0"/>
              </a:rPr>
              <a:t>YOLO’DA </a:t>
            </a:r>
            <a:r>
              <a:rPr lang="tr-TR" sz="3600" dirty="0" smtClean="0">
                <a:solidFill>
                  <a:srgbClr val="C00000"/>
                </a:solidFill>
                <a:latin typeface="Times New Roman" pitchFamily="18" charset="0"/>
                <a:cs typeface="Times New Roman" pitchFamily="18" charset="0"/>
              </a:rPr>
              <a:t>HATA FONKSİYONLARI</a:t>
            </a:r>
            <a:endParaRPr lang="tr-TR" sz="3600" dirty="0">
              <a:solidFill>
                <a:srgbClr val="C00000"/>
              </a:solidFill>
              <a:latin typeface="Times New Roman" pitchFamily="18" charset="0"/>
              <a:cs typeface="Times New Roman" pitchFamily="18" charset="0"/>
            </a:endParaRPr>
          </a:p>
        </p:txBody>
      </p:sp>
      <p:sp>
        <p:nvSpPr>
          <p:cNvPr id="3" name="İçerik Yer Tutucusu 2"/>
          <p:cNvSpPr>
            <a:spLocks noGrp="1"/>
          </p:cNvSpPr>
          <p:nvPr>
            <p:ph idx="1"/>
          </p:nvPr>
        </p:nvSpPr>
        <p:spPr/>
        <p:txBody>
          <a:bodyPr>
            <a:normAutofit/>
          </a:bodyPr>
          <a:lstStyle/>
          <a:p>
            <a:pPr marL="0" indent="0">
              <a:buNone/>
            </a:pPr>
            <a:r>
              <a:rPr lang="tr-TR" sz="2400" b="1" dirty="0" smtClean="0">
                <a:latin typeface="Times New Roman" pitchFamily="18" charset="0"/>
                <a:cs typeface="Times New Roman" pitchFamily="18" charset="0"/>
              </a:rPr>
              <a:t>1)Sınıflandırma Kaybı: </a:t>
            </a:r>
            <a:r>
              <a:rPr lang="tr-TR" sz="2400" dirty="0" smtClean="0">
                <a:latin typeface="Times New Roman" pitchFamily="18" charset="0"/>
                <a:cs typeface="Times New Roman" pitchFamily="18" charset="0"/>
              </a:rPr>
              <a:t>Tahmin edilen nesnenin ne kadar yanlış olduğudur.</a:t>
            </a:r>
          </a:p>
          <a:p>
            <a:pPr marL="0" indent="0">
              <a:buNone/>
            </a:pPr>
            <a:endParaRPr lang="tr-TR" sz="2400" dirty="0" smtClean="0">
              <a:latin typeface="Times New Roman" pitchFamily="18" charset="0"/>
              <a:cs typeface="Times New Roman" pitchFamily="18" charset="0"/>
            </a:endParaRPr>
          </a:p>
          <a:p>
            <a:pPr marL="0" indent="0">
              <a:buNone/>
            </a:pPr>
            <a:r>
              <a:rPr lang="tr-TR" sz="2400" b="1" dirty="0" smtClean="0">
                <a:latin typeface="Times New Roman" pitchFamily="18" charset="0"/>
                <a:cs typeface="Times New Roman" pitchFamily="18" charset="0"/>
              </a:rPr>
              <a:t>2)Konum Kaybı: </a:t>
            </a:r>
            <a:r>
              <a:rPr lang="tr-TR" sz="2400" dirty="0" smtClean="0">
                <a:latin typeface="Times New Roman" pitchFamily="18" charset="0"/>
                <a:cs typeface="Times New Roman" pitchFamily="18" charset="0"/>
              </a:rPr>
              <a:t>Tahmin edilen kutunun ne kadar yanlış olduğudur.</a:t>
            </a:r>
          </a:p>
          <a:p>
            <a:pPr marL="0" indent="0">
              <a:buNone/>
            </a:pPr>
            <a:endParaRPr lang="tr-TR" sz="2400" dirty="0" smtClean="0">
              <a:latin typeface="Times New Roman" pitchFamily="18" charset="0"/>
              <a:cs typeface="Times New Roman" pitchFamily="18" charset="0"/>
            </a:endParaRPr>
          </a:p>
          <a:p>
            <a:pPr marL="0" indent="0">
              <a:buNone/>
            </a:pPr>
            <a:r>
              <a:rPr lang="tr-TR" sz="2400" b="1" dirty="0" smtClean="0">
                <a:latin typeface="Times New Roman" pitchFamily="18" charset="0"/>
                <a:cs typeface="Times New Roman" pitchFamily="18" charset="0"/>
              </a:rPr>
              <a:t>3)Güven Kaybı: </a:t>
            </a:r>
            <a:r>
              <a:rPr lang="tr-TR" sz="2400" dirty="0" smtClean="0">
                <a:latin typeface="Times New Roman" pitchFamily="18" charset="0"/>
                <a:cs typeface="Times New Roman" pitchFamily="18" charset="0"/>
              </a:rPr>
              <a:t>Izgaranın içinde nesne olup olmadığının ne kadar yanlış olduğudur.</a:t>
            </a:r>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263740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ntsel">
  <a:themeElements>
    <a:clrScheme name="Kentsel">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Kentsel">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entsel">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46</TotalTime>
  <Words>579</Words>
  <Application>Microsoft Office PowerPoint</Application>
  <PresentationFormat>Ekran Gösterisi (4:3)</PresentationFormat>
  <Paragraphs>56</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Kentsel</vt:lpstr>
      <vt:lpstr>PowerPoint Sunusu</vt:lpstr>
      <vt:lpstr>YOLO ALGORİTMASI NEDİR?</vt:lpstr>
      <vt:lpstr>YOLO ALGORİTMASININ ÇALIŞMA PRENSİBİ</vt:lpstr>
      <vt:lpstr>PowerPoint Sunusu</vt:lpstr>
      <vt:lpstr>GÜVEN SKORU HESAPLAMA</vt:lpstr>
      <vt:lpstr>ANCHOR BOX</vt:lpstr>
      <vt:lpstr>Sınır Kutusu Tahminleri: Anchor box’lar, tahmin edilen nesne sınır kutularının başlangıç noktalarıdır. Algoritma, bu anchor box’lar etrafında yeni sınır kutuları oluşturarak nesnelerin konumlarını ve boyutlarını ayarlar.  IOU (Intersection Over Union): Algoritma, anchor box’ların gerçek nesne kutuları ile örtüşme oranlarını (IOU) hesaplayarak en iyi eşleşmeyi bulur. Yüksek IOU değeri olan anchor box'lar, daha güvenilir tahminler olarak kabul edilir. </vt:lpstr>
      <vt:lpstr>NON MAX SUPPRESSİON ALGORİTMASI</vt:lpstr>
      <vt:lpstr>YOLO’DA HATA FONKSİYONLARI</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YAREN YALÇINKAYA</dc:creator>
  <cp:lastModifiedBy>ZAY MOTORS</cp:lastModifiedBy>
  <cp:revision>7</cp:revision>
  <dcterms:created xsi:type="dcterms:W3CDTF">2024-10-07T16:52:49Z</dcterms:created>
  <dcterms:modified xsi:type="dcterms:W3CDTF">2024-10-07T18:31:52Z</dcterms:modified>
</cp:coreProperties>
</file>