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Times New Roman" charset="1" panose="02030502070405020303"/>
      <p:regular r:id="rId28"/>
    </p:embeddedFont>
    <p:embeddedFont>
      <p:font typeface="Times New Roman Bold" charset="1" panose="020308020704050203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449181" y="337819"/>
            <a:ext cx="18288000" cy="4805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19"/>
              </a:lnSpc>
              <a:spcBef>
                <a:spcPct val="0"/>
              </a:spcBef>
            </a:pPr>
            <a:r>
              <a:rPr lang="en-US" sz="8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YAZILIM MÜHENDİSLİĞİNDE GELİŞMELER 4 MAKALE SUNUMLARI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223087" y="5220658"/>
            <a:ext cx="9841826" cy="2949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Yaren YALÇINKAYA</a:t>
            </a:r>
          </a:p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02210224073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323721" y="9239250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482853" y="1744446"/>
            <a:ext cx="182880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537730" y="3413008"/>
            <a:ext cx="7147854" cy="3460984"/>
          </a:xfrm>
          <a:custGeom>
            <a:avLst/>
            <a:gdLst/>
            <a:ahLst/>
            <a:cxnLst/>
            <a:rect r="r" b="b" t="t" l="l"/>
            <a:pathLst>
              <a:path h="3460984" w="7147854">
                <a:moveTo>
                  <a:pt x="0" y="0"/>
                </a:moveTo>
                <a:lnTo>
                  <a:pt x="7147854" y="0"/>
                </a:lnTo>
                <a:lnTo>
                  <a:pt x="7147854" y="3460984"/>
                </a:lnTo>
                <a:lnTo>
                  <a:pt x="0" y="34609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53" t="0" r="-4153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82853" y="117369"/>
            <a:ext cx="7388333" cy="152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2-MATERYAL VE YÖNTEM</a:t>
            </a:r>
          </a:p>
          <a:p>
            <a:pPr algn="just">
              <a:lnSpc>
                <a:spcPts val="756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82853" y="8335966"/>
            <a:ext cx="1396494" cy="153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09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82853" y="2094119"/>
            <a:ext cx="9648714" cy="6765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•Veri Seti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⚬Google Earth'ten elde edilen 1838 optik uydu görüntüsü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⚬3279 gemi GIS yazılımıyla maskelenerek etiketlendi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⚬Eğitim, doğrulama ve test veri setleri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•Mask R-CNN Modeli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⚬Bölge Öneri Ağı (RPN) kullanarak nesne adaylarını belirleme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⚬Özellik Piramit Ağı (FPN) ile çok ölçekli tespit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⚬Maskeleme işlemi ile hassasiyetin artırılması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•Model Eğitimi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⚬ResNet-101 ön eğitimli modeli kullanıldı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⚬80.000 iterasyon boyunca eğitildi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⚬Kesinlik, geri getirme ve F1-Skoru ile değerlendirildi</a:t>
            </a:r>
          </a:p>
          <a:p>
            <a:pPr algn="l">
              <a:lnSpc>
                <a:spcPts val="6312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323721" y="9239250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52400" y="2005899"/>
            <a:ext cx="182880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482853" y="8335966"/>
            <a:ext cx="1396494" cy="153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19150"/>
            <a:ext cx="16230600" cy="1024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54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3-BULGULAR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636066"/>
            <a:ext cx="9113038" cy="5269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0"/>
              </a:lnSpc>
            </a:pPr>
            <a:r>
              <a:rPr lang="en-US" sz="327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•Model Performansı:</a:t>
            </a:r>
          </a:p>
          <a:p>
            <a:pPr algn="l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⚬Test setinde 604 geminin 558'i doğru tespit edildi</a:t>
            </a:r>
          </a:p>
          <a:p>
            <a:pPr algn="l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</a:t>
            </a:r>
            <a:r>
              <a:rPr lang="en-US" sz="327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Kesinlik oranı: 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%90.58</a:t>
            </a:r>
          </a:p>
          <a:p>
            <a:pPr algn="l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</a:t>
            </a:r>
            <a:r>
              <a:rPr lang="en-US" sz="327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Geri getirme oranı: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%92.38</a:t>
            </a:r>
          </a:p>
          <a:p>
            <a:pPr algn="l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</a:t>
            </a:r>
            <a:r>
              <a:rPr lang="en-US" sz="327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F1-Skoru: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%91.48</a:t>
            </a:r>
          </a:p>
          <a:p>
            <a:pPr algn="l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327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Yanlış Pozitif ve Yanlış Negatif Oranları</a:t>
            </a:r>
          </a:p>
          <a:p>
            <a:pPr algn="l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⚬Yanlış pozitif sayısı: 58</a:t>
            </a:r>
          </a:p>
          <a:p>
            <a:pPr algn="l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⚬Yanlış negatif sayısı: 46</a:t>
            </a:r>
          </a:p>
          <a:p>
            <a:pPr algn="l">
              <a:lnSpc>
                <a:spcPts val="459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323721" y="9239250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52400" y="2005899"/>
            <a:ext cx="182880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482853" y="8335966"/>
            <a:ext cx="1396494" cy="153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6505266" y="819150"/>
            <a:ext cx="15649266" cy="1977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560"/>
              </a:lnSpc>
            </a:pPr>
            <a:r>
              <a:rPr lang="en-US" sz="54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4-ÖNE ÇIKAN BULGULAR</a:t>
            </a:r>
          </a:p>
          <a:p>
            <a:pPr algn="r">
              <a:lnSpc>
                <a:spcPts val="756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16906" y="2672704"/>
            <a:ext cx="17254188" cy="4688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327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Modelin Başarılı Olduğu Alanlar</a:t>
            </a:r>
          </a:p>
          <a:p>
            <a:pPr algn="just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⚬Açık denizlerde ve tekil gemilerde yüksek doğruluk oranı</a:t>
            </a:r>
          </a:p>
          <a:p>
            <a:pPr algn="just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⚬Geleneksel yöntemlere göre daha hassas gemi sınıflandırması</a:t>
            </a:r>
          </a:p>
          <a:p>
            <a:pPr algn="just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327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Karşılaştırma ve Sınırlamalar</a:t>
            </a:r>
          </a:p>
          <a:p>
            <a:pPr algn="just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⚬Birbirine yakın gemilerde hata oranı yüksek</a:t>
            </a:r>
          </a:p>
          <a:p>
            <a:pPr algn="just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⚬Liman bölgelerinde kara alanlarını gemi olarak algılama hatası</a:t>
            </a:r>
          </a:p>
          <a:p>
            <a:pPr algn="just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⚬Geleneksel sınırlayıcı kutulara göre maskeli tespit daha hassas</a:t>
            </a:r>
          </a:p>
          <a:p>
            <a:pPr algn="just">
              <a:lnSpc>
                <a:spcPts val="459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4378" y="1318076"/>
            <a:ext cx="11624114" cy="173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5-SONUÇLAR VE DEĞERLENDIRME</a:t>
            </a:r>
          </a:p>
          <a:p>
            <a:pPr algn="l">
              <a:lnSpc>
                <a:spcPts val="7560"/>
              </a:lnSpc>
            </a:pPr>
          </a:p>
        </p:txBody>
      </p:sp>
      <p:sp>
        <p:nvSpPr>
          <p:cNvPr name="AutoShape 3" id="3"/>
          <p:cNvSpPr/>
          <p:nvPr/>
        </p:nvSpPr>
        <p:spPr>
          <a:xfrm>
            <a:off x="254378" y="2271526"/>
            <a:ext cx="117729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482853" y="8316916"/>
            <a:ext cx="1396494" cy="153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4378" y="2678371"/>
            <a:ext cx="17569045" cy="3781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•Mask R-CNN, uydu görüntülerinde yüksek doğrulukta gemi tespiti yapabilmektedir.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•Yan yana duran gemileri ayırt etme konusunda bazı sınırlamalar vardır.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•Liman bölgelerindeki yanlış tespitleri azaltmak için model iyileştirilmelidir.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3000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Gelecek çalışmalar: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⚬Farklı derin öğrenme modelleriyle karşılaştırma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⚬Hata analizi ve model optimizasyonu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AutoShape 6" id="6"/>
          <p:cNvSpPr/>
          <p:nvPr/>
        </p:nvSpPr>
        <p:spPr>
          <a:xfrm rot="0">
            <a:off x="2323721" y="9258300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450070"/>
            <a:ext cx="182880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330453" y="3401290"/>
            <a:ext cx="10968620" cy="3548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5"/>
              </a:lnSpc>
            </a:pPr>
            <a:r>
              <a:rPr lang="en-US" sz="3946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Yazarlar: Beyzanur Tekindemir, Fatih Ahmet Şenel</a:t>
            </a:r>
          </a:p>
          <a:p>
            <a:pPr algn="l">
              <a:lnSpc>
                <a:spcPts val="5525"/>
              </a:lnSpc>
            </a:pPr>
            <a:r>
              <a:rPr lang="en-US" sz="3946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Yayın: Uluslararası Sürdürülebilir Mühendislik ve Teknoloji Dergisi</a:t>
            </a:r>
          </a:p>
          <a:p>
            <a:pPr algn="l">
              <a:lnSpc>
                <a:spcPts val="5525"/>
              </a:lnSpc>
            </a:pPr>
            <a:r>
              <a:rPr lang="en-US" sz="3946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Yayın Tarihi: 31 Aralık 2024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5226" y="716837"/>
            <a:ext cx="17957547" cy="116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YOLOV8 VE YOLOV9 ALGORITMALARININ GEMI TESPITI UYGULAMASINDAKI PERFORMANS DEĞERLENDIRMESI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2323721" y="9258300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330453" y="8335966"/>
            <a:ext cx="1396494" cy="153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323721" y="9248775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0" y="1853499"/>
            <a:ext cx="182880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2944" y="3173492"/>
            <a:ext cx="8199313" cy="3940017"/>
          </a:xfrm>
          <a:custGeom>
            <a:avLst/>
            <a:gdLst/>
            <a:ahLst/>
            <a:cxnLst/>
            <a:rect r="r" b="b" t="t" l="l"/>
            <a:pathLst>
              <a:path h="3940017" w="8199313">
                <a:moveTo>
                  <a:pt x="0" y="0"/>
                </a:moveTo>
                <a:lnTo>
                  <a:pt x="8199314" y="0"/>
                </a:lnTo>
                <a:lnTo>
                  <a:pt x="8199314" y="3940016"/>
                </a:lnTo>
                <a:lnTo>
                  <a:pt x="0" y="39400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2" t="-3107" r="0" b="-3107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146262" y="2566004"/>
            <a:ext cx="9113038" cy="6066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Gemi Tespiti ve Sınıflandırmanın Önemi</a:t>
            </a:r>
          </a:p>
          <a:p>
            <a:pPr algn="l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Deniz güvenliği ve askeri operasyonlar</a:t>
            </a:r>
          </a:p>
          <a:p>
            <a:pPr algn="l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alıkçılık ve ticari taşımacılık takibi</a:t>
            </a:r>
          </a:p>
          <a:p>
            <a:pPr algn="l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Yasa dışı göç ve kaçakçılık izleme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</a:t>
            </a:r>
            <a:r>
              <a:rPr lang="en-US" b="true" sz="2799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zaktan Algılama Teknolojilerinin Kullanımı</a:t>
            </a:r>
          </a:p>
          <a:p>
            <a:pPr algn="l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Uydu görüntüleme ile geniş kapsama alanı</a:t>
            </a:r>
          </a:p>
          <a:p>
            <a:pPr algn="l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Düşük maliyetli ve gerçek zamanlı izleme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Makine Öğrenmesi ve Bilgisayarlı Görmenin Rolü</a:t>
            </a:r>
          </a:p>
          <a:p>
            <a:pPr algn="l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YOLOv8 ve YOLOv9’un nesne tespitinde kullanılması</a:t>
            </a:r>
          </a:p>
          <a:p>
            <a:pPr algn="l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performanslarının karşılaştırılması</a:t>
            </a:r>
          </a:p>
          <a:p>
            <a:pPr algn="l">
              <a:lnSpc>
                <a:spcPts val="459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795293" y="819150"/>
            <a:ext cx="10464007" cy="1024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560"/>
              </a:lnSpc>
            </a:pPr>
            <a:r>
              <a:rPr lang="en-US" sz="5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1-GİRİŞ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82853" y="8335966"/>
            <a:ext cx="1396494" cy="153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2853" y="637008"/>
            <a:ext cx="7388333" cy="209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2-KULLANILAN YÖNTEMLER VE VERI SETI</a:t>
            </a:r>
          </a:p>
          <a:p>
            <a:pPr algn="just">
              <a:lnSpc>
                <a:spcPts val="7560"/>
              </a:lnSpc>
            </a:pPr>
          </a:p>
        </p:txBody>
      </p:sp>
      <p:sp>
        <p:nvSpPr>
          <p:cNvPr name="AutoShape 3" id="3"/>
          <p:cNvSpPr/>
          <p:nvPr/>
        </p:nvSpPr>
        <p:spPr>
          <a:xfrm rot="0">
            <a:off x="2323721" y="9239250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482853" y="8335966"/>
            <a:ext cx="1396494" cy="153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</a:p>
        </p:txBody>
      </p:sp>
      <p:sp>
        <p:nvSpPr>
          <p:cNvPr name="AutoShape 5" id="5"/>
          <p:cNvSpPr/>
          <p:nvPr/>
        </p:nvSpPr>
        <p:spPr>
          <a:xfrm>
            <a:off x="482853" y="1744446"/>
            <a:ext cx="182880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482853" y="2067193"/>
            <a:ext cx="19714538" cy="6063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47" indent="-356224" lvl="1">
              <a:lnSpc>
                <a:spcPts val="4619"/>
              </a:lnSpc>
              <a:buFont typeface="Arial"/>
              <a:buChar char="•"/>
            </a:pPr>
            <a:r>
              <a:rPr lang="en-US" b="true" sz="3299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YOLO Algoritmaları (You Only Look Once - YOLO)</a:t>
            </a:r>
          </a:p>
          <a:p>
            <a:pPr algn="l" marL="1424895" indent="-474965" lvl="2">
              <a:lnSpc>
                <a:spcPts val="4619"/>
              </a:lnSpc>
              <a:buFont typeface="Arial"/>
              <a:buChar char="⚬"/>
            </a:pPr>
            <a:r>
              <a:rPr lang="en-US" b="true" sz="3299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Omurga (Backbone): 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Girdi görü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ülerind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özell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ik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ler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çık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ılır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l" marL="1424895" indent="-474965" lvl="2">
              <a:lnSpc>
                <a:spcPts val="4619"/>
              </a:lnSpc>
              <a:buFont typeface="Arial"/>
              <a:buChar char="⚬"/>
            </a:pPr>
            <a:r>
              <a:rPr lang="en-US" b="true" sz="3299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Boyun (Neck): 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Öznit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ler birleştiri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 ve 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l" marL="1424895" indent="-474965" lvl="2">
              <a:lnSpc>
                <a:spcPts val="4619"/>
              </a:lnSpc>
              <a:buFont typeface="Arial"/>
              <a:buChar char="⚬"/>
            </a:pPr>
            <a:r>
              <a:rPr lang="en-US" b="true" sz="3299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Baş (H</a:t>
            </a:r>
            <a:r>
              <a:rPr lang="en-US" b="true" sz="3299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ead)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Sınırlayıcı kutular oluşturularak nesne tahmini yapılır.</a:t>
            </a:r>
          </a:p>
          <a:p>
            <a:pPr algn="l" marL="712447" indent="-356224" lvl="1">
              <a:lnSpc>
                <a:spcPts val="4619"/>
              </a:lnSpc>
              <a:buFont typeface="Arial"/>
              <a:buChar char="•"/>
            </a:pPr>
            <a:r>
              <a:rPr lang="en-US" b="true" sz="3299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Veri Seti</a:t>
            </a:r>
          </a:p>
          <a:p>
            <a:pPr algn="l" marL="1424895" indent="-474965" lvl="2">
              <a:lnSpc>
                <a:spcPts val="4619"/>
              </a:lnSpc>
              <a:buFont typeface="Arial"/>
              <a:buChar char="⚬"/>
            </a:pP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"Ships in Google Earth" veri seti kullanılmıştır.</a:t>
            </a:r>
          </a:p>
          <a:p>
            <a:pPr algn="l" marL="1424895" indent="-474965" lvl="2">
              <a:lnSpc>
                <a:spcPts val="4619"/>
              </a:lnSpc>
              <a:buFont typeface="Arial"/>
              <a:buChar char="⚬"/>
            </a:pP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Toplam 1658 uydu görüntüsü farklı hava koşulları ve görüntüleme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koşu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lları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içermektedir.</a:t>
            </a:r>
          </a:p>
          <a:p>
            <a:pPr algn="l" marL="1424895" indent="-474965" lvl="2">
              <a:lnSpc>
                <a:spcPts val="4619"/>
              </a:lnSpc>
              <a:buFont typeface="Arial"/>
              <a:buChar char="⚬"/>
            </a:pP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Eğ</a:t>
            </a: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itim ve test veri seti: 1420 eğitim, 159 doğrulama, 79 test</a:t>
            </a:r>
          </a:p>
          <a:p>
            <a:pPr algn="l">
              <a:lnSpc>
                <a:spcPts val="4619"/>
              </a:lnSpc>
            </a:pPr>
          </a:p>
          <a:p>
            <a:pPr algn="l">
              <a:lnSpc>
                <a:spcPts val="6312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323721" y="9239250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52400" y="2005899"/>
            <a:ext cx="182880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482853" y="8335966"/>
            <a:ext cx="1396494" cy="153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19150"/>
            <a:ext cx="16230600" cy="1977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54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3-DENEYSEL ÇALIŞMALAR VE BULGULAR</a:t>
            </a:r>
          </a:p>
          <a:p>
            <a:pPr algn="l">
              <a:lnSpc>
                <a:spcPts val="756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345554"/>
            <a:ext cx="16670990" cy="5269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7985" indent="-353992" lvl="1">
              <a:lnSpc>
                <a:spcPts val="4590"/>
              </a:lnSpc>
              <a:buFont typeface="Arial"/>
              <a:buChar char="•"/>
            </a:pPr>
            <a:r>
              <a:rPr lang="en-US" b="true" sz="3279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Eğitim Süreci</a:t>
            </a:r>
          </a:p>
          <a:p>
            <a:pPr algn="l" marL="1415969" indent="-471990" lvl="2">
              <a:lnSpc>
                <a:spcPts val="4590"/>
              </a:lnSpc>
              <a:buFont typeface="Arial"/>
              <a:buChar char="⚬"/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 iterasyon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ğ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itim yapılmıştır.</a:t>
            </a:r>
          </a:p>
          <a:p>
            <a:pPr algn="l" marL="1415969" indent="-471990" lvl="2">
              <a:lnSpc>
                <a:spcPts val="4590"/>
              </a:lnSpc>
              <a:buFont typeface="Arial"/>
              <a:buChar char="⚬"/>
            </a:pPr>
            <a:r>
              <a:rPr lang="en-US" b="true" sz="3279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Batch size: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16</a:t>
            </a:r>
          </a:p>
          <a:p>
            <a:pPr algn="l" marL="707985" indent="-353992" lvl="1">
              <a:lnSpc>
                <a:spcPts val="4590"/>
              </a:lnSpc>
              <a:buFont typeface="Arial"/>
              <a:buChar char="•"/>
            </a:pPr>
            <a:r>
              <a:rPr lang="en-US" b="true" sz="3279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Performans Değerlendirme Metrikleri</a:t>
            </a:r>
          </a:p>
          <a:p>
            <a:pPr algn="l" marL="1415969" indent="-471990" lvl="2">
              <a:lnSpc>
                <a:spcPts val="4590"/>
              </a:lnSpc>
              <a:buFont typeface="Arial"/>
              <a:buChar char="⚬"/>
            </a:pPr>
            <a:r>
              <a:rPr lang="en-US" b="true" sz="3279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Kesinlik (Precision):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YOLOv9 daha yüksek doğruluk sundu.</a:t>
            </a:r>
          </a:p>
          <a:p>
            <a:pPr algn="l" marL="1415969" indent="-471990" lvl="2">
              <a:lnSpc>
                <a:spcPts val="4590"/>
              </a:lnSpc>
              <a:buFont typeface="Arial"/>
              <a:buChar char="⚬"/>
            </a:pPr>
            <a:r>
              <a:rPr lang="en-US" b="true" sz="3279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</a:t>
            </a:r>
            <a:r>
              <a:rPr lang="en-US" b="true" sz="3279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uyarlılık (Recall): 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OLOv9 erke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rasyonlarda daha iyi performans sergiledi.</a:t>
            </a:r>
          </a:p>
          <a:p>
            <a:pPr algn="l" marL="1415969" indent="-471990" lvl="2">
              <a:lnSpc>
                <a:spcPts val="4590"/>
              </a:lnSpc>
              <a:buFont typeface="Arial"/>
              <a:buChar char="⚬"/>
            </a:pPr>
            <a:r>
              <a:rPr lang="en-US" b="true" sz="3279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Ortalama Hassasiyet (mAP):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YOLOv9, küçük ve gizli nesnelerde daha başarılıydı.</a:t>
            </a:r>
          </a:p>
          <a:p>
            <a:pPr algn="l">
              <a:lnSpc>
                <a:spcPts val="4590"/>
              </a:lnSpc>
            </a:pPr>
          </a:p>
          <a:p>
            <a:pPr algn="l">
              <a:lnSpc>
                <a:spcPts val="4590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323721" y="9239250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52400" y="2005899"/>
            <a:ext cx="182880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482853" y="8335966"/>
            <a:ext cx="1396494" cy="153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563481"/>
            <a:ext cx="14789964" cy="1977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560"/>
              </a:lnSpc>
            </a:pPr>
            <a:r>
              <a:rPr lang="en-US" sz="54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4- YOLOV8 VE YOLOV9 KARŞILAŞTIRMASI</a:t>
            </a:r>
          </a:p>
          <a:p>
            <a:pPr algn="r">
              <a:lnSpc>
                <a:spcPts val="756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16906" y="2672704"/>
            <a:ext cx="17254188" cy="6431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07985" indent="-353992" lvl="1">
              <a:lnSpc>
                <a:spcPts val="4590"/>
              </a:lnSpc>
              <a:buFont typeface="Arial"/>
              <a:buChar char="•"/>
            </a:pPr>
            <a:r>
              <a:rPr lang="en-US" b="true" sz="3279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Eğitim Kayıpları</a:t>
            </a:r>
          </a:p>
          <a:p>
            <a:pPr algn="just" marL="1415969" indent="-471990" lvl="2">
              <a:lnSpc>
                <a:spcPts val="4590"/>
              </a:lnSpc>
              <a:buFont typeface="Arial"/>
              <a:buChar char="⚬"/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YOLOv8’in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kayıp 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ğ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ile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d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abil il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ledi.</a:t>
            </a:r>
          </a:p>
          <a:p>
            <a:pPr algn="just" marL="1415969" indent="-471990" lvl="2">
              <a:lnSpc>
                <a:spcPts val="4590"/>
              </a:lnSpc>
              <a:buFont typeface="Arial"/>
              <a:buChar char="⚬"/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YOLOv9’un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kayıpları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baş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angıçta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daha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hızlı azal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ı.</a:t>
            </a:r>
          </a:p>
          <a:p>
            <a:pPr algn="just" marL="707985" indent="-353992" lvl="1">
              <a:lnSpc>
                <a:spcPts val="4590"/>
              </a:lnSpc>
              <a:buFont typeface="Arial"/>
              <a:buChar char="•"/>
            </a:pPr>
            <a:r>
              <a:rPr lang="en-US" b="true" sz="3279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Doğrulama Kayıpları</a:t>
            </a:r>
          </a:p>
          <a:p>
            <a:pPr algn="just" marL="1415969" indent="-471990" lvl="2">
              <a:lnSpc>
                <a:spcPts val="4590"/>
              </a:lnSpc>
              <a:buFont typeface="Arial"/>
              <a:buChar char="⚬"/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YOLOv9’un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doğr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ulam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kayb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ı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daha dü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ş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ük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ü v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daha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yi genelleme yaptığı gözlemlendi.</a:t>
            </a:r>
          </a:p>
          <a:p>
            <a:pPr algn="just" marL="707985" indent="-353992" lvl="1">
              <a:lnSpc>
                <a:spcPts val="4590"/>
              </a:lnSpc>
              <a:buFont typeface="Arial"/>
              <a:buChar char="•"/>
            </a:pPr>
            <a:r>
              <a:rPr lang="en-US" b="true" sz="3279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Genel Sonuçlar</a:t>
            </a:r>
          </a:p>
          <a:p>
            <a:pPr algn="just" marL="1415969" indent="-471990" lvl="2">
              <a:lnSpc>
                <a:spcPts val="4590"/>
              </a:lnSpc>
              <a:buFont typeface="Arial"/>
              <a:buChar char="⚬"/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YOLOv9, 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OLOv8’e göre d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syon ile daha iyi performans gösterdi.</a:t>
            </a:r>
          </a:p>
          <a:p>
            <a:pPr algn="just" marL="1415969" indent="-471990" lvl="2">
              <a:lnSpc>
                <a:spcPts val="4590"/>
              </a:lnSpc>
              <a:buFont typeface="Arial"/>
              <a:buChar char="⚬"/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YOLOv8, ço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yönlü ve hesaplama verimliliği daha iyi olan bir model olarak avantaj sağladı.</a:t>
            </a:r>
          </a:p>
          <a:p>
            <a:pPr algn="just">
              <a:lnSpc>
                <a:spcPts val="4590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323721" y="9258300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3058578" y="1028700"/>
            <a:ext cx="13030147" cy="7345745"/>
          </a:xfrm>
          <a:custGeom>
            <a:avLst/>
            <a:gdLst/>
            <a:ahLst/>
            <a:cxnLst/>
            <a:rect r="r" b="b" t="t" l="l"/>
            <a:pathLst>
              <a:path h="7345745" w="13030147">
                <a:moveTo>
                  <a:pt x="0" y="0"/>
                </a:moveTo>
                <a:lnTo>
                  <a:pt x="13030147" y="0"/>
                </a:lnTo>
                <a:lnTo>
                  <a:pt x="13030147" y="7345745"/>
                </a:lnTo>
                <a:lnTo>
                  <a:pt x="0" y="73457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2853" y="8316916"/>
            <a:ext cx="1396494" cy="153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450070"/>
            <a:ext cx="182880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330453" y="3401290"/>
            <a:ext cx="10968620" cy="3548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5"/>
              </a:lnSpc>
            </a:pPr>
            <a:r>
              <a:rPr lang="en-US" sz="3946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Gelişmiş Deniz Gözlemi: SAR Tabanlı Gemi Tespiti için CNN Algoritmalarının Kullanımı</a:t>
            </a:r>
          </a:p>
          <a:p>
            <a:pPr algn="l">
              <a:lnSpc>
                <a:spcPts val="5525"/>
              </a:lnSpc>
            </a:pPr>
            <a:r>
              <a:rPr lang="en-US" sz="3946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Yazar: Halil İbrahim Şenol</a:t>
            </a:r>
          </a:p>
          <a:p>
            <a:pPr algn="l">
              <a:lnSpc>
                <a:spcPts val="5525"/>
              </a:lnSpc>
            </a:pPr>
            <a:r>
              <a:rPr lang="en-US" sz="3946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Yayın: Türkiye LiDAR Dergisi, 2023, 5(1), 01-07</a:t>
            </a:r>
          </a:p>
          <a:p>
            <a:pPr algn="l">
              <a:lnSpc>
                <a:spcPts val="5525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65226" y="716837"/>
            <a:ext cx="17957547" cy="1728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GELIŞMIŞ DENIZ GÖZLEMI: SAR TABANLI GEMI TESPITI IÇIN CNN ALGORITMALARININ KULLANIMI</a:t>
            </a:r>
          </a:p>
          <a:p>
            <a:pPr algn="l">
              <a:lnSpc>
                <a:spcPts val="4480"/>
              </a:lnSpc>
            </a:pPr>
          </a:p>
        </p:txBody>
      </p:sp>
      <p:sp>
        <p:nvSpPr>
          <p:cNvPr name="AutoShape 5" id="5"/>
          <p:cNvSpPr/>
          <p:nvPr/>
        </p:nvSpPr>
        <p:spPr>
          <a:xfrm rot="0">
            <a:off x="2323721" y="9258300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330453" y="8335966"/>
            <a:ext cx="1396494" cy="153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323721" y="9258300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323721" y="637009"/>
            <a:ext cx="13713258" cy="7877055"/>
          </a:xfrm>
          <a:custGeom>
            <a:avLst/>
            <a:gdLst/>
            <a:ahLst/>
            <a:cxnLst/>
            <a:rect r="r" b="b" t="t" l="l"/>
            <a:pathLst>
              <a:path h="7877055" w="13713258">
                <a:moveTo>
                  <a:pt x="0" y="0"/>
                </a:moveTo>
                <a:lnTo>
                  <a:pt x="13713258" y="0"/>
                </a:lnTo>
                <a:lnTo>
                  <a:pt x="13713258" y="7877054"/>
                </a:lnTo>
                <a:lnTo>
                  <a:pt x="0" y="7877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117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2853" y="8316916"/>
            <a:ext cx="1396494" cy="153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4378" y="1318076"/>
            <a:ext cx="11624114" cy="173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5-TARTIŞMA VE SONUÇ</a:t>
            </a:r>
          </a:p>
          <a:p>
            <a:pPr algn="l">
              <a:lnSpc>
                <a:spcPts val="7560"/>
              </a:lnSpc>
            </a:pPr>
          </a:p>
        </p:txBody>
      </p:sp>
      <p:sp>
        <p:nvSpPr>
          <p:cNvPr name="AutoShape 3" id="3"/>
          <p:cNvSpPr/>
          <p:nvPr/>
        </p:nvSpPr>
        <p:spPr>
          <a:xfrm>
            <a:off x="254378" y="2271526"/>
            <a:ext cx="117729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482853" y="8316916"/>
            <a:ext cx="1396494" cy="153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4378" y="2678371"/>
            <a:ext cx="17569045" cy="5915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Hangi Model Daha Üstün?</a:t>
            </a:r>
          </a:p>
          <a:p>
            <a:pPr algn="l" marL="1295423" indent="-431808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YOLOv9, daha hızlı yakınsama ve daha iyi tespit hassasiyeti sundu.</a:t>
            </a:r>
          </a:p>
          <a:p>
            <a:pPr algn="l" marL="1295423" indent="-431808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YOLOv8, daha hızlı çıkarım yapabilmesi ile avantajlıydı.</a:t>
            </a:r>
          </a:p>
          <a:p>
            <a:pPr algn="l"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Uygulama Alanları</a:t>
            </a:r>
          </a:p>
          <a:p>
            <a:pPr algn="l" marL="1295423" indent="-431808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Gerçek zamanlı deniz trafiği izleme</a:t>
            </a:r>
          </a:p>
          <a:p>
            <a:pPr algn="l" marL="1295423" indent="-431808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Otonom deniz araçları için nesne algılama</a:t>
            </a:r>
          </a:p>
          <a:p>
            <a:pPr algn="l" marL="1295423" indent="-431808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Askeri ve ticari gemi tespiti</a:t>
            </a:r>
          </a:p>
          <a:p>
            <a:pPr algn="l"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Gelecek Çalışmalar</a:t>
            </a:r>
          </a:p>
          <a:p>
            <a:pPr algn="l" marL="1295423" indent="-431808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 farklı veri setleri ile test edilmesi</a:t>
            </a:r>
          </a:p>
          <a:p>
            <a:pPr algn="l" marL="1295423" indent="-431808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Daha iyi hata düzeltme mekanizmalarının eklenmesi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AutoShape 6" id="6"/>
          <p:cNvSpPr/>
          <p:nvPr/>
        </p:nvSpPr>
        <p:spPr>
          <a:xfrm rot="0">
            <a:off x="2323721" y="9258300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2853" y="8316916"/>
            <a:ext cx="1396494" cy="153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2323721" y="9258300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798136" y="4526285"/>
            <a:ext cx="16691729" cy="1024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0"/>
              </a:lnSpc>
              <a:spcBef>
                <a:spcPct val="0"/>
              </a:spcBef>
            </a:pPr>
            <a:r>
              <a:rPr lang="en-US" sz="54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BENİ DİNLEDİĞİNİZ İÇİN TEŞEKKÜR EDERİM...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146262" y="2566004"/>
            <a:ext cx="9113038" cy="8009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Denizcilik Sektöründe Gemi Tespitinin Önemi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•Deniz güvenliği ve gemi trafiği yönetimi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•Çevresel izleme ve arama-kurtarma operasyonları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•Kaçakçılık ve yasa dışı faaliyetlerin izlenmesi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•Deniz kazalarının tespiti ve müdahale süresinin azaltılması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Geleneksel Yöntemlerin Kısıtlamaları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•Hava koşullarına duyarlılık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•Işık seviyelerinden etkilenme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•Manüel tespit yöntemlerinin zaman alıcı olması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SAR ve Derin Öğrenme Kullanımı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•Uydu verileri ile yüksek doğruluklu tespit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•Sentinel-1 VH SAR görüntülerinin kullanımı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•Faster R-CNN algoritması ile tespit</a:t>
            </a:r>
          </a:p>
          <a:p>
            <a:pPr algn="l">
              <a:lnSpc>
                <a:spcPts val="2940"/>
              </a:lnSpc>
            </a:pPr>
          </a:p>
          <a:p>
            <a:pPr algn="l">
              <a:lnSpc>
                <a:spcPts val="4590"/>
              </a:lnSpc>
            </a:pPr>
          </a:p>
          <a:p>
            <a:pPr algn="l">
              <a:lnSpc>
                <a:spcPts val="4590"/>
              </a:lnSpc>
            </a:pPr>
          </a:p>
        </p:txBody>
      </p:sp>
      <p:sp>
        <p:nvSpPr>
          <p:cNvPr name="AutoShape 3" id="3"/>
          <p:cNvSpPr/>
          <p:nvPr/>
        </p:nvSpPr>
        <p:spPr>
          <a:xfrm rot="0">
            <a:off x="2323721" y="9248775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0" y="1853499"/>
            <a:ext cx="182880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482853" y="3160934"/>
            <a:ext cx="6865827" cy="4789932"/>
          </a:xfrm>
          <a:custGeom>
            <a:avLst/>
            <a:gdLst/>
            <a:ahLst/>
            <a:cxnLst/>
            <a:rect r="r" b="b" t="t" l="l"/>
            <a:pathLst>
              <a:path h="4789932" w="6865827">
                <a:moveTo>
                  <a:pt x="0" y="0"/>
                </a:moveTo>
                <a:lnTo>
                  <a:pt x="6865826" y="0"/>
                </a:lnTo>
                <a:lnTo>
                  <a:pt x="6865826" y="4789932"/>
                </a:lnTo>
                <a:lnTo>
                  <a:pt x="0" y="47899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77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795293" y="819150"/>
            <a:ext cx="10464007" cy="1024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560"/>
              </a:lnSpc>
            </a:pPr>
            <a:r>
              <a:rPr lang="en-US" sz="5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1-GİRİŞ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82853" y="8335966"/>
            <a:ext cx="1396494" cy="153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2853" y="117369"/>
            <a:ext cx="7388333" cy="209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2-SAR TEKNOLOJISI VE KULLANIM ALANLARI</a:t>
            </a:r>
          </a:p>
          <a:p>
            <a:pPr algn="just">
              <a:lnSpc>
                <a:spcPts val="7560"/>
              </a:lnSpc>
            </a:pPr>
          </a:p>
        </p:txBody>
      </p:sp>
      <p:sp>
        <p:nvSpPr>
          <p:cNvPr name="AutoShape 3" id="3"/>
          <p:cNvSpPr/>
          <p:nvPr/>
        </p:nvSpPr>
        <p:spPr>
          <a:xfrm rot="0">
            <a:off x="2323721" y="9239250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482853" y="8335966"/>
            <a:ext cx="1396494" cy="153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</a:t>
            </a:r>
          </a:p>
        </p:txBody>
      </p:sp>
      <p:sp>
        <p:nvSpPr>
          <p:cNvPr name="AutoShape 5" id="5"/>
          <p:cNvSpPr/>
          <p:nvPr/>
        </p:nvSpPr>
        <p:spPr>
          <a:xfrm>
            <a:off x="482853" y="1744446"/>
            <a:ext cx="182880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482853" y="2075069"/>
            <a:ext cx="19714538" cy="6019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329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SAR (Sentetik Açıklıklı Radar) Teknolojisi Nedir?</a:t>
            </a:r>
          </a:p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⚬Elektromanyetik dalgalar ile nesne algılama</a:t>
            </a:r>
          </a:p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⚬Gece ve gündüz fark etmeksizin çalışabilme</a:t>
            </a:r>
          </a:p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⚬Hava koşullarından bağımsız tespit yapabilme</a:t>
            </a:r>
          </a:p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329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Kullanım Alanları</a:t>
            </a:r>
          </a:p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⚬Askeri ve sivil deniz güvenliği</a:t>
            </a:r>
          </a:p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⚬Deniz trafik izleme sistemleri</a:t>
            </a:r>
          </a:p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⚬Çevresel felaketlerin izlenmesi</a:t>
            </a:r>
          </a:p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⚬Petrol sızıntılarının tespiti</a:t>
            </a:r>
          </a:p>
          <a:p>
            <a:pPr algn="l">
              <a:lnSpc>
                <a:spcPts val="6312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323721" y="9239250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52400" y="2005899"/>
            <a:ext cx="182880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670746" y="2469379"/>
            <a:ext cx="6588554" cy="5134160"/>
          </a:xfrm>
          <a:custGeom>
            <a:avLst/>
            <a:gdLst/>
            <a:ahLst/>
            <a:cxnLst/>
            <a:rect r="r" b="b" t="t" l="l"/>
            <a:pathLst>
              <a:path h="5134160" w="6588554">
                <a:moveTo>
                  <a:pt x="0" y="0"/>
                </a:moveTo>
                <a:lnTo>
                  <a:pt x="6588554" y="0"/>
                </a:lnTo>
                <a:lnTo>
                  <a:pt x="6588554" y="5134160"/>
                </a:lnTo>
                <a:lnTo>
                  <a:pt x="0" y="51341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17" t="0" r="-2017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82853" y="8335966"/>
            <a:ext cx="1396494" cy="153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19150"/>
            <a:ext cx="16230600" cy="1977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54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3-MATERYAL VE YÖNTEM</a:t>
            </a:r>
          </a:p>
          <a:p>
            <a:pPr algn="l">
              <a:lnSpc>
                <a:spcPts val="756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345554"/>
            <a:ext cx="9113038" cy="5850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327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Çalışma Alanı:</a:t>
            </a: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Mersin Limanı</a:t>
            </a:r>
          </a:p>
          <a:p>
            <a:pPr algn="l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327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Veri Kaynağı:</a:t>
            </a:r>
          </a:p>
          <a:p>
            <a:pPr algn="l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⚬Sentinel-1 Uydusu kullanılarak elde edilen SAR görüntülerinin kullanımı</a:t>
            </a:r>
          </a:p>
          <a:p>
            <a:pPr algn="l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⚬Yüksek çözünürlükte veri setleri</a:t>
            </a:r>
          </a:p>
          <a:p>
            <a:pPr algn="l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327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Kullanılan Yöntem:</a:t>
            </a:r>
          </a:p>
          <a:p>
            <a:pPr algn="l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⚬Faster R-CNN (Bölge Öneri Ağı ve Sınıflandırma Ağı)</a:t>
            </a:r>
          </a:p>
          <a:p>
            <a:pPr algn="l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⚬Modelin eğitimi ve test edilmesi</a:t>
            </a:r>
          </a:p>
          <a:p>
            <a:pPr algn="l">
              <a:lnSpc>
                <a:spcPts val="459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323721" y="9239250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52400" y="2005899"/>
            <a:ext cx="182880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482853" y="8335966"/>
            <a:ext cx="1396494" cy="153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4811690" y="819150"/>
            <a:ext cx="15649266" cy="1977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560"/>
              </a:lnSpc>
            </a:pPr>
            <a:r>
              <a:rPr lang="en-US" sz="54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4- BULGULAR VE ANALIZLER</a:t>
            </a:r>
          </a:p>
          <a:p>
            <a:pPr algn="r">
              <a:lnSpc>
                <a:spcPts val="756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16906" y="2672704"/>
            <a:ext cx="17254188" cy="5269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327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Model Performansı:</a:t>
            </a:r>
          </a:p>
          <a:p>
            <a:pPr algn="just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⚬F</a:t>
            </a:r>
            <a:r>
              <a:rPr lang="en-US" sz="327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aster R-CNN modeli %86.11 doğruluk oranına ulaşmıştır.</a:t>
            </a:r>
          </a:p>
          <a:p>
            <a:pPr algn="just">
              <a:lnSpc>
                <a:spcPts val="4590"/>
              </a:lnSpc>
            </a:pPr>
            <a:r>
              <a:rPr lang="en-US" sz="327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•Tespit Edilen Gemi Türleri:</a:t>
            </a:r>
          </a:p>
          <a:p>
            <a:pPr algn="just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⚬Kargo gemileri, balıkçı tekneleri, konteyner gemileri</a:t>
            </a:r>
          </a:p>
          <a:p>
            <a:pPr algn="just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327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Yanlış Pozitif Oranı:</a:t>
            </a:r>
          </a:p>
          <a:p>
            <a:pPr algn="just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⚬Modelin yanlış tespit oranı düşüktür.</a:t>
            </a:r>
          </a:p>
          <a:p>
            <a:pPr algn="just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327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Karşılaştırma:</a:t>
            </a:r>
          </a:p>
          <a:p>
            <a:pPr algn="just">
              <a:lnSpc>
                <a:spcPts val="4590"/>
              </a:lnSpc>
            </a:pPr>
            <a:r>
              <a:rPr lang="en-US" sz="327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⚬Geleneksel yöntemler ile Faster R-CNN performans farklılıkları</a:t>
            </a:r>
          </a:p>
          <a:p>
            <a:pPr algn="just">
              <a:lnSpc>
                <a:spcPts val="459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4378" y="1318076"/>
            <a:ext cx="11624114" cy="173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5-SONUÇLAR VE DEĞERLENDIRME</a:t>
            </a:r>
          </a:p>
          <a:p>
            <a:pPr algn="l">
              <a:lnSpc>
                <a:spcPts val="7560"/>
              </a:lnSpc>
            </a:pPr>
          </a:p>
        </p:txBody>
      </p:sp>
      <p:sp>
        <p:nvSpPr>
          <p:cNvPr name="AutoShape 3" id="3"/>
          <p:cNvSpPr/>
          <p:nvPr/>
        </p:nvSpPr>
        <p:spPr>
          <a:xfrm>
            <a:off x="254378" y="2271526"/>
            <a:ext cx="117729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482853" y="8316916"/>
            <a:ext cx="1396494" cy="153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4378" y="2390776"/>
            <a:ext cx="17569045" cy="4848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•SAR görüntülerinin ve derin öğrenmenin entegrasyonu etkili sonuçlar vermektedir.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•Gelecek Kullanım Alanları: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⚬Gerçek zamanlı gemi tespiti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⚬Deniz trafiği yönetimi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⚬Deniz güvenliği ve çevresel izleme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•Gelecek Çalışmalar: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⚬Modelin farklı veri setleri ile test edilmesi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⚬Doğruluk oranını artırmak için ek optimizasyonlar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AutoShape 6" id="6"/>
          <p:cNvSpPr/>
          <p:nvPr/>
        </p:nvSpPr>
        <p:spPr>
          <a:xfrm rot="0">
            <a:off x="2323721" y="9258300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450070"/>
            <a:ext cx="182880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330453" y="3401290"/>
            <a:ext cx="10968620" cy="2849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5"/>
              </a:lnSpc>
            </a:pPr>
            <a:r>
              <a:rPr lang="en-US" sz="3946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Yazarlar: Nuri Erkin Öçer, Uğur Avdan</a:t>
            </a:r>
          </a:p>
          <a:p>
            <a:pPr algn="l">
              <a:lnSpc>
                <a:spcPts val="5525"/>
              </a:lnSpc>
            </a:pPr>
            <a:r>
              <a:rPr lang="en-US" sz="3946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Yayın: GSI Journals Serie C: Advancements in Information Sciences and Technologies (AIST)</a:t>
            </a:r>
          </a:p>
          <a:p>
            <a:pPr algn="l">
              <a:lnSpc>
                <a:spcPts val="5525"/>
              </a:lnSpc>
            </a:pPr>
            <a:r>
              <a:rPr lang="en-US" sz="3946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Yayın Tarihi: 2024, 7(1): 40-50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5226" y="716837"/>
            <a:ext cx="17957547" cy="116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MASK R-CNN ILE UYDU GÖRÜNTÜLERINDE GEMI TESPITI</a:t>
            </a:r>
          </a:p>
          <a:p>
            <a:pPr algn="l">
              <a:lnSpc>
                <a:spcPts val="4480"/>
              </a:lnSpc>
            </a:pPr>
          </a:p>
        </p:txBody>
      </p:sp>
      <p:sp>
        <p:nvSpPr>
          <p:cNvPr name="AutoShape 5" id="5"/>
          <p:cNvSpPr/>
          <p:nvPr/>
        </p:nvSpPr>
        <p:spPr>
          <a:xfrm rot="0">
            <a:off x="2323721" y="9258300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330453" y="8335966"/>
            <a:ext cx="1396494" cy="153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07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146262" y="2484590"/>
            <a:ext cx="9113038" cy="6028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•Gemi Tespitinin Önemi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⚬</a:t>
            </a: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Deniz güvenliği ve taşımacılık yönetimi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⚬Çevresel izleme ve yasa dışı faaliyetlerin takibi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⚬Arama ve kurtarma operasyonlarında kullanım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•Makine Öğrenimi ve Derin Öğrenmenin Rolü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42341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⚬</a:t>
            </a: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Geleneksel yöntemlere kıyasla daha hızlı ve hassas tespit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⚬Konvolüyonel Sinir Ağları (CNN) tabanlı yaklaşımlar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⚬Mask R-CNN modelinin avantajları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2940"/>
              </a:lnSpc>
            </a:pPr>
          </a:p>
          <a:p>
            <a:pPr algn="l">
              <a:lnSpc>
                <a:spcPts val="4590"/>
              </a:lnSpc>
            </a:pPr>
          </a:p>
          <a:p>
            <a:pPr algn="l">
              <a:lnSpc>
                <a:spcPts val="4590"/>
              </a:lnSpc>
            </a:pPr>
          </a:p>
        </p:txBody>
      </p:sp>
      <p:sp>
        <p:nvSpPr>
          <p:cNvPr name="AutoShape 3" id="3"/>
          <p:cNvSpPr/>
          <p:nvPr/>
        </p:nvSpPr>
        <p:spPr>
          <a:xfrm rot="0">
            <a:off x="2323721" y="9248775"/>
            <a:ext cx="15964279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0" y="1853499"/>
            <a:ext cx="18288000" cy="0"/>
          </a:xfrm>
          <a:prstGeom prst="line">
            <a:avLst/>
          </a:prstGeom>
          <a:ln cap="flat" w="9525">
            <a:solidFill>
              <a:srgbClr val="4234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0" y="3004530"/>
            <a:ext cx="7685572" cy="5102739"/>
          </a:xfrm>
          <a:custGeom>
            <a:avLst/>
            <a:gdLst/>
            <a:ahLst/>
            <a:cxnLst/>
            <a:rect r="r" b="b" t="t" l="l"/>
            <a:pathLst>
              <a:path h="5102739" w="7685572">
                <a:moveTo>
                  <a:pt x="0" y="0"/>
                </a:moveTo>
                <a:lnTo>
                  <a:pt x="7685572" y="0"/>
                </a:lnTo>
                <a:lnTo>
                  <a:pt x="7685572" y="5102739"/>
                </a:lnTo>
                <a:lnTo>
                  <a:pt x="0" y="51027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1588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795293" y="819150"/>
            <a:ext cx="10464007" cy="1024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560"/>
              </a:lnSpc>
            </a:pPr>
            <a:r>
              <a:rPr lang="en-US" sz="5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1-GİRİŞ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82853" y="8335966"/>
            <a:ext cx="1396494" cy="153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4234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DAGglTZ-ub4</dc:identifier>
  <dcterms:modified xsi:type="dcterms:W3CDTF">2011-08-01T06:04:30Z</dcterms:modified>
  <cp:revision>1</cp:revision>
  <dc:title>Minimalist Temalı Pastel Renkli Portfolyo Sunumu</dc:title>
</cp:coreProperties>
</file>