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073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805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20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838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44302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47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890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0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1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711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9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6966EB-34A2-46C9-983E-AB3731F78614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3CF9E2C-1AC0-40E5-B24B-22FB78757C19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47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46D652-7B1E-F58C-43E0-A87BAE84A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Derin </a:t>
            </a:r>
            <a:r>
              <a:rPr lang="en-US" sz="4400" dirty="0" err="1"/>
              <a:t>Öğrenme</a:t>
            </a:r>
            <a:r>
              <a:rPr lang="en-US" sz="4400" dirty="0"/>
              <a:t> </a:t>
            </a:r>
            <a:r>
              <a:rPr lang="en-US" sz="4400" dirty="0" err="1"/>
              <a:t>Tabanlı</a:t>
            </a:r>
            <a:r>
              <a:rPr lang="en-US" sz="4400" dirty="0"/>
              <a:t> </a:t>
            </a:r>
            <a:r>
              <a:rPr lang="en-US" sz="4400" dirty="0" err="1"/>
              <a:t>Otomat</a:t>
            </a:r>
            <a:r>
              <a:rPr lang="tr-TR" sz="4400" dirty="0"/>
              <a:t>i</a:t>
            </a:r>
            <a:r>
              <a:rPr lang="en-US" sz="4400" dirty="0"/>
              <a:t>k </a:t>
            </a:r>
            <a:r>
              <a:rPr lang="en-US" sz="4400" dirty="0" err="1"/>
              <a:t>Beyin</a:t>
            </a:r>
            <a:r>
              <a:rPr lang="en-US" sz="4400" dirty="0"/>
              <a:t> </a:t>
            </a:r>
            <a:r>
              <a:rPr lang="en-US" sz="4400" dirty="0" err="1"/>
              <a:t>Tümör</a:t>
            </a:r>
            <a:r>
              <a:rPr lang="en-US" sz="4400" dirty="0"/>
              <a:t> </a:t>
            </a:r>
            <a:r>
              <a:rPr lang="en-US" sz="4400" dirty="0" err="1"/>
              <a:t>Tesp</a:t>
            </a:r>
            <a:r>
              <a:rPr lang="tr-TR" sz="4400" dirty="0"/>
              <a:t>iti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D614C21-4B19-CBCA-ED0F-C9D187F68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Yaren YALÇINKAYA</a:t>
            </a:r>
          </a:p>
          <a:p>
            <a:r>
              <a:rPr lang="tr-TR" dirty="0"/>
              <a:t>02210224073</a:t>
            </a:r>
          </a:p>
        </p:txBody>
      </p:sp>
    </p:spTree>
    <p:extLst>
      <p:ext uri="{BB962C8B-B14F-4D97-AF65-F5344CB8AC3E}">
        <p14:creationId xmlns:p14="http://schemas.microsoft.com/office/powerpoint/2010/main" val="87561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2CEAE8-8BAA-31B3-E8A7-4E7794F6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4-SONUÇLAR VE GELECEK ÇALIŞMALAR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2ED2EF-DE4E-F61C-CB12-06177479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Bu çalışmada, </a:t>
            </a:r>
            <a:r>
              <a:rPr lang="tr-TR" b="1" dirty="0"/>
              <a:t>derin öğrenme tabanlı bir beyin tümörü tespit modeli geliştirilmiştir.</a:t>
            </a:r>
            <a:r>
              <a:rPr lang="tr-TR" dirty="0"/>
              <a:t> MobileNetV2 modeli ile öznitelikler çıkarılmış ve k-EYK algoritması ile sınıflandırma yapılmıştır. </a:t>
            </a:r>
            <a:r>
              <a:rPr lang="tr-TR" b="1" dirty="0"/>
              <a:t>%96,44 doğruluk oranı elde edilerek, literatürdeki diğer yöntemlerden daha iyi sonuç alınmıştır.</a:t>
            </a:r>
            <a:endParaRPr lang="tr-TR" dirty="0"/>
          </a:p>
          <a:p>
            <a:r>
              <a:rPr lang="tr-TR" dirty="0"/>
              <a:t>Gelecekte yapılacak çalışmalar şunları içerebilir: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Daha büyük ve çeşitli veri kümeleri üzerinde test edilmesi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beyin tümörü türlerini tespit edebilecek modellerin geliştirilmesi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Gerçek zamanlı klinik uygulamalar için entegrasyon</a:t>
            </a:r>
            <a:endParaRPr lang="tr-TR" dirty="0"/>
          </a:p>
          <a:p>
            <a:r>
              <a:rPr lang="tr-TR" b="1" dirty="0"/>
              <a:t>Sonuç olarak, önerilen yöntem, beyin tümörü tespitinde doktorlara yardımcı olabilecek güçlü bir araç sunmaktadır.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050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0D54F8-1D8D-B516-51A2-3CE8385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1-ÖZET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7E31BE-F59E-155D-81E0-970F455F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Bu çalışma, </a:t>
            </a:r>
            <a:r>
              <a:rPr lang="tr-TR" b="1" dirty="0"/>
              <a:t>beyin tümörlerinin otomatik tespiti</a:t>
            </a:r>
            <a:r>
              <a:rPr lang="tr-TR" dirty="0"/>
              <a:t> için </a:t>
            </a:r>
            <a:r>
              <a:rPr lang="tr-TR" b="1" dirty="0"/>
              <a:t>derin öğrenme tabanlı bir yöntem</a:t>
            </a:r>
            <a:r>
              <a:rPr lang="tr-TR" dirty="0"/>
              <a:t> önermektedir. Beyin tümörleri, dünya genelinde ölümcül hastalıklar arasında önemli bir yer tutmakta olup, erken teşhis hastaların yaşam süresini ve tedavi başarısını artırmaktadır. </a:t>
            </a:r>
            <a:r>
              <a:rPr lang="tr-TR" b="1" dirty="0"/>
              <a:t>Manyetik Rezonans Görüntüleme (MRG)</a:t>
            </a:r>
            <a:r>
              <a:rPr lang="tr-TR" dirty="0"/>
              <a:t>, beyin tümörlerinin tespitinde en yaygın kullanılan görüntüleme tekniklerinden biridir. Ancak, manuel değerlendirme süreci </a:t>
            </a:r>
            <a:r>
              <a:rPr lang="tr-TR" b="1" dirty="0"/>
              <a:t>zaman alıcı ve hata riski</a:t>
            </a:r>
            <a:r>
              <a:rPr lang="tr-TR" dirty="0"/>
              <a:t> taşıyan bir yöntemdir. Bu nedenle, </a:t>
            </a:r>
            <a:r>
              <a:rPr lang="tr-TR" b="1" dirty="0"/>
              <a:t>yapay zekâ ve derin öğrenme yöntemleri</a:t>
            </a:r>
            <a:r>
              <a:rPr lang="tr-TR" dirty="0"/>
              <a:t> kullanılarak otomatik bir teşhis mekanizması geliştirilmiştir.</a:t>
            </a:r>
          </a:p>
          <a:p>
            <a:r>
              <a:rPr lang="tr-TR" dirty="0"/>
              <a:t>Çalışmada, </a:t>
            </a:r>
            <a:r>
              <a:rPr lang="tr-TR" b="1" dirty="0"/>
              <a:t>önceden eğitilmiş MobileNetV2 modeli</a:t>
            </a:r>
            <a:r>
              <a:rPr lang="tr-TR" dirty="0"/>
              <a:t> ile </a:t>
            </a:r>
            <a:r>
              <a:rPr lang="tr-TR" b="1" dirty="0"/>
              <a:t>derin öznitelikler çıkarılmış</a:t>
            </a:r>
            <a:r>
              <a:rPr lang="tr-TR" dirty="0"/>
              <a:t> ve bu öznitelikler </a:t>
            </a:r>
            <a:r>
              <a:rPr lang="tr-TR" b="1" dirty="0"/>
              <a:t>k-en yakın komşu (k-EYK) sınıflandırıcı</a:t>
            </a:r>
            <a:r>
              <a:rPr lang="tr-TR" dirty="0"/>
              <a:t> ile analiz edilerek tümörlü ve tümörsüz beyin görüntüleri sınıflandırılmıştır. </a:t>
            </a:r>
            <a:r>
              <a:rPr lang="tr-TR" b="1" dirty="0"/>
              <a:t>Önerilen yöntem, %96,44 doğruluk oranına ulaşarak literatürdeki diğer çalışmalara kıyasla daha yüksek bir başarı elde etmiştir.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601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8B4FAE-ACE1-77C6-4318-B173FA81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2-GİRİŞ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ADD7A7-050E-3131-81B3-8FFAF6CF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Beyin tümörleri, iyi huylu (</a:t>
            </a:r>
            <a:r>
              <a:rPr lang="tr-TR" b="1" dirty="0" err="1"/>
              <a:t>benign</a:t>
            </a:r>
            <a:r>
              <a:rPr lang="tr-TR" dirty="0"/>
              <a:t>) veya kötü huylu (</a:t>
            </a:r>
            <a:r>
              <a:rPr lang="tr-TR" b="1" dirty="0" err="1"/>
              <a:t>malign</a:t>
            </a:r>
            <a:r>
              <a:rPr lang="tr-TR" dirty="0"/>
              <a:t>) olabilir. Erken teşhis, kötü huylu tümörlerin tedavisinde hayati önem taşımaktadır. </a:t>
            </a:r>
            <a:r>
              <a:rPr lang="tr-TR" b="1" dirty="0"/>
              <a:t>Dünya Sağlık Örgütü’ne göre, beyin tümörü dünya genelinde en yaygın kanser türlerinden biridir</a:t>
            </a:r>
            <a:r>
              <a:rPr lang="tr-TR" dirty="0"/>
              <a:t> ve özellikle 40 yaş altındaki bireylerde ölüm oranı yüksektir.</a:t>
            </a:r>
          </a:p>
          <a:p>
            <a:r>
              <a:rPr lang="tr-TR" dirty="0"/>
              <a:t>Geleneksel olarak, beyin tümörü teşhisi için kullanılan yöntemler şunlardır: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Manyetik Rezonans Görüntüleme (MRG)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Bilgisayarlı Tomografi (BT)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Biyopsi</a:t>
            </a:r>
            <a:endParaRPr lang="tr-TR" dirty="0"/>
          </a:p>
          <a:p>
            <a:r>
              <a:rPr lang="tr-TR" dirty="0"/>
              <a:t>MRG, beyin dokusunun yüksek çözünürlüklü görüntülerini sağlayarak tümörlerin tespitinde kritik bir rol oynar. Ancak </a:t>
            </a:r>
            <a:r>
              <a:rPr lang="tr-TR" b="1" dirty="0"/>
              <a:t>manuel inceleme süreci zaman alıcı ve hata oranı yüksek</a:t>
            </a:r>
            <a:r>
              <a:rPr lang="tr-TR" dirty="0"/>
              <a:t> olduğu için </a:t>
            </a:r>
            <a:r>
              <a:rPr lang="tr-TR" b="1" dirty="0"/>
              <a:t>bilgisayar destekli teşhis (CAD) sistemleri</a:t>
            </a:r>
            <a:r>
              <a:rPr lang="tr-TR" dirty="0"/>
              <a:t> önem kazanmaktadır. Son yıllarda, </a:t>
            </a:r>
            <a:r>
              <a:rPr lang="tr-TR" b="1" dirty="0"/>
              <a:t>makine öğrenmesi ve derin öğrenme teknikleri</a:t>
            </a:r>
            <a:r>
              <a:rPr lang="tr-TR" dirty="0"/>
              <a:t> kullanılarak otomatik beyin tümörü tespiti üzerine birçok çalışma yapılmıştır.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07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706ADE-1C1D-E110-E86D-A084046D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2-METOT VE METARYOLOJİ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82476B-8135-6A8C-1B49-C6C08F43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599" y="1496291"/>
            <a:ext cx="4831773" cy="5070764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2.1. Veri Seti ve Veri Çoğaltma</a:t>
            </a:r>
          </a:p>
          <a:p>
            <a:r>
              <a:rPr lang="tr-TR" dirty="0"/>
              <a:t>Deneysel çalışmalarda, </a:t>
            </a:r>
            <a:r>
              <a:rPr lang="tr-TR" b="1" dirty="0" err="1"/>
              <a:t>Kaggle</a:t>
            </a:r>
            <a:r>
              <a:rPr lang="tr-TR" dirty="0"/>
              <a:t> platformundan alınan </a:t>
            </a:r>
            <a:r>
              <a:rPr lang="tr-TR" b="1" dirty="0"/>
              <a:t>beyin tümörü veri seti</a:t>
            </a:r>
            <a:r>
              <a:rPr lang="tr-TR" dirty="0"/>
              <a:t> kullanılmıştır. Bu veri seti, </a:t>
            </a:r>
            <a:r>
              <a:rPr lang="tr-TR" b="1" dirty="0"/>
              <a:t>253 MRG görüntüsünden oluşmaktadır: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155 tümörlü (pozitif)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98 tümörsüz (negatif)</a:t>
            </a:r>
            <a:endParaRPr lang="tr-TR" dirty="0"/>
          </a:p>
          <a:p>
            <a:r>
              <a:rPr lang="tr-TR" b="1" dirty="0"/>
              <a:t>Veri çoğaltma (</a:t>
            </a:r>
            <a:r>
              <a:rPr lang="tr-TR" b="1" dirty="0" err="1"/>
              <a:t>augmentation</a:t>
            </a:r>
            <a:r>
              <a:rPr lang="tr-TR" b="1" dirty="0"/>
              <a:t>) teknikleri kullanılarak veri seti genişletilmiş ve toplam 1265 görüntü elde edilmiştir.</a:t>
            </a:r>
            <a:r>
              <a:rPr lang="tr-TR" dirty="0"/>
              <a:t> Kullanılan veri çoğaltma teknikleri şunlardır: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Yatay çevirme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Dikey çevirme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Yatay + dikey çevirme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90° döndürme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270° döndürme</a:t>
            </a:r>
            <a:endParaRPr lang="tr-TR" dirty="0"/>
          </a:p>
          <a:p>
            <a:r>
              <a:rPr lang="tr-TR" b="1" dirty="0"/>
              <a:t>Sonuç olarak, yeni veri seti şu şekilde oluşmuştur: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775 tümörlü görüntü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490 tümörsüz görüntü</a:t>
            </a:r>
            <a:endParaRPr lang="tr-TR" dirty="0"/>
          </a:p>
          <a:p>
            <a:r>
              <a:rPr lang="tr-TR" dirty="0"/>
              <a:t>Tüm görüntüler </a:t>
            </a:r>
            <a:r>
              <a:rPr lang="tr-TR" b="1" dirty="0"/>
              <a:t>224×224×3</a:t>
            </a:r>
            <a:r>
              <a:rPr lang="tr-TR" dirty="0"/>
              <a:t> boyutuna getirilerek </a:t>
            </a:r>
            <a:r>
              <a:rPr lang="tr-TR" b="1" dirty="0"/>
              <a:t>MobileNetV2 modeline uygun hale getirilmiştir.</a:t>
            </a:r>
            <a:endParaRPr lang="tr-TR" dirty="0"/>
          </a:p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E1AB7A2-2332-E27B-19E9-69408D35B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1496291"/>
            <a:ext cx="4447786" cy="5070764"/>
          </a:xfrm>
        </p:spPr>
        <p:txBody>
          <a:bodyPr>
            <a:normAutofit fontScale="62500" lnSpcReduction="20000"/>
          </a:bodyPr>
          <a:lstStyle/>
          <a:p>
            <a:r>
              <a:rPr lang="tr-TR" b="1" dirty="0"/>
              <a:t>2.2. Derin Öğrenme Modeli: MobileNetV2</a:t>
            </a:r>
          </a:p>
          <a:p>
            <a:r>
              <a:rPr lang="tr-TR" dirty="0"/>
              <a:t>MobileNetV2, </a:t>
            </a:r>
            <a:r>
              <a:rPr lang="tr-TR" b="1" dirty="0"/>
              <a:t>Google tarafından geliştirilmiş hafif bir derin öğrenme modelidir</a:t>
            </a:r>
            <a:r>
              <a:rPr lang="tr-TR" dirty="0"/>
              <a:t> ve mobil cihazlarda bile verimli çalışabilmektedir. </a:t>
            </a:r>
            <a:r>
              <a:rPr lang="tr-TR" b="1" dirty="0"/>
              <a:t>Modelin temel özellikleri şunlardır: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Derinlemesine </a:t>
            </a:r>
            <a:r>
              <a:rPr lang="tr-TR" b="1" dirty="0" err="1"/>
              <a:t>evrişim</a:t>
            </a:r>
            <a:r>
              <a:rPr lang="tr-TR" b="1" dirty="0"/>
              <a:t> (</a:t>
            </a:r>
            <a:r>
              <a:rPr lang="tr-TR" b="1" dirty="0" err="1"/>
              <a:t>depthwise</a:t>
            </a:r>
            <a:r>
              <a:rPr lang="tr-TR" b="1" dirty="0"/>
              <a:t> </a:t>
            </a:r>
            <a:r>
              <a:rPr lang="tr-TR" b="1" dirty="0" err="1"/>
              <a:t>convolution</a:t>
            </a:r>
            <a:r>
              <a:rPr lang="tr-TR" b="1" dirty="0"/>
              <a:t>)</a:t>
            </a:r>
            <a:r>
              <a:rPr lang="tr-TR" dirty="0"/>
              <a:t> kullanarak hesaplama maliyetini azaltır.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Lineer darboğaz (</a:t>
            </a:r>
            <a:r>
              <a:rPr lang="tr-TR" b="1" dirty="0" err="1"/>
              <a:t>bottleneck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r>
              <a:rPr lang="tr-TR" dirty="0"/>
              <a:t> katmanı ile modelin stabilitesini artırır.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Ters çevrilmiş artık bağlantılar (</a:t>
            </a:r>
            <a:r>
              <a:rPr lang="tr-TR" b="1" dirty="0" err="1"/>
              <a:t>inverted</a:t>
            </a:r>
            <a:r>
              <a:rPr lang="tr-TR" b="1" dirty="0"/>
              <a:t> </a:t>
            </a:r>
            <a:r>
              <a:rPr lang="tr-TR" b="1" dirty="0" err="1"/>
              <a:t>residuals</a:t>
            </a:r>
            <a:r>
              <a:rPr lang="tr-TR" b="1" dirty="0"/>
              <a:t>)</a:t>
            </a:r>
            <a:r>
              <a:rPr lang="tr-TR" dirty="0"/>
              <a:t> ile öğrenme performansını yükseltir.</a:t>
            </a:r>
          </a:p>
          <a:p>
            <a:r>
              <a:rPr lang="tr-TR" dirty="0"/>
              <a:t>Çalışmada, </a:t>
            </a:r>
            <a:r>
              <a:rPr lang="tr-TR" b="1" dirty="0"/>
              <a:t>önceden </a:t>
            </a:r>
            <a:r>
              <a:rPr lang="tr-TR" b="1" dirty="0" err="1"/>
              <a:t>ImageNet</a:t>
            </a:r>
            <a:r>
              <a:rPr lang="tr-TR" b="1" dirty="0"/>
              <a:t> veri seti ile eğitilmiş MobileNetV2 modeli kullanılmıştır.</a:t>
            </a:r>
            <a:r>
              <a:rPr lang="tr-TR" dirty="0"/>
              <a:t> Modelin </a:t>
            </a:r>
            <a:r>
              <a:rPr lang="tr-TR" b="1" dirty="0" err="1"/>
              <a:t>Logits</a:t>
            </a:r>
            <a:r>
              <a:rPr lang="tr-TR" dirty="0"/>
              <a:t> tam bağlı katmanından </a:t>
            </a:r>
            <a:r>
              <a:rPr lang="tr-TR" b="1" dirty="0"/>
              <a:t>1000 derin öznitelik çıkarılmıştır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9107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15BE2E0-48ED-5579-E581-223E0730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03" y="748145"/>
            <a:ext cx="4447786" cy="5119255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2.4. Performans Değerlendirme Kriterleri</a:t>
            </a:r>
          </a:p>
          <a:p>
            <a:r>
              <a:rPr lang="tr-TR" dirty="0"/>
              <a:t>Önerilen yöntemin başarımı, aşağıdaki metriklerle değerlendirilmiştir: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Doğruluk (</a:t>
            </a:r>
            <a:r>
              <a:rPr lang="tr-TR" b="1" dirty="0" err="1"/>
              <a:t>Accuracy</a:t>
            </a:r>
            <a:r>
              <a:rPr lang="tr-TR" b="1" dirty="0"/>
              <a:t>): %96,44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Duyarlılık (</a:t>
            </a:r>
            <a:r>
              <a:rPr lang="tr-TR" b="1" dirty="0" err="1"/>
              <a:t>Sensitivity</a:t>
            </a:r>
            <a:r>
              <a:rPr lang="tr-TR" b="1" dirty="0"/>
              <a:t>): %96,94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Özgüllük (</a:t>
            </a:r>
            <a:r>
              <a:rPr lang="tr-TR" b="1" dirty="0" err="1"/>
              <a:t>Specificity</a:t>
            </a:r>
            <a:r>
              <a:rPr lang="tr-TR" b="1" dirty="0"/>
              <a:t>): %96,13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Keskinlik (Precision): %94,06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F1-Skor: %95,48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Matthews</a:t>
            </a:r>
            <a:r>
              <a:rPr lang="tr-TR" b="1" dirty="0"/>
              <a:t> Korelasyon Katsayısı (MCC): 0,925</a:t>
            </a:r>
            <a:endParaRPr lang="tr-TR" dirty="0"/>
          </a:p>
          <a:p>
            <a:r>
              <a:rPr lang="tr-TR" dirty="0"/>
              <a:t>Bu metrikler, </a:t>
            </a:r>
            <a:r>
              <a:rPr lang="tr-TR" b="1" dirty="0"/>
              <a:t>önerilen modelin beyin tümörü tespitinde yüksek performansa sahip olduğunu göstermektedir.</a:t>
            </a:r>
            <a:endParaRPr lang="tr-TR" dirty="0"/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D57EA2EB-A499-AEFE-B928-D6E9EC165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748145"/>
            <a:ext cx="4447786" cy="5119256"/>
          </a:xfrm>
        </p:spPr>
        <p:txBody>
          <a:bodyPr>
            <a:normAutofit fontScale="92500" lnSpcReduction="20000"/>
          </a:bodyPr>
          <a:lstStyle/>
          <a:p>
            <a:r>
              <a:rPr lang="tr-TR" b="1" dirty="0"/>
              <a:t>2.3. Sınıflandırma Algoritması: k-En Yakın Komşu (k-EYK)</a:t>
            </a:r>
          </a:p>
          <a:p>
            <a:r>
              <a:rPr lang="tr-TR" dirty="0"/>
              <a:t>K-EYK algoritması, </a:t>
            </a:r>
            <a:r>
              <a:rPr lang="tr-TR" b="1" dirty="0"/>
              <a:t>örüntü sınıflandırma</a:t>
            </a:r>
            <a:r>
              <a:rPr lang="tr-TR" dirty="0"/>
              <a:t> için kullanılan </a:t>
            </a:r>
            <a:r>
              <a:rPr lang="tr-TR" b="1" dirty="0"/>
              <a:t>denetimli bir makine öğrenme modelidir.</a:t>
            </a:r>
            <a:r>
              <a:rPr lang="tr-TR" dirty="0"/>
              <a:t> Algoritma, </a:t>
            </a:r>
            <a:r>
              <a:rPr lang="tr-TR" b="1" dirty="0"/>
              <a:t>verilerin komşuluk ilişkilerini analiz ederek sınıflandırma yapmaktadır.</a:t>
            </a:r>
            <a:endParaRPr lang="tr-TR" dirty="0"/>
          </a:p>
          <a:p>
            <a:r>
              <a:rPr lang="tr-TR" b="1" dirty="0"/>
              <a:t>Bu çalışmada, k-EYK için "k" değeri 5 olarak belirlenmiştir.</a:t>
            </a:r>
            <a:r>
              <a:rPr lang="tr-TR" dirty="0"/>
              <a:t> Kullanılan mesafe ölçümleri şunlardır: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Öklid uzaklığı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Manhattan uzaklığı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Minkowski</a:t>
            </a:r>
            <a:r>
              <a:rPr lang="tr-TR" b="1" dirty="0"/>
              <a:t> uzaklığı</a:t>
            </a:r>
            <a:endParaRPr lang="tr-TR" dirty="0"/>
          </a:p>
          <a:p>
            <a:r>
              <a:rPr lang="tr-TR" dirty="0"/>
              <a:t>Önerilen yöntemin </a:t>
            </a:r>
            <a:r>
              <a:rPr lang="tr-TR" b="1" dirty="0"/>
              <a:t>başarımını artırmak için en uygun mesafe metriği seçilmiş ve optimizasyon sağlanmıştır.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10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 descr="metin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8ABC53A-5BEF-86CE-95C5-4B665EA3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502" y="1690831"/>
            <a:ext cx="7930654" cy="30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0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4E1A82-F237-B024-35FA-B2D77D2B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DENEYSEL ÇALIŞMALAR VE 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B94D58-1A67-1129-C77E-D921D4E24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Deneyler, </a:t>
            </a:r>
            <a:r>
              <a:rPr lang="tr-TR" b="1" dirty="0"/>
              <a:t>MATLAB (2020b) ve NVIDIA GTX 850M GPU ile çalışan bir sistemde gerçekleştirilmiştir.</a:t>
            </a:r>
            <a:endParaRPr lang="tr-TR" dirty="0"/>
          </a:p>
          <a:p>
            <a:r>
              <a:rPr lang="tr-TR" dirty="0"/>
              <a:t>Deneysel süreçte şu adımlar takip edilmiştir:</a:t>
            </a:r>
          </a:p>
          <a:p>
            <a:pPr>
              <a:buFont typeface="+mj-lt"/>
              <a:buAutoNum type="arabicPeriod"/>
            </a:pPr>
            <a:r>
              <a:rPr lang="tr-TR" b="1" dirty="0"/>
              <a:t>Veri seti eğitim (%80) ve test (%20) olmak üzere ikiye ayrılmıştır.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MobileNetV2 modeli ile derin öznitelikler çıkarılmıştır.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Öznitelikler k-EYK sınıflandırıcısına uygulanmıştır.</a:t>
            </a:r>
            <a:endParaRPr lang="tr-TR" dirty="0"/>
          </a:p>
          <a:p>
            <a:pPr>
              <a:buFont typeface="+mj-lt"/>
              <a:buAutoNum type="arabicPeriod"/>
            </a:pPr>
            <a:r>
              <a:rPr lang="tr-TR" b="1" dirty="0"/>
              <a:t>Sonuçlar literatürdeki diğer yöntemlerle karşılaştırılmıştır.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57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125AC3E-AE8E-C576-7FB8-FBC7F47A91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23543"/>
              </p:ext>
            </p:extLst>
          </p:nvPr>
        </p:nvGraphicFramePr>
        <p:xfrm>
          <a:off x="1371600" y="2286000"/>
          <a:ext cx="9601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44071205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16869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Yöntem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Doğruluk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8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Bölütleme + k-NN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86,39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42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Markov Rastgele Alan (MRF)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87,00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732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Ayrık Dalgacık Dönüşümü (ADD) +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93,94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3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CapsNet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86,56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44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VGG19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94,82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Önerilen Yöntem (MobileNetV2 + k-EYK)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/>
                        <a:t>96,44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9895"/>
                  </a:ext>
                </a:extLst>
              </a:tr>
            </a:tbl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B90C4C39-480B-46ED-7BBD-F8A8B0FF8AAE}"/>
              </a:ext>
            </a:extLst>
          </p:cNvPr>
          <p:cNvSpPr txBox="1"/>
          <p:nvPr/>
        </p:nvSpPr>
        <p:spPr>
          <a:xfrm>
            <a:off x="1371600" y="1620982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Karşılaştırmalı sonuçlar:</a:t>
            </a:r>
          </a:p>
        </p:txBody>
      </p:sp>
    </p:spTree>
    <p:extLst>
      <p:ext uri="{BB962C8B-B14F-4D97-AF65-F5344CB8AC3E}">
        <p14:creationId xmlns:p14="http://schemas.microsoft.com/office/powerpoint/2010/main" val="297568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İçerik Yer Tutucusu 4" descr="metin, öykü gelişim çizgisi; kumpas; grafiğini çıkarma, çizgi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572FB03-3BBF-7266-A666-9007F920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60" y="1589809"/>
            <a:ext cx="8516104" cy="34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39235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13</TotalTime>
  <Words>797</Words>
  <Application>Microsoft Office PowerPoint</Application>
  <PresentationFormat>Geniş ekran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Kırpma</vt:lpstr>
      <vt:lpstr>Derin Öğrenme Tabanlı Otomatik Beyin Tümör Tespiti</vt:lpstr>
      <vt:lpstr>1-ÖZET</vt:lpstr>
      <vt:lpstr>2-GİRİŞ</vt:lpstr>
      <vt:lpstr>2-METOT VE METARYOLOJİ</vt:lpstr>
      <vt:lpstr>PowerPoint Sunusu</vt:lpstr>
      <vt:lpstr>PowerPoint Sunusu</vt:lpstr>
      <vt:lpstr>3. DENEYSEL ÇALIŞMALAR VE SONUÇLAR</vt:lpstr>
      <vt:lpstr>PowerPoint Sunusu</vt:lpstr>
      <vt:lpstr>PowerPoint Sunusu</vt:lpstr>
      <vt:lpstr>4-SONUÇLAR VE GELECEK ÇALIŞMALAR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samet eroglu</dc:creator>
  <cp:lastModifiedBy>samet eroglu</cp:lastModifiedBy>
  <cp:revision>1</cp:revision>
  <dcterms:created xsi:type="dcterms:W3CDTF">2025-03-10T18:27:52Z</dcterms:created>
  <dcterms:modified xsi:type="dcterms:W3CDTF">2025-03-10T18:41:06Z</dcterms:modified>
</cp:coreProperties>
</file>