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098E-89CF-40BC-8DDD-206E7DD90BFD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737779D-40F7-421D-87ED-680027E95AF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5753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098E-89CF-40BC-8DDD-206E7DD90BFD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737779D-40F7-421D-87ED-680027E95AF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8602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098E-89CF-40BC-8DDD-206E7DD90BFD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737779D-40F7-421D-87ED-680027E95AFC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7226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098E-89CF-40BC-8DDD-206E7DD90BFD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737779D-40F7-421D-87ED-680027E95AF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0193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098E-89CF-40BC-8DDD-206E7DD90BFD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737779D-40F7-421D-87ED-680027E95AFC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3422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098E-89CF-40BC-8DDD-206E7DD90BFD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737779D-40F7-421D-87ED-680027E95AF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4587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098E-89CF-40BC-8DDD-206E7DD90BFD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779D-40F7-421D-87ED-680027E95AF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2617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098E-89CF-40BC-8DDD-206E7DD90BFD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779D-40F7-421D-87ED-680027E95AF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55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098E-89CF-40BC-8DDD-206E7DD90BFD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779D-40F7-421D-87ED-680027E95AF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6720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098E-89CF-40BC-8DDD-206E7DD90BFD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737779D-40F7-421D-87ED-680027E95AF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1288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098E-89CF-40BC-8DDD-206E7DD90BFD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737779D-40F7-421D-87ED-680027E95AF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289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098E-89CF-40BC-8DDD-206E7DD90BFD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737779D-40F7-421D-87ED-680027E95AF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8616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098E-89CF-40BC-8DDD-206E7DD90BFD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779D-40F7-421D-87ED-680027E95AF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48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098E-89CF-40BC-8DDD-206E7DD90BFD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779D-40F7-421D-87ED-680027E95AF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433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098E-89CF-40BC-8DDD-206E7DD90BFD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779D-40F7-421D-87ED-680027E95AF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23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098E-89CF-40BC-8DDD-206E7DD90BFD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737779D-40F7-421D-87ED-680027E95AF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455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8098E-89CF-40BC-8DDD-206E7DD90BFD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737779D-40F7-421D-87ED-680027E95AF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0762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2EFBB4C-49A5-7091-0F2E-035D2EC46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sz="6000" dirty="0"/>
              <a:t>DERİN SİNİR AĞLARIYLA OSMANLICA OPTİK KARAKTER OKUMA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32736AE-2DB7-1FAD-A1F1-208414195F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Yaren YALÇINKAYA 02210224073</a:t>
            </a:r>
          </a:p>
        </p:txBody>
      </p:sp>
    </p:spTree>
    <p:extLst>
      <p:ext uri="{BB962C8B-B14F-4D97-AF65-F5344CB8AC3E}">
        <p14:creationId xmlns:p14="http://schemas.microsoft.com/office/powerpoint/2010/main" val="2912155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77132C7-7061-20C7-DA18-A055ABFEE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319" y="624110"/>
            <a:ext cx="9582294" cy="1280890"/>
          </a:xfrm>
        </p:spPr>
        <p:txBody>
          <a:bodyPr/>
          <a:lstStyle/>
          <a:p>
            <a:r>
              <a:rPr lang="tr-TR" dirty="0"/>
              <a:t>9-GELECEK ÇALIŞMALAR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6A618C4-DF01-AFE8-368B-012AB83AC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2318" y="2133600"/>
            <a:ext cx="9582294" cy="3777622"/>
          </a:xfrm>
        </p:spPr>
        <p:txBody>
          <a:bodyPr/>
          <a:lstStyle/>
          <a:p>
            <a:r>
              <a:rPr lang="tr-TR" dirty="0"/>
              <a:t>OCR sonrası karakter düzeltme adımlarının eklenmesi. </a:t>
            </a:r>
          </a:p>
          <a:p>
            <a:r>
              <a:rPr lang="tr-TR" dirty="0"/>
              <a:t> Hemze ve </a:t>
            </a:r>
            <a:r>
              <a:rPr lang="tr-TR" dirty="0" err="1"/>
              <a:t>med</a:t>
            </a:r>
            <a:r>
              <a:rPr lang="tr-TR" dirty="0"/>
              <a:t> işaretli harflerin tanınmasına yönelik iyileştirmeler. </a:t>
            </a:r>
          </a:p>
          <a:p>
            <a:r>
              <a:rPr lang="tr-TR" dirty="0"/>
              <a:t> Daha büyük ve çeşitli veri kümeleri üzerinde eğitim yapılması.</a:t>
            </a:r>
          </a:p>
        </p:txBody>
      </p:sp>
    </p:spTree>
    <p:extLst>
      <p:ext uri="{BB962C8B-B14F-4D97-AF65-F5344CB8AC3E}">
        <p14:creationId xmlns:p14="http://schemas.microsoft.com/office/powerpoint/2010/main" val="2300354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DD41AD-4D8E-DCBB-9454-BB5C35050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9583" y="624110"/>
            <a:ext cx="9655030" cy="1280890"/>
          </a:xfrm>
        </p:spPr>
        <p:txBody>
          <a:bodyPr/>
          <a:lstStyle/>
          <a:p>
            <a:r>
              <a:rPr lang="tr-TR" dirty="0"/>
              <a:t>1-GİRİŞ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884D7A5-380B-FC01-4379-9C6F8ADC3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4109" y="2133600"/>
            <a:ext cx="9800503" cy="3777622"/>
          </a:xfrm>
        </p:spPr>
        <p:txBody>
          <a:bodyPr/>
          <a:lstStyle/>
          <a:p>
            <a:r>
              <a:rPr lang="tr-TR" dirty="0"/>
              <a:t>Osmanlıca, Arap alfabesiyle yazılan ve 13. yüzyıldan 20. yüzyıla kadar kullanılan bir yazı dilidir. </a:t>
            </a:r>
          </a:p>
          <a:p>
            <a:r>
              <a:rPr lang="tr-TR" dirty="0"/>
              <a:t>Günümüzde Osmanlıca metinlerin okunması ve anlaşılması zor olduğundan, bu metinlerin dijitalleştirilmesi için optik karakter tanıma (OCR) teknolojisine ihtiyaç duyulmaktadır. </a:t>
            </a:r>
          </a:p>
          <a:p>
            <a:r>
              <a:rPr lang="tr-TR" dirty="0"/>
              <a:t>Bu çalışmada, Osmanlıca metinlerin OCR ile dijitalleştirilmesi için derin sinir ağları (CNN+RNN) kullanılarak bir web tabanlı sistem geliştirilmiştir</a:t>
            </a:r>
          </a:p>
        </p:txBody>
      </p:sp>
    </p:spTree>
    <p:extLst>
      <p:ext uri="{BB962C8B-B14F-4D97-AF65-F5344CB8AC3E}">
        <p14:creationId xmlns:p14="http://schemas.microsoft.com/office/powerpoint/2010/main" val="1997911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BFA7D9-3D92-8E5C-7C1F-D007669B5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2937" y="624110"/>
            <a:ext cx="9831676" cy="1280890"/>
          </a:xfrm>
        </p:spPr>
        <p:txBody>
          <a:bodyPr/>
          <a:lstStyle/>
          <a:p>
            <a:r>
              <a:rPr lang="tr-TR" dirty="0"/>
              <a:t>2-OSMANLI ALFABESİ VE KARAKTERİSTİKLERİ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CEC43BE-B3AF-2B84-109B-598B3235E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936" y="2133600"/>
            <a:ext cx="9831676" cy="3777622"/>
          </a:xfrm>
        </p:spPr>
        <p:txBody>
          <a:bodyPr/>
          <a:lstStyle/>
          <a:p>
            <a:r>
              <a:rPr lang="tr-TR" dirty="0"/>
              <a:t>Osmanlıca, Arap, Fars ve Türk dillerinden alınan harflerle oluşturulmuş bir alfabeye sahiptir. </a:t>
            </a:r>
          </a:p>
          <a:p>
            <a:r>
              <a:rPr lang="tr-TR" dirty="0"/>
              <a:t>Harfler bitişik yazılır ve bazı harfler farklı pozisyonlarda farklı şekiller alır. </a:t>
            </a:r>
          </a:p>
          <a:p>
            <a:r>
              <a:rPr lang="tr-TR" dirty="0"/>
              <a:t>OCR için harflerin bitişme özellikleri, nokta sayıları ve konumları gibi ayırt edici özellikler önemlidir</a:t>
            </a:r>
          </a:p>
        </p:txBody>
      </p:sp>
    </p:spTree>
    <p:extLst>
      <p:ext uri="{BB962C8B-B14F-4D97-AF65-F5344CB8AC3E}">
        <p14:creationId xmlns:p14="http://schemas.microsoft.com/office/powerpoint/2010/main" val="3506607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B24A9A-8DC4-5210-C659-534422743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927" y="624110"/>
            <a:ext cx="9592685" cy="1280890"/>
          </a:xfrm>
        </p:spPr>
        <p:txBody>
          <a:bodyPr/>
          <a:lstStyle/>
          <a:p>
            <a:r>
              <a:rPr lang="tr-TR" dirty="0"/>
              <a:t>3-VERİ KÜMESİ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FECE885-60C5-6BC9-5D23-3C5EFB1E2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55" y="2133600"/>
            <a:ext cx="9509557" cy="3777622"/>
          </a:xfrm>
        </p:spPr>
        <p:txBody>
          <a:bodyPr/>
          <a:lstStyle/>
          <a:p>
            <a:r>
              <a:rPr lang="tr-TR" dirty="0"/>
              <a:t> </a:t>
            </a:r>
            <a:r>
              <a:rPr lang="tr-TR" b="1" dirty="0"/>
              <a:t>Orijinal Veri: </a:t>
            </a:r>
            <a:r>
              <a:rPr lang="tr-TR" dirty="0"/>
              <a:t>Yaklaşık 1.000 sayfa Osmanlıca metin görüntüsü. </a:t>
            </a:r>
          </a:p>
          <a:p>
            <a:r>
              <a:rPr lang="tr-TR" dirty="0"/>
              <a:t> </a:t>
            </a:r>
            <a:r>
              <a:rPr lang="tr-TR" b="1" dirty="0"/>
              <a:t>Sentetik Veri: </a:t>
            </a:r>
            <a:r>
              <a:rPr lang="tr-TR" dirty="0"/>
              <a:t>Yaklaşık 23.000 sayfa sentetik olarak üretilmiş metin görüntüsü. </a:t>
            </a:r>
          </a:p>
          <a:p>
            <a:r>
              <a:rPr lang="tr-TR" dirty="0"/>
              <a:t> </a:t>
            </a:r>
            <a:r>
              <a:rPr lang="tr-TR" b="1" dirty="0"/>
              <a:t>Hibrit Veri: </a:t>
            </a:r>
            <a:r>
              <a:rPr lang="tr-TR" dirty="0"/>
              <a:t>Orijinal ve sentetik verilerin birleşimi. </a:t>
            </a:r>
          </a:p>
          <a:p>
            <a:r>
              <a:rPr lang="tr-TR" dirty="0"/>
              <a:t> </a:t>
            </a:r>
            <a:r>
              <a:rPr lang="tr-TR" b="1" dirty="0"/>
              <a:t>Test Verisi: </a:t>
            </a:r>
            <a:r>
              <a:rPr lang="tr-TR" dirty="0"/>
              <a:t>21 sayfalık orijinal Osmanlıca metin görüntüsü. </a:t>
            </a:r>
          </a:p>
        </p:txBody>
      </p:sp>
    </p:spTree>
    <p:extLst>
      <p:ext uri="{BB962C8B-B14F-4D97-AF65-F5344CB8AC3E}">
        <p14:creationId xmlns:p14="http://schemas.microsoft.com/office/powerpoint/2010/main" val="238150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0288E1F-11D0-D702-C898-01B70C316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5056" y="624110"/>
            <a:ext cx="9509556" cy="1280890"/>
          </a:xfrm>
        </p:spPr>
        <p:txBody>
          <a:bodyPr/>
          <a:lstStyle/>
          <a:p>
            <a:r>
              <a:rPr lang="tr-TR" dirty="0"/>
              <a:t>4-DERİN ÖĞRENME MİMARİSİ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FBCB42-D6B5-7E70-C103-BC8594BC7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95056" y="2133600"/>
            <a:ext cx="4908020" cy="3777622"/>
          </a:xfrm>
        </p:spPr>
        <p:txBody>
          <a:bodyPr/>
          <a:lstStyle/>
          <a:p>
            <a:r>
              <a:rPr lang="tr-TR" dirty="0"/>
              <a:t>CNN (</a:t>
            </a:r>
            <a:r>
              <a:rPr lang="tr-TR" dirty="0" err="1"/>
              <a:t>Evrişimli</a:t>
            </a:r>
            <a:r>
              <a:rPr lang="tr-TR" dirty="0"/>
              <a:t> Sinir Ağları): Görüntüdeki özellikleri çıkarmak için kullanılmıştır. </a:t>
            </a:r>
          </a:p>
          <a:p>
            <a:r>
              <a:rPr lang="tr-TR" dirty="0"/>
              <a:t> RNN (Yinelemeli Sinir Ağları): Özellikle LSTM (Uzun Kısa Süreli Bellek) modelleri, metin dizilerini tanımak için kullanılmıştır.</a:t>
            </a:r>
          </a:p>
          <a:p>
            <a:r>
              <a:rPr lang="tr-TR" dirty="0"/>
              <a:t>CTC (Bağlantısal Zaman Sınıflandırması): Karakter dizilerini etiketlemek için kullanılmıştır</a:t>
            </a:r>
          </a:p>
        </p:txBody>
      </p:sp>
      <p:pic>
        <p:nvPicPr>
          <p:cNvPr id="5" name="İçerik Yer Tutucusu 4" descr="metin, diyagram, ekran görüntüsü, plan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7BED0121-EB9D-CB50-3B67-8DB28CE2A6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91375" y="1905000"/>
            <a:ext cx="4313238" cy="3484389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16994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8A80EA4-9C48-60D2-1C40-3F64E4E4A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0755" y="624110"/>
            <a:ext cx="9623857" cy="1280890"/>
          </a:xfrm>
        </p:spPr>
        <p:txBody>
          <a:bodyPr/>
          <a:lstStyle/>
          <a:p>
            <a:r>
              <a:rPr lang="tr-TR" dirty="0"/>
              <a:t>5-DENEYLER VE KARŞILAŞTIRMALAR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8C5B894-390A-274B-AE86-79CE68607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755" y="2133600"/>
            <a:ext cx="9623857" cy="3777622"/>
          </a:xfrm>
        </p:spPr>
        <p:txBody>
          <a:bodyPr/>
          <a:lstStyle/>
          <a:p>
            <a:r>
              <a:rPr lang="tr-TR" b="1" dirty="0"/>
              <a:t>Karşılaştırılan OCR Araçları: </a:t>
            </a:r>
            <a:r>
              <a:rPr lang="tr-TR" dirty="0" err="1"/>
              <a:t>Tesseract</a:t>
            </a:r>
            <a:r>
              <a:rPr lang="tr-TR" dirty="0"/>
              <a:t> (Arapça ve Farsça), Google </a:t>
            </a:r>
            <a:r>
              <a:rPr lang="tr-TR" dirty="0" err="1"/>
              <a:t>Docs</a:t>
            </a:r>
            <a:r>
              <a:rPr lang="tr-TR" dirty="0"/>
              <a:t> (Arapça), </a:t>
            </a:r>
            <a:r>
              <a:rPr lang="tr-TR" dirty="0" err="1"/>
              <a:t>Abby</a:t>
            </a:r>
            <a:r>
              <a:rPr lang="tr-TR" dirty="0"/>
              <a:t> </a:t>
            </a:r>
            <a:r>
              <a:rPr lang="tr-TR" dirty="0" err="1"/>
              <a:t>FineReader</a:t>
            </a:r>
            <a:r>
              <a:rPr lang="tr-TR" dirty="0"/>
              <a:t> (Arapça), Miletos (Osmanlıca). </a:t>
            </a:r>
          </a:p>
          <a:p>
            <a:r>
              <a:rPr lang="tr-TR" dirty="0"/>
              <a:t> </a:t>
            </a:r>
            <a:r>
              <a:rPr lang="tr-TR" b="1" dirty="0"/>
              <a:t>Doğruluk Ölçütleri: </a:t>
            </a:r>
            <a:r>
              <a:rPr lang="tr-TR" dirty="0"/>
              <a:t>Karakter, katar ve kelime tanıma doğruluk oranları. </a:t>
            </a:r>
          </a:p>
          <a:p>
            <a:r>
              <a:rPr lang="tr-TR" b="1" dirty="0"/>
              <a:t>Sonuçlar</a:t>
            </a:r>
          </a:p>
          <a:p>
            <a:r>
              <a:rPr lang="tr-TR" dirty="0"/>
              <a:t> </a:t>
            </a:r>
            <a:r>
              <a:rPr lang="tr-TR" b="1" dirty="0"/>
              <a:t>Karakter Tanıma: </a:t>
            </a:r>
            <a:r>
              <a:rPr lang="tr-TR" dirty="0"/>
              <a:t>Osmanlica.com Hibrit modeli %88,86 ham, %96,12 normalize ve %97,37 bitişik doğruluk oranlarıyla en iyi performansı göstermiştir. </a:t>
            </a:r>
          </a:p>
          <a:p>
            <a:r>
              <a:rPr lang="tr-TR" dirty="0"/>
              <a:t> </a:t>
            </a:r>
            <a:r>
              <a:rPr lang="tr-TR" b="1" dirty="0"/>
              <a:t>Katar Tanıma: </a:t>
            </a:r>
            <a:r>
              <a:rPr lang="tr-TR" dirty="0"/>
              <a:t>Hibrit model %80,48 ham, %91,60 normalize ve %97,37 bitişik doğruluk oranlarıyla diğer araçlardan daha başarılı olmuştur. </a:t>
            </a:r>
          </a:p>
          <a:p>
            <a:r>
              <a:rPr lang="tr-TR" dirty="0"/>
              <a:t> </a:t>
            </a:r>
            <a:r>
              <a:rPr lang="tr-TR" b="1" dirty="0"/>
              <a:t>Kelime Tanıma: </a:t>
            </a:r>
            <a:r>
              <a:rPr lang="tr-TR" dirty="0"/>
              <a:t>Hibrit model %44,08 ham ve %66,45 normalize doğruluk oranlarıyla en yüksek performansı sergilemiştir. </a:t>
            </a:r>
          </a:p>
        </p:txBody>
      </p:sp>
    </p:spTree>
    <p:extLst>
      <p:ext uri="{BB962C8B-B14F-4D97-AF65-F5344CB8AC3E}">
        <p14:creationId xmlns:p14="http://schemas.microsoft.com/office/powerpoint/2010/main" val="1855322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E40BCBB-D0A5-09FD-0684-EFECC7328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45" y="624110"/>
            <a:ext cx="9842068" cy="1280890"/>
          </a:xfrm>
        </p:spPr>
        <p:txBody>
          <a:bodyPr/>
          <a:lstStyle/>
          <a:p>
            <a:r>
              <a:rPr lang="tr-TR" dirty="0"/>
              <a:t>6-HARF TÜRÜNE GÖRE TANIMA DOĞRULUKLARI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42BF875-8EA2-1FC4-33A7-53D453152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627" y="2133600"/>
            <a:ext cx="9706985" cy="3777622"/>
          </a:xfrm>
        </p:spPr>
        <p:txBody>
          <a:bodyPr/>
          <a:lstStyle/>
          <a:p>
            <a:r>
              <a:rPr lang="tr-TR" dirty="0"/>
              <a:t>Arapça harfler, noktalı/noktasız harfler, nokta sayısı ve konumu gibi özelliklere göre tanıma doğrulukları analiz edilmiştir. </a:t>
            </a:r>
          </a:p>
          <a:p>
            <a:r>
              <a:rPr lang="tr-TR" dirty="0"/>
              <a:t>Noktalı harflerde tanıma hataları daha yüksek çıkmıştır.</a:t>
            </a:r>
          </a:p>
        </p:txBody>
      </p:sp>
    </p:spTree>
    <p:extLst>
      <p:ext uri="{BB962C8B-B14F-4D97-AF65-F5344CB8AC3E}">
        <p14:creationId xmlns:p14="http://schemas.microsoft.com/office/powerpoint/2010/main" val="2846759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FF4B9C-14E0-6743-3D93-4F68820DA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065" y="624110"/>
            <a:ext cx="9748548" cy="1280890"/>
          </a:xfrm>
        </p:spPr>
        <p:txBody>
          <a:bodyPr/>
          <a:lstStyle/>
          <a:p>
            <a:r>
              <a:rPr lang="tr-TR" dirty="0"/>
              <a:t>7-HİPER PARAMETRE KESTRİMİ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9461044-38A4-EF45-B4AA-DFB9E8308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327" y="2133600"/>
            <a:ext cx="9821285" cy="3777622"/>
          </a:xfrm>
        </p:spPr>
        <p:txBody>
          <a:bodyPr/>
          <a:lstStyle/>
          <a:p>
            <a:r>
              <a:rPr lang="tr-TR" dirty="0"/>
              <a:t>Farklı hiper parametreler (filtre boyutu, öğrenme hızı, LSTM boyutu, aktivasyon fonksiyonu) üzerinde deneyler yapılmıştır. </a:t>
            </a:r>
          </a:p>
          <a:p>
            <a:r>
              <a:rPr lang="tr-TR" dirty="0"/>
              <a:t>Öğrenme hızının artırılması, doğruluk oranlarında iyileşme sağlamıştır.</a:t>
            </a:r>
          </a:p>
        </p:txBody>
      </p:sp>
    </p:spTree>
    <p:extLst>
      <p:ext uri="{BB962C8B-B14F-4D97-AF65-F5344CB8AC3E}">
        <p14:creationId xmlns:p14="http://schemas.microsoft.com/office/powerpoint/2010/main" val="3396160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14D14F7-2723-CDBC-DF6C-6A341E409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709" y="624110"/>
            <a:ext cx="9571903" cy="1280890"/>
          </a:xfrm>
        </p:spPr>
        <p:txBody>
          <a:bodyPr/>
          <a:lstStyle/>
          <a:p>
            <a:r>
              <a:rPr lang="tr-TR" dirty="0"/>
              <a:t>8-SONUÇLAR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4A0DB9D-E70A-2E34-7D68-B6C2A781B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5445" y="2133600"/>
            <a:ext cx="9499167" cy="3777622"/>
          </a:xfrm>
        </p:spPr>
        <p:txBody>
          <a:bodyPr/>
          <a:lstStyle/>
          <a:p>
            <a:r>
              <a:rPr lang="tr-TR" dirty="0"/>
              <a:t> Geliştirilen Osmanlica.com Hibrit OCR modeli, diğer OCR araçlarına kıyasla daha yüksek doğruluk oranları elde etmiştir. </a:t>
            </a:r>
          </a:p>
          <a:p>
            <a:r>
              <a:rPr lang="tr-TR" dirty="0"/>
              <a:t>Osmanlıca metinlerin normalize edilmesi, OCR doğruluğunu artırmada kritik bir rol oynamaktadır. </a:t>
            </a:r>
          </a:p>
          <a:p>
            <a:r>
              <a:rPr lang="tr-TR" dirty="0"/>
              <a:t>İleride, hemze ve </a:t>
            </a:r>
            <a:r>
              <a:rPr lang="tr-TR" dirty="0" err="1"/>
              <a:t>med</a:t>
            </a:r>
            <a:r>
              <a:rPr lang="tr-TR" dirty="0"/>
              <a:t> işaretli harflerin tanınması ve karakter düzeltme adımlarının eklenmesi planlanmaktadır. </a:t>
            </a:r>
          </a:p>
        </p:txBody>
      </p:sp>
    </p:spTree>
    <p:extLst>
      <p:ext uri="{BB962C8B-B14F-4D97-AF65-F5344CB8AC3E}">
        <p14:creationId xmlns:p14="http://schemas.microsoft.com/office/powerpoint/2010/main" val="4114364793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</TotalTime>
  <Words>474</Words>
  <Application>Microsoft Office PowerPoint</Application>
  <PresentationFormat>Geniş ekran</PresentationFormat>
  <Paragraphs>40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Duman</vt:lpstr>
      <vt:lpstr>DERİN SİNİR AĞLARIYLA OSMANLICA OPTİK KARAKTER OKUMA</vt:lpstr>
      <vt:lpstr>1-GİRİŞ</vt:lpstr>
      <vt:lpstr>2-OSMANLI ALFABESİ VE KARAKTERİSTİKLERİ</vt:lpstr>
      <vt:lpstr>3-VERİ KÜMESİ</vt:lpstr>
      <vt:lpstr>4-DERİN ÖĞRENME MİMARİSİ</vt:lpstr>
      <vt:lpstr>5-DENEYLER VE KARŞILAŞTIRMALAR</vt:lpstr>
      <vt:lpstr>6-HARF TÜRÜNE GÖRE TANIMA DOĞRULUKLARI </vt:lpstr>
      <vt:lpstr>7-HİPER PARAMETRE KESTRİMİ </vt:lpstr>
      <vt:lpstr>8-SONUÇLAR</vt:lpstr>
      <vt:lpstr>9-GELECEK ÇALIŞMALAR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samet eroglu</dc:creator>
  <cp:lastModifiedBy>samet eroglu</cp:lastModifiedBy>
  <cp:revision>1</cp:revision>
  <dcterms:created xsi:type="dcterms:W3CDTF">2025-03-10T18:03:57Z</dcterms:created>
  <dcterms:modified xsi:type="dcterms:W3CDTF">2025-03-10T18:22:45Z</dcterms:modified>
</cp:coreProperties>
</file>