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916E5-4971-41A4-9BD1-35310B1142D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6197E1D-FB0B-49DD-A7B0-5ABBD41E03A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&lt;Read&gt;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</dgm:t>
    </dgm:pt>
    <dgm:pt modelId="{FFCE66B4-E31C-46EB-9ADC-46055D703A4A}" type="parTrans" cxnId="{71F8EEC7-B547-4D5D-973A-846642C2E522}">
      <dgm:prSet/>
      <dgm:spPr/>
    </dgm:pt>
    <dgm:pt modelId="{85E8E34D-15AA-4D23-AC5D-13E3ED32BAAF}" type="sibTrans" cxnId="{71F8EEC7-B547-4D5D-973A-846642C2E522}">
      <dgm:prSet/>
      <dgm:spPr/>
    </dgm:pt>
    <dgm:pt modelId="{ADD786A7-AA64-433A-BDB6-F9DE1DDBE20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READ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</dgm:t>
    </dgm:pt>
    <dgm:pt modelId="{6CFA3ED7-18D2-44F9-B23B-070BBAF154A8}" type="parTrans" cxnId="{1FA7A894-6D88-44AF-AECC-46BFB0613A8A}">
      <dgm:prSet/>
      <dgm:spPr/>
    </dgm:pt>
    <dgm:pt modelId="{57C7D43C-7D8C-40D3-AC03-EC2D04B3383B}" type="sibTrans" cxnId="{1FA7A894-6D88-44AF-AECC-46BFB0613A8A}">
      <dgm:prSet/>
      <dgm:spPr/>
    </dgm:pt>
    <dgm:pt modelId="{A49FCD05-99C1-4101-A03F-3384F19389B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(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</dgm:t>
    </dgm:pt>
    <dgm:pt modelId="{472FB46D-B8D2-45F9-AA6D-268FC974E18F}" type="parTrans" cxnId="{C74DD8C7-FC5E-4AED-911C-6EE3BE44E4FB}">
      <dgm:prSet/>
      <dgm:spPr/>
    </dgm:pt>
    <dgm:pt modelId="{2F70BB97-53F7-4F3A-8C7C-B9187D4A3932}" type="sibTrans" cxnId="{C74DD8C7-FC5E-4AED-911C-6EE3BE44E4FB}">
      <dgm:prSet/>
      <dgm:spPr/>
    </dgm:pt>
    <dgm:pt modelId="{5DB39A59-DAC0-4F1D-9CC2-0AF72E345F1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&lt;id-list&gt;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</dgm:t>
    </dgm:pt>
    <dgm:pt modelId="{8117E16D-904F-405C-9D18-5FACAB3E34EB}" type="parTrans" cxnId="{C2E9D7E4-86F9-453C-B35A-A2E894B71EF1}">
      <dgm:prSet/>
      <dgm:spPr/>
    </dgm:pt>
    <dgm:pt modelId="{F8F65361-6A3D-4608-8C80-C74B7D14D81D}" type="sibTrans" cxnId="{C2E9D7E4-86F9-453C-B35A-A2E894B71EF1}">
      <dgm:prSet/>
      <dgm:spPr/>
    </dgm:pt>
    <dgm:pt modelId="{65849AE7-28F8-4D9E-BB13-60E5FA55ED5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)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</dgm:t>
    </dgm:pt>
    <dgm:pt modelId="{8212C424-E4A8-4E52-A0CB-313DD8EC38B6}" type="parTrans" cxnId="{008E0DEA-BA2D-4113-9627-8C7851B4CDF4}">
      <dgm:prSet/>
      <dgm:spPr/>
    </dgm:pt>
    <dgm:pt modelId="{0DB19D6A-6DB1-4808-88CB-603D687A3E6F}" type="sibTrans" cxnId="{008E0DEA-BA2D-4113-9627-8C7851B4CDF4}">
      <dgm:prSet/>
      <dgm:spPr/>
    </dgm:pt>
    <dgm:pt modelId="{4EA6F91E-4A22-4C50-B1B4-84E979BBEEB2}" type="pres">
      <dgm:prSet presAssocID="{6F3916E5-4971-41A4-9BD1-35310B1142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D8FA72-21D0-48E1-93BF-3D18D0BD9476}" type="pres">
      <dgm:prSet presAssocID="{66197E1D-FB0B-49DD-A7B0-5ABBD41E03AE}" presName="hierRoot1" presStyleCnt="0">
        <dgm:presLayoutVars>
          <dgm:hierBranch/>
        </dgm:presLayoutVars>
      </dgm:prSet>
      <dgm:spPr/>
    </dgm:pt>
    <dgm:pt modelId="{9058B389-57C5-4B36-85FF-9A918F94A76D}" type="pres">
      <dgm:prSet presAssocID="{66197E1D-FB0B-49DD-A7B0-5ABBD41E03AE}" presName="rootComposite1" presStyleCnt="0"/>
      <dgm:spPr/>
    </dgm:pt>
    <dgm:pt modelId="{031D8306-0A52-4B49-B736-B742191BE2F3}" type="pres">
      <dgm:prSet presAssocID="{66197E1D-FB0B-49DD-A7B0-5ABBD41E03AE}" presName="rootText1" presStyleLbl="node0" presStyleIdx="0" presStyleCnt="1">
        <dgm:presLayoutVars>
          <dgm:chPref val="3"/>
        </dgm:presLayoutVars>
      </dgm:prSet>
      <dgm:spPr/>
    </dgm:pt>
    <dgm:pt modelId="{5B89BC0C-45FC-411C-A8DE-F8ED5C162346}" type="pres">
      <dgm:prSet presAssocID="{66197E1D-FB0B-49DD-A7B0-5ABBD41E03AE}" presName="rootConnector1" presStyleLbl="node1" presStyleIdx="0" presStyleCnt="0"/>
      <dgm:spPr/>
    </dgm:pt>
    <dgm:pt modelId="{60286F55-9E29-4C7D-9107-E83C773F49FD}" type="pres">
      <dgm:prSet presAssocID="{66197E1D-FB0B-49DD-A7B0-5ABBD41E03AE}" presName="hierChild2" presStyleCnt="0"/>
      <dgm:spPr/>
    </dgm:pt>
    <dgm:pt modelId="{5C7A6D79-ED3B-48FB-B4F6-B2DA1E2D9620}" type="pres">
      <dgm:prSet presAssocID="{6CFA3ED7-18D2-44F9-B23B-070BBAF154A8}" presName="Name35" presStyleLbl="parChTrans1D2" presStyleIdx="0" presStyleCnt="4"/>
      <dgm:spPr/>
    </dgm:pt>
    <dgm:pt modelId="{60273E1D-C252-43D5-B8E3-1BC42C9E972D}" type="pres">
      <dgm:prSet presAssocID="{ADD786A7-AA64-433A-BDB6-F9DE1DDBE20D}" presName="hierRoot2" presStyleCnt="0">
        <dgm:presLayoutVars>
          <dgm:hierBranch/>
        </dgm:presLayoutVars>
      </dgm:prSet>
      <dgm:spPr/>
    </dgm:pt>
    <dgm:pt modelId="{E8467E7C-6F69-4273-9C26-58E8561F8912}" type="pres">
      <dgm:prSet presAssocID="{ADD786A7-AA64-433A-BDB6-F9DE1DDBE20D}" presName="rootComposite" presStyleCnt="0"/>
      <dgm:spPr/>
    </dgm:pt>
    <dgm:pt modelId="{2DE9A5FB-9458-4B31-B722-E626DE7F1FF9}" type="pres">
      <dgm:prSet presAssocID="{ADD786A7-AA64-433A-BDB6-F9DE1DDBE20D}" presName="rootText" presStyleLbl="node2" presStyleIdx="0" presStyleCnt="4">
        <dgm:presLayoutVars>
          <dgm:chPref val="3"/>
        </dgm:presLayoutVars>
      </dgm:prSet>
      <dgm:spPr/>
    </dgm:pt>
    <dgm:pt modelId="{456E71FC-5BA0-4ABA-96A7-3E17EA18D977}" type="pres">
      <dgm:prSet presAssocID="{ADD786A7-AA64-433A-BDB6-F9DE1DDBE20D}" presName="rootConnector" presStyleLbl="node2" presStyleIdx="0" presStyleCnt="4"/>
      <dgm:spPr/>
    </dgm:pt>
    <dgm:pt modelId="{278DCEC6-4937-4DBF-88A8-E212735E3DAD}" type="pres">
      <dgm:prSet presAssocID="{ADD786A7-AA64-433A-BDB6-F9DE1DDBE20D}" presName="hierChild4" presStyleCnt="0"/>
      <dgm:spPr/>
    </dgm:pt>
    <dgm:pt modelId="{6A714461-6A72-4EC1-AD0F-B6445070CDF7}" type="pres">
      <dgm:prSet presAssocID="{ADD786A7-AA64-433A-BDB6-F9DE1DDBE20D}" presName="hierChild5" presStyleCnt="0"/>
      <dgm:spPr/>
    </dgm:pt>
    <dgm:pt modelId="{9992DA47-71C0-4A8C-BC56-13DF09D23E93}" type="pres">
      <dgm:prSet presAssocID="{472FB46D-B8D2-45F9-AA6D-268FC974E18F}" presName="Name35" presStyleLbl="parChTrans1D2" presStyleIdx="1" presStyleCnt="4"/>
      <dgm:spPr/>
    </dgm:pt>
    <dgm:pt modelId="{7E74C40D-A03F-440A-8C94-82D8C4AFE106}" type="pres">
      <dgm:prSet presAssocID="{A49FCD05-99C1-4101-A03F-3384F19389B0}" presName="hierRoot2" presStyleCnt="0">
        <dgm:presLayoutVars>
          <dgm:hierBranch/>
        </dgm:presLayoutVars>
      </dgm:prSet>
      <dgm:spPr/>
    </dgm:pt>
    <dgm:pt modelId="{B457DA55-AA99-46B8-8A9B-FF6687FC1D93}" type="pres">
      <dgm:prSet presAssocID="{A49FCD05-99C1-4101-A03F-3384F19389B0}" presName="rootComposite" presStyleCnt="0"/>
      <dgm:spPr/>
    </dgm:pt>
    <dgm:pt modelId="{8576F56F-5D64-49B2-80C8-ABC0AC6F78A5}" type="pres">
      <dgm:prSet presAssocID="{A49FCD05-99C1-4101-A03F-3384F19389B0}" presName="rootText" presStyleLbl="node2" presStyleIdx="1" presStyleCnt="4">
        <dgm:presLayoutVars>
          <dgm:chPref val="3"/>
        </dgm:presLayoutVars>
      </dgm:prSet>
      <dgm:spPr/>
    </dgm:pt>
    <dgm:pt modelId="{69B1F057-277E-43D6-8EF1-6C36729DE47E}" type="pres">
      <dgm:prSet presAssocID="{A49FCD05-99C1-4101-A03F-3384F19389B0}" presName="rootConnector" presStyleLbl="node2" presStyleIdx="1" presStyleCnt="4"/>
      <dgm:spPr/>
    </dgm:pt>
    <dgm:pt modelId="{8A7912BA-6686-4227-833A-3F907B318DEF}" type="pres">
      <dgm:prSet presAssocID="{A49FCD05-99C1-4101-A03F-3384F19389B0}" presName="hierChild4" presStyleCnt="0"/>
      <dgm:spPr/>
    </dgm:pt>
    <dgm:pt modelId="{2BBFB0C7-9834-471D-A3C8-87CD3475840F}" type="pres">
      <dgm:prSet presAssocID="{A49FCD05-99C1-4101-A03F-3384F19389B0}" presName="hierChild5" presStyleCnt="0"/>
      <dgm:spPr/>
    </dgm:pt>
    <dgm:pt modelId="{D9A8B1B8-B9A9-486D-B5E0-D78F31A34F18}" type="pres">
      <dgm:prSet presAssocID="{8117E16D-904F-405C-9D18-5FACAB3E34EB}" presName="Name35" presStyleLbl="parChTrans1D2" presStyleIdx="2" presStyleCnt="4"/>
      <dgm:spPr/>
    </dgm:pt>
    <dgm:pt modelId="{ACD8FC37-C32D-4C1A-B5B5-023D8677E127}" type="pres">
      <dgm:prSet presAssocID="{5DB39A59-DAC0-4F1D-9CC2-0AF72E345F17}" presName="hierRoot2" presStyleCnt="0">
        <dgm:presLayoutVars>
          <dgm:hierBranch/>
        </dgm:presLayoutVars>
      </dgm:prSet>
      <dgm:spPr/>
    </dgm:pt>
    <dgm:pt modelId="{6B053D22-533C-4EAC-9AE3-E56151C4D9AF}" type="pres">
      <dgm:prSet presAssocID="{5DB39A59-DAC0-4F1D-9CC2-0AF72E345F17}" presName="rootComposite" presStyleCnt="0"/>
      <dgm:spPr/>
    </dgm:pt>
    <dgm:pt modelId="{066DF7E4-EE07-4A62-AB72-E6389B7B3B98}" type="pres">
      <dgm:prSet presAssocID="{5DB39A59-DAC0-4F1D-9CC2-0AF72E345F17}" presName="rootText" presStyleLbl="node2" presStyleIdx="2" presStyleCnt="4">
        <dgm:presLayoutVars>
          <dgm:chPref val="3"/>
        </dgm:presLayoutVars>
      </dgm:prSet>
      <dgm:spPr/>
    </dgm:pt>
    <dgm:pt modelId="{5D2DDE5D-4F0B-411E-891F-B535499B5316}" type="pres">
      <dgm:prSet presAssocID="{5DB39A59-DAC0-4F1D-9CC2-0AF72E345F17}" presName="rootConnector" presStyleLbl="node2" presStyleIdx="2" presStyleCnt="4"/>
      <dgm:spPr/>
    </dgm:pt>
    <dgm:pt modelId="{A0EBA830-3323-4C78-875B-4344DBEEB3D5}" type="pres">
      <dgm:prSet presAssocID="{5DB39A59-DAC0-4F1D-9CC2-0AF72E345F17}" presName="hierChild4" presStyleCnt="0"/>
      <dgm:spPr/>
    </dgm:pt>
    <dgm:pt modelId="{B7D5C113-2E93-4548-8D54-293697A24028}" type="pres">
      <dgm:prSet presAssocID="{5DB39A59-DAC0-4F1D-9CC2-0AF72E345F17}" presName="hierChild5" presStyleCnt="0"/>
      <dgm:spPr/>
    </dgm:pt>
    <dgm:pt modelId="{1BC1C35E-A084-4BE4-9630-2E404325E783}" type="pres">
      <dgm:prSet presAssocID="{8212C424-E4A8-4E52-A0CB-313DD8EC38B6}" presName="Name35" presStyleLbl="parChTrans1D2" presStyleIdx="3" presStyleCnt="4"/>
      <dgm:spPr/>
    </dgm:pt>
    <dgm:pt modelId="{53271488-753C-449D-8172-199E8DB0B2F3}" type="pres">
      <dgm:prSet presAssocID="{65849AE7-28F8-4D9E-BB13-60E5FA55ED5E}" presName="hierRoot2" presStyleCnt="0">
        <dgm:presLayoutVars>
          <dgm:hierBranch/>
        </dgm:presLayoutVars>
      </dgm:prSet>
      <dgm:spPr/>
    </dgm:pt>
    <dgm:pt modelId="{0696D719-D76A-4C6D-BFC9-D042E3D6C025}" type="pres">
      <dgm:prSet presAssocID="{65849AE7-28F8-4D9E-BB13-60E5FA55ED5E}" presName="rootComposite" presStyleCnt="0"/>
      <dgm:spPr/>
    </dgm:pt>
    <dgm:pt modelId="{21D71DB2-5C80-4A3A-AFC4-7C301E44745F}" type="pres">
      <dgm:prSet presAssocID="{65849AE7-28F8-4D9E-BB13-60E5FA55ED5E}" presName="rootText" presStyleLbl="node2" presStyleIdx="3" presStyleCnt="4">
        <dgm:presLayoutVars>
          <dgm:chPref val="3"/>
        </dgm:presLayoutVars>
      </dgm:prSet>
      <dgm:spPr/>
    </dgm:pt>
    <dgm:pt modelId="{AEC14D4E-3B1A-4270-AA30-F1F5666D34DD}" type="pres">
      <dgm:prSet presAssocID="{65849AE7-28F8-4D9E-BB13-60E5FA55ED5E}" presName="rootConnector" presStyleLbl="node2" presStyleIdx="3" presStyleCnt="4"/>
      <dgm:spPr/>
    </dgm:pt>
    <dgm:pt modelId="{45C3154E-37A7-4455-8FC2-AFDE7729444A}" type="pres">
      <dgm:prSet presAssocID="{65849AE7-28F8-4D9E-BB13-60E5FA55ED5E}" presName="hierChild4" presStyleCnt="0"/>
      <dgm:spPr/>
    </dgm:pt>
    <dgm:pt modelId="{87C430B1-7408-4867-8B94-EA61AF4EE6A0}" type="pres">
      <dgm:prSet presAssocID="{65849AE7-28F8-4D9E-BB13-60E5FA55ED5E}" presName="hierChild5" presStyleCnt="0"/>
      <dgm:spPr/>
    </dgm:pt>
    <dgm:pt modelId="{C80496A5-3C7A-4DA3-AAA8-A527EC3234E7}" type="pres">
      <dgm:prSet presAssocID="{66197E1D-FB0B-49DD-A7B0-5ABBD41E03AE}" presName="hierChild3" presStyleCnt="0"/>
      <dgm:spPr/>
    </dgm:pt>
  </dgm:ptLst>
  <dgm:cxnLst>
    <dgm:cxn modelId="{A6E439EA-5C43-4A7E-89A7-DBD0AB76A58B}" type="presOf" srcId="{8212C424-E4A8-4E52-A0CB-313DD8EC38B6}" destId="{1BC1C35E-A084-4BE4-9630-2E404325E783}" srcOrd="0" destOrd="0" presId="urn:microsoft.com/office/officeart/2005/8/layout/orgChart1"/>
    <dgm:cxn modelId="{DF8747E6-7041-4110-899D-DBFFE5A1BCA3}" type="presOf" srcId="{A49FCD05-99C1-4101-A03F-3384F19389B0}" destId="{8576F56F-5D64-49B2-80C8-ABC0AC6F78A5}" srcOrd="0" destOrd="0" presId="urn:microsoft.com/office/officeart/2005/8/layout/orgChart1"/>
    <dgm:cxn modelId="{4E3D64A4-4EE0-47E7-85EE-977222B5E72C}" type="presOf" srcId="{6F3916E5-4971-41A4-9BD1-35310B1142DF}" destId="{4EA6F91E-4A22-4C50-B1B4-84E979BBEEB2}" srcOrd="0" destOrd="0" presId="urn:microsoft.com/office/officeart/2005/8/layout/orgChart1"/>
    <dgm:cxn modelId="{008E0DEA-BA2D-4113-9627-8C7851B4CDF4}" srcId="{66197E1D-FB0B-49DD-A7B0-5ABBD41E03AE}" destId="{65849AE7-28F8-4D9E-BB13-60E5FA55ED5E}" srcOrd="3" destOrd="0" parTransId="{8212C424-E4A8-4E52-A0CB-313DD8EC38B6}" sibTransId="{0DB19D6A-6DB1-4808-88CB-603D687A3E6F}"/>
    <dgm:cxn modelId="{1FA7A894-6D88-44AF-AECC-46BFB0613A8A}" srcId="{66197E1D-FB0B-49DD-A7B0-5ABBD41E03AE}" destId="{ADD786A7-AA64-433A-BDB6-F9DE1DDBE20D}" srcOrd="0" destOrd="0" parTransId="{6CFA3ED7-18D2-44F9-B23B-070BBAF154A8}" sibTransId="{57C7D43C-7D8C-40D3-AC03-EC2D04B3383B}"/>
    <dgm:cxn modelId="{9FA79B1F-DD74-44A5-8791-524499B6037F}" type="presOf" srcId="{5DB39A59-DAC0-4F1D-9CC2-0AF72E345F17}" destId="{066DF7E4-EE07-4A62-AB72-E6389B7B3B98}" srcOrd="0" destOrd="0" presId="urn:microsoft.com/office/officeart/2005/8/layout/orgChart1"/>
    <dgm:cxn modelId="{2BAF652F-3B49-4F4F-8328-3CEF7612E64F}" type="presOf" srcId="{65849AE7-28F8-4D9E-BB13-60E5FA55ED5E}" destId="{21D71DB2-5C80-4A3A-AFC4-7C301E44745F}" srcOrd="0" destOrd="0" presId="urn:microsoft.com/office/officeart/2005/8/layout/orgChart1"/>
    <dgm:cxn modelId="{AF2AFA5A-7AF7-42A8-A4D5-EA370DD51B13}" type="presOf" srcId="{472FB46D-B8D2-45F9-AA6D-268FC974E18F}" destId="{9992DA47-71C0-4A8C-BC56-13DF09D23E93}" srcOrd="0" destOrd="0" presId="urn:microsoft.com/office/officeart/2005/8/layout/orgChart1"/>
    <dgm:cxn modelId="{2F64F639-DBEC-4B64-9C73-BEA8AF43021A}" type="presOf" srcId="{65849AE7-28F8-4D9E-BB13-60E5FA55ED5E}" destId="{AEC14D4E-3B1A-4270-AA30-F1F5666D34DD}" srcOrd="1" destOrd="0" presId="urn:microsoft.com/office/officeart/2005/8/layout/orgChart1"/>
    <dgm:cxn modelId="{C74DD8C7-FC5E-4AED-911C-6EE3BE44E4FB}" srcId="{66197E1D-FB0B-49DD-A7B0-5ABBD41E03AE}" destId="{A49FCD05-99C1-4101-A03F-3384F19389B0}" srcOrd="1" destOrd="0" parTransId="{472FB46D-B8D2-45F9-AA6D-268FC974E18F}" sibTransId="{2F70BB97-53F7-4F3A-8C7C-B9187D4A3932}"/>
    <dgm:cxn modelId="{ACF3DE22-1A5F-4972-B41B-5E95027D3653}" type="presOf" srcId="{A49FCD05-99C1-4101-A03F-3384F19389B0}" destId="{69B1F057-277E-43D6-8EF1-6C36729DE47E}" srcOrd="1" destOrd="0" presId="urn:microsoft.com/office/officeart/2005/8/layout/orgChart1"/>
    <dgm:cxn modelId="{71F8EEC7-B547-4D5D-973A-846642C2E522}" srcId="{6F3916E5-4971-41A4-9BD1-35310B1142DF}" destId="{66197E1D-FB0B-49DD-A7B0-5ABBD41E03AE}" srcOrd="0" destOrd="0" parTransId="{FFCE66B4-E31C-46EB-9ADC-46055D703A4A}" sibTransId="{85E8E34D-15AA-4D23-AC5D-13E3ED32BAAF}"/>
    <dgm:cxn modelId="{FC8A1326-3CBB-4759-AEB3-29EEFD89C8CB}" type="presOf" srcId="{5DB39A59-DAC0-4F1D-9CC2-0AF72E345F17}" destId="{5D2DDE5D-4F0B-411E-891F-B535499B5316}" srcOrd="1" destOrd="0" presId="urn:microsoft.com/office/officeart/2005/8/layout/orgChart1"/>
    <dgm:cxn modelId="{C2E9D7E4-86F9-453C-B35A-A2E894B71EF1}" srcId="{66197E1D-FB0B-49DD-A7B0-5ABBD41E03AE}" destId="{5DB39A59-DAC0-4F1D-9CC2-0AF72E345F17}" srcOrd="2" destOrd="0" parTransId="{8117E16D-904F-405C-9D18-5FACAB3E34EB}" sibTransId="{F8F65361-6A3D-4608-8C80-C74B7D14D81D}"/>
    <dgm:cxn modelId="{FA8DC1BF-5E0F-4C6B-A97B-3F80A245F3F5}" type="presOf" srcId="{6CFA3ED7-18D2-44F9-B23B-070BBAF154A8}" destId="{5C7A6D79-ED3B-48FB-B4F6-B2DA1E2D9620}" srcOrd="0" destOrd="0" presId="urn:microsoft.com/office/officeart/2005/8/layout/orgChart1"/>
    <dgm:cxn modelId="{6A2A0142-B539-487F-A477-CE11D5497665}" type="presOf" srcId="{8117E16D-904F-405C-9D18-5FACAB3E34EB}" destId="{D9A8B1B8-B9A9-486D-B5E0-D78F31A34F18}" srcOrd="0" destOrd="0" presId="urn:microsoft.com/office/officeart/2005/8/layout/orgChart1"/>
    <dgm:cxn modelId="{4EB71917-077A-4F17-8891-90CB40DFAAD8}" type="presOf" srcId="{66197E1D-FB0B-49DD-A7B0-5ABBD41E03AE}" destId="{031D8306-0A52-4B49-B736-B742191BE2F3}" srcOrd="0" destOrd="0" presId="urn:microsoft.com/office/officeart/2005/8/layout/orgChart1"/>
    <dgm:cxn modelId="{FE101B1D-BDE3-4D97-B2C0-027F74D2320C}" type="presOf" srcId="{66197E1D-FB0B-49DD-A7B0-5ABBD41E03AE}" destId="{5B89BC0C-45FC-411C-A8DE-F8ED5C162346}" srcOrd="1" destOrd="0" presId="urn:microsoft.com/office/officeart/2005/8/layout/orgChart1"/>
    <dgm:cxn modelId="{A7A9402B-9FA5-4AE7-9186-BCFA7FF03951}" type="presOf" srcId="{ADD786A7-AA64-433A-BDB6-F9DE1DDBE20D}" destId="{2DE9A5FB-9458-4B31-B722-E626DE7F1FF9}" srcOrd="0" destOrd="0" presId="urn:microsoft.com/office/officeart/2005/8/layout/orgChart1"/>
    <dgm:cxn modelId="{7B87F48D-4DF5-48FE-9DE3-69BDBC75E96F}" type="presOf" srcId="{ADD786A7-AA64-433A-BDB6-F9DE1DDBE20D}" destId="{456E71FC-5BA0-4ABA-96A7-3E17EA18D977}" srcOrd="1" destOrd="0" presId="urn:microsoft.com/office/officeart/2005/8/layout/orgChart1"/>
    <dgm:cxn modelId="{0E1BEAE6-C563-4CD7-9BFF-33A338E46BA4}" type="presParOf" srcId="{4EA6F91E-4A22-4C50-B1B4-84E979BBEEB2}" destId="{10D8FA72-21D0-48E1-93BF-3D18D0BD9476}" srcOrd="0" destOrd="0" presId="urn:microsoft.com/office/officeart/2005/8/layout/orgChart1"/>
    <dgm:cxn modelId="{DC9C87AF-72FD-4247-9B57-C670FDE783F1}" type="presParOf" srcId="{10D8FA72-21D0-48E1-93BF-3D18D0BD9476}" destId="{9058B389-57C5-4B36-85FF-9A918F94A76D}" srcOrd="0" destOrd="0" presId="urn:microsoft.com/office/officeart/2005/8/layout/orgChart1"/>
    <dgm:cxn modelId="{356F3450-ED58-4933-9792-1F03A9FB819F}" type="presParOf" srcId="{9058B389-57C5-4B36-85FF-9A918F94A76D}" destId="{031D8306-0A52-4B49-B736-B742191BE2F3}" srcOrd="0" destOrd="0" presId="urn:microsoft.com/office/officeart/2005/8/layout/orgChart1"/>
    <dgm:cxn modelId="{78BCDC32-E8C0-41C4-843C-222BA7F17C47}" type="presParOf" srcId="{9058B389-57C5-4B36-85FF-9A918F94A76D}" destId="{5B89BC0C-45FC-411C-A8DE-F8ED5C162346}" srcOrd="1" destOrd="0" presId="urn:microsoft.com/office/officeart/2005/8/layout/orgChart1"/>
    <dgm:cxn modelId="{C777EB3B-33A7-4F04-852C-BBDF068083E3}" type="presParOf" srcId="{10D8FA72-21D0-48E1-93BF-3D18D0BD9476}" destId="{60286F55-9E29-4C7D-9107-E83C773F49FD}" srcOrd="1" destOrd="0" presId="urn:microsoft.com/office/officeart/2005/8/layout/orgChart1"/>
    <dgm:cxn modelId="{9360E2DE-55AE-4825-AABB-4C9DBB1F3F72}" type="presParOf" srcId="{60286F55-9E29-4C7D-9107-E83C773F49FD}" destId="{5C7A6D79-ED3B-48FB-B4F6-B2DA1E2D9620}" srcOrd="0" destOrd="0" presId="urn:microsoft.com/office/officeart/2005/8/layout/orgChart1"/>
    <dgm:cxn modelId="{DFA9A29B-5726-4C13-A779-743BB5AF4E5E}" type="presParOf" srcId="{60286F55-9E29-4C7D-9107-E83C773F49FD}" destId="{60273E1D-C252-43D5-B8E3-1BC42C9E972D}" srcOrd="1" destOrd="0" presId="urn:microsoft.com/office/officeart/2005/8/layout/orgChart1"/>
    <dgm:cxn modelId="{F25209B3-0960-4CC2-92F9-258694D01D7C}" type="presParOf" srcId="{60273E1D-C252-43D5-B8E3-1BC42C9E972D}" destId="{E8467E7C-6F69-4273-9C26-58E8561F8912}" srcOrd="0" destOrd="0" presId="urn:microsoft.com/office/officeart/2005/8/layout/orgChart1"/>
    <dgm:cxn modelId="{0913465F-4051-452F-B73B-8816788B4958}" type="presParOf" srcId="{E8467E7C-6F69-4273-9C26-58E8561F8912}" destId="{2DE9A5FB-9458-4B31-B722-E626DE7F1FF9}" srcOrd="0" destOrd="0" presId="urn:microsoft.com/office/officeart/2005/8/layout/orgChart1"/>
    <dgm:cxn modelId="{C7EACC8B-6C1D-474C-89B9-7371E4B3ABDE}" type="presParOf" srcId="{E8467E7C-6F69-4273-9C26-58E8561F8912}" destId="{456E71FC-5BA0-4ABA-96A7-3E17EA18D977}" srcOrd="1" destOrd="0" presId="urn:microsoft.com/office/officeart/2005/8/layout/orgChart1"/>
    <dgm:cxn modelId="{2B50753F-0908-4175-9E56-7935BA21EC11}" type="presParOf" srcId="{60273E1D-C252-43D5-B8E3-1BC42C9E972D}" destId="{278DCEC6-4937-4DBF-88A8-E212735E3DAD}" srcOrd="1" destOrd="0" presId="urn:microsoft.com/office/officeart/2005/8/layout/orgChart1"/>
    <dgm:cxn modelId="{11FADA73-2FFB-4E71-A1C5-5010C2526EA9}" type="presParOf" srcId="{60273E1D-C252-43D5-B8E3-1BC42C9E972D}" destId="{6A714461-6A72-4EC1-AD0F-B6445070CDF7}" srcOrd="2" destOrd="0" presId="urn:microsoft.com/office/officeart/2005/8/layout/orgChart1"/>
    <dgm:cxn modelId="{6A127650-78CC-410B-9F64-8D0832FB664C}" type="presParOf" srcId="{60286F55-9E29-4C7D-9107-E83C773F49FD}" destId="{9992DA47-71C0-4A8C-BC56-13DF09D23E93}" srcOrd="2" destOrd="0" presId="urn:microsoft.com/office/officeart/2005/8/layout/orgChart1"/>
    <dgm:cxn modelId="{0A38B653-3819-4A95-9C9F-E61882B1EB14}" type="presParOf" srcId="{60286F55-9E29-4C7D-9107-E83C773F49FD}" destId="{7E74C40D-A03F-440A-8C94-82D8C4AFE106}" srcOrd="3" destOrd="0" presId="urn:microsoft.com/office/officeart/2005/8/layout/orgChart1"/>
    <dgm:cxn modelId="{FB80BCF9-C21C-405A-A868-21DAB5446B3B}" type="presParOf" srcId="{7E74C40D-A03F-440A-8C94-82D8C4AFE106}" destId="{B457DA55-AA99-46B8-8A9B-FF6687FC1D93}" srcOrd="0" destOrd="0" presId="urn:microsoft.com/office/officeart/2005/8/layout/orgChart1"/>
    <dgm:cxn modelId="{6DA8FBAA-EEA9-47E1-9BB1-EA150522BFE5}" type="presParOf" srcId="{B457DA55-AA99-46B8-8A9B-FF6687FC1D93}" destId="{8576F56F-5D64-49B2-80C8-ABC0AC6F78A5}" srcOrd="0" destOrd="0" presId="urn:microsoft.com/office/officeart/2005/8/layout/orgChart1"/>
    <dgm:cxn modelId="{F6FF0DFA-FB4D-4A29-BD37-65D48AB8E4B5}" type="presParOf" srcId="{B457DA55-AA99-46B8-8A9B-FF6687FC1D93}" destId="{69B1F057-277E-43D6-8EF1-6C36729DE47E}" srcOrd="1" destOrd="0" presId="urn:microsoft.com/office/officeart/2005/8/layout/orgChart1"/>
    <dgm:cxn modelId="{6512A86A-9F98-497F-9A29-AC428D9DF255}" type="presParOf" srcId="{7E74C40D-A03F-440A-8C94-82D8C4AFE106}" destId="{8A7912BA-6686-4227-833A-3F907B318DEF}" srcOrd="1" destOrd="0" presId="urn:microsoft.com/office/officeart/2005/8/layout/orgChart1"/>
    <dgm:cxn modelId="{8D82467B-CF89-4562-8AB0-7D675D2037AE}" type="presParOf" srcId="{7E74C40D-A03F-440A-8C94-82D8C4AFE106}" destId="{2BBFB0C7-9834-471D-A3C8-87CD3475840F}" srcOrd="2" destOrd="0" presId="urn:microsoft.com/office/officeart/2005/8/layout/orgChart1"/>
    <dgm:cxn modelId="{AA12D1E5-CC96-435A-81DA-27DAE08CE4EF}" type="presParOf" srcId="{60286F55-9E29-4C7D-9107-E83C773F49FD}" destId="{D9A8B1B8-B9A9-486D-B5E0-D78F31A34F18}" srcOrd="4" destOrd="0" presId="urn:microsoft.com/office/officeart/2005/8/layout/orgChart1"/>
    <dgm:cxn modelId="{66C4F537-93C6-45B5-9D74-CDDAB082E32A}" type="presParOf" srcId="{60286F55-9E29-4C7D-9107-E83C773F49FD}" destId="{ACD8FC37-C32D-4C1A-B5B5-023D8677E127}" srcOrd="5" destOrd="0" presId="urn:microsoft.com/office/officeart/2005/8/layout/orgChart1"/>
    <dgm:cxn modelId="{56E1B7AB-7A58-4C24-8856-01899E9D9463}" type="presParOf" srcId="{ACD8FC37-C32D-4C1A-B5B5-023D8677E127}" destId="{6B053D22-533C-4EAC-9AE3-E56151C4D9AF}" srcOrd="0" destOrd="0" presId="urn:microsoft.com/office/officeart/2005/8/layout/orgChart1"/>
    <dgm:cxn modelId="{32681826-79EB-470D-BD60-7ADA1B8A818E}" type="presParOf" srcId="{6B053D22-533C-4EAC-9AE3-E56151C4D9AF}" destId="{066DF7E4-EE07-4A62-AB72-E6389B7B3B98}" srcOrd="0" destOrd="0" presId="urn:microsoft.com/office/officeart/2005/8/layout/orgChart1"/>
    <dgm:cxn modelId="{5F11F55A-372E-473F-BB5A-FE316D42F770}" type="presParOf" srcId="{6B053D22-533C-4EAC-9AE3-E56151C4D9AF}" destId="{5D2DDE5D-4F0B-411E-891F-B535499B5316}" srcOrd="1" destOrd="0" presId="urn:microsoft.com/office/officeart/2005/8/layout/orgChart1"/>
    <dgm:cxn modelId="{3EE2FC60-F0DB-4A95-860F-29C62BAFF882}" type="presParOf" srcId="{ACD8FC37-C32D-4C1A-B5B5-023D8677E127}" destId="{A0EBA830-3323-4C78-875B-4344DBEEB3D5}" srcOrd="1" destOrd="0" presId="urn:microsoft.com/office/officeart/2005/8/layout/orgChart1"/>
    <dgm:cxn modelId="{7E9CE823-8BCA-45C3-BD67-D5F43B8A492D}" type="presParOf" srcId="{ACD8FC37-C32D-4C1A-B5B5-023D8677E127}" destId="{B7D5C113-2E93-4548-8D54-293697A24028}" srcOrd="2" destOrd="0" presId="urn:microsoft.com/office/officeart/2005/8/layout/orgChart1"/>
    <dgm:cxn modelId="{03AC7586-8283-4A84-877D-D2A06653EAAA}" type="presParOf" srcId="{60286F55-9E29-4C7D-9107-E83C773F49FD}" destId="{1BC1C35E-A084-4BE4-9630-2E404325E783}" srcOrd="6" destOrd="0" presId="urn:microsoft.com/office/officeart/2005/8/layout/orgChart1"/>
    <dgm:cxn modelId="{AF2CB666-8585-4491-921E-D0BAB0BFF156}" type="presParOf" srcId="{60286F55-9E29-4C7D-9107-E83C773F49FD}" destId="{53271488-753C-449D-8172-199E8DB0B2F3}" srcOrd="7" destOrd="0" presId="urn:microsoft.com/office/officeart/2005/8/layout/orgChart1"/>
    <dgm:cxn modelId="{FA560607-00CA-45F6-A31A-680EC209BA99}" type="presParOf" srcId="{53271488-753C-449D-8172-199E8DB0B2F3}" destId="{0696D719-D76A-4C6D-BFC9-D042E3D6C025}" srcOrd="0" destOrd="0" presId="urn:microsoft.com/office/officeart/2005/8/layout/orgChart1"/>
    <dgm:cxn modelId="{FD5592C3-156D-45AB-A2F1-6E261082AB06}" type="presParOf" srcId="{0696D719-D76A-4C6D-BFC9-D042E3D6C025}" destId="{21D71DB2-5C80-4A3A-AFC4-7C301E44745F}" srcOrd="0" destOrd="0" presId="urn:microsoft.com/office/officeart/2005/8/layout/orgChart1"/>
    <dgm:cxn modelId="{D91462AB-8289-4D7B-BF91-A802C53D5F1B}" type="presParOf" srcId="{0696D719-D76A-4C6D-BFC9-D042E3D6C025}" destId="{AEC14D4E-3B1A-4270-AA30-F1F5666D34DD}" srcOrd="1" destOrd="0" presId="urn:microsoft.com/office/officeart/2005/8/layout/orgChart1"/>
    <dgm:cxn modelId="{30584988-B6BE-403F-8D7B-93BCB478DE05}" type="presParOf" srcId="{53271488-753C-449D-8172-199E8DB0B2F3}" destId="{45C3154E-37A7-4455-8FC2-AFDE7729444A}" srcOrd="1" destOrd="0" presId="urn:microsoft.com/office/officeart/2005/8/layout/orgChart1"/>
    <dgm:cxn modelId="{D6BBC89D-49A7-4033-AD5C-A3AC5B3C5A1E}" type="presParOf" srcId="{53271488-753C-449D-8172-199E8DB0B2F3}" destId="{87C430B1-7408-4867-8B94-EA61AF4EE6A0}" srcOrd="2" destOrd="0" presId="urn:microsoft.com/office/officeart/2005/8/layout/orgChart1"/>
    <dgm:cxn modelId="{38E5402F-37CB-4AD5-9D71-86498B67CDDE}" type="presParOf" srcId="{10D8FA72-21D0-48E1-93BF-3D18D0BD9476}" destId="{C80496A5-3C7A-4DA3-AAA8-A527EC323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20A75-CD6E-45E1-A8AE-6DDA908298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D1F58-6D9C-440C-96C6-FDC9369A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79388" y="1092200"/>
            <a:ext cx="6991350" cy="3933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2"/>
          <p:cNvSpPr>
            <a:spLocks noChangeArrowheads="1"/>
          </p:cNvSpPr>
          <p:nvPr>
            <p:ph type="body" idx="1"/>
          </p:nvPr>
        </p:nvSpPr>
        <p:spPr>
          <a:xfrm>
            <a:off x="1136650" y="5408613"/>
            <a:ext cx="5080000" cy="4367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6173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79388" y="1092200"/>
            <a:ext cx="6991350" cy="3933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/>
          <p:cNvSpPr>
            <a:spLocks noChangeArrowheads="1"/>
          </p:cNvSpPr>
          <p:nvPr>
            <p:ph type="body" idx="1"/>
          </p:nvPr>
        </p:nvSpPr>
        <p:spPr>
          <a:xfrm>
            <a:off x="1136650" y="5408613"/>
            <a:ext cx="5080000" cy="4367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3065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79388" y="1092200"/>
            <a:ext cx="6991350" cy="3933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ChangeArrowheads="1"/>
          </p:cNvSpPr>
          <p:nvPr>
            <p:ph type="body" idx="1"/>
          </p:nvPr>
        </p:nvSpPr>
        <p:spPr>
          <a:xfrm>
            <a:off x="1136650" y="5408613"/>
            <a:ext cx="5080000" cy="4367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0959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79388" y="1092200"/>
            <a:ext cx="6991350" cy="3933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ChangeArrowheads="1"/>
          </p:cNvSpPr>
          <p:nvPr>
            <p:ph type="body" idx="1"/>
          </p:nvPr>
        </p:nvSpPr>
        <p:spPr>
          <a:xfrm>
            <a:off x="1136650" y="5408613"/>
            <a:ext cx="5080000" cy="4367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3521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79388" y="1092200"/>
            <a:ext cx="6991350" cy="3933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ChangeArrowheads="1"/>
          </p:cNvSpPr>
          <p:nvPr>
            <p:ph type="body" idx="1"/>
          </p:nvPr>
        </p:nvSpPr>
        <p:spPr>
          <a:xfrm>
            <a:off x="1136650" y="5408613"/>
            <a:ext cx="5080000" cy="4367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18504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79388" y="1092200"/>
            <a:ext cx="6991350" cy="3933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2"/>
          <p:cNvSpPr>
            <a:spLocks noChangeArrowheads="1"/>
          </p:cNvSpPr>
          <p:nvPr>
            <p:ph type="body" idx="1"/>
          </p:nvPr>
        </p:nvSpPr>
        <p:spPr>
          <a:xfrm>
            <a:off x="1136650" y="5408613"/>
            <a:ext cx="5080000" cy="4367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3745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79388" y="1092200"/>
            <a:ext cx="6991350" cy="3933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ChangeArrowheads="1"/>
          </p:cNvSpPr>
          <p:nvPr>
            <p:ph type="body" idx="1"/>
          </p:nvPr>
        </p:nvSpPr>
        <p:spPr>
          <a:xfrm>
            <a:off x="1136650" y="5408613"/>
            <a:ext cx="5080000" cy="4367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72323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79388" y="1092200"/>
            <a:ext cx="6991350" cy="3933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/>
          <p:cNvSpPr>
            <a:spLocks noChangeArrowheads="1"/>
          </p:cNvSpPr>
          <p:nvPr>
            <p:ph type="body" idx="1"/>
          </p:nvPr>
        </p:nvSpPr>
        <p:spPr>
          <a:xfrm>
            <a:off x="1136650" y="5408613"/>
            <a:ext cx="5080000" cy="4367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6306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560" y="277950"/>
            <a:ext cx="10972801" cy="113915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10560" y="1600009"/>
            <a:ext cx="5393281" cy="45307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161" y="1600009"/>
            <a:ext cx="5395200" cy="45307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9FD98-F714-4A24-B3AF-5DA2FD9F1E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8812447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15.xml"/><Relationship Id="rId7" Type="http://schemas.openxmlformats.org/officeDocument/2006/relationships/slide" Target="slide4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20.xml"/><Relationship Id="rId9" Type="http://schemas.openxmlformats.org/officeDocument/2006/relationships/slide" Target="slide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6152" y="2693083"/>
            <a:ext cx="7808500" cy="1062832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sz="5988" dirty="0"/>
              <a:t>Формальные языки           и                           грамматики</a:t>
            </a:r>
          </a:p>
        </p:txBody>
      </p:sp>
    </p:spTree>
    <p:extLst>
      <p:ext uri="{BB962C8B-B14F-4D97-AF65-F5344CB8AC3E}">
        <p14:creationId xmlns:p14="http://schemas.microsoft.com/office/powerpoint/2010/main" val="419204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Грамматики.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600009"/>
            <a:ext cx="9144960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540" i="1" dirty="0"/>
              <a:t>Обращением (</a:t>
            </a:r>
            <a:r>
              <a:rPr lang="ru-RU" sz="2540" dirty="0"/>
              <a:t>или </a:t>
            </a:r>
            <a:r>
              <a:rPr lang="ru-RU" sz="2540" i="1" dirty="0"/>
              <a:t>реверсом) </a:t>
            </a:r>
            <a:r>
              <a:rPr lang="ru-RU" sz="2540" dirty="0"/>
              <a:t>цепочки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 называется цепочка, символы которой записаны в обратном порядке.</a:t>
            </a:r>
          </a:p>
          <a:p>
            <a:pPr marL="0" indent="0">
              <a:buNone/>
              <a:defRPr/>
            </a:pPr>
            <a:r>
              <a:rPr lang="ru-RU" sz="2540" dirty="0"/>
              <a:t>Обращение цепочки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 обозначается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baseline="30000" dirty="0"/>
              <a:t>R</a:t>
            </a:r>
            <a:r>
              <a:rPr lang="ru-RU" sz="2540" dirty="0"/>
              <a:t>.</a:t>
            </a:r>
          </a:p>
          <a:p>
            <a:pPr marL="0" indent="0">
              <a:buNone/>
              <a:defRPr/>
            </a:pPr>
            <a:r>
              <a:rPr lang="ru-RU" sz="2540" dirty="0"/>
              <a:t>Например, если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 = </a:t>
            </a:r>
            <a:r>
              <a:rPr lang="ru-RU" sz="2540" dirty="0" err="1"/>
              <a:t>abcdef</a:t>
            </a:r>
            <a:r>
              <a:rPr lang="ru-RU" sz="2540" dirty="0"/>
              <a:t>, то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baseline="30000" dirty="0"/>
              <a:t>R</a:t>
            </a:r>
            <a:r>
              <a:rPr lang="ru-RU" sz="2540" dirty="0"/>
              <a:t> = </a:t>
            </a:r>
            <a:r>
              <a:rPr lang="ru-RU" sz="2540" dirty="0" err="1"/>
              <a:t>fedcba</a:t>
            </a:r>
            <a:r>
              <a:rPr lang="ru-RU" sz="2540" dirty="0"/>
              <a:t>.</a:t>
            </a:r>
          </a:p>
          <a:p>
            <a:pPr marL="0" indent="0">
              <a:buNone/>
              <a:defRPr/>
            </a:pPr>
            <a:r>
              <a:rPr lang="ru-RU" sz="2540" dirty="0"/>
              <a:t>Для пустой цепочки: ε = ε</a:t>
            </a:r>
            <a:r>
              <a:rPr lang="ru-RU" sz="2540" baseline="30000" dirty="0"/>
              <a:t>R</a:t>
            </a:r>
            <a:r>
              <a:rPr lang="ru-RU" sz="254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28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337902"/>
            <a:ext cx="9144960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3084" dirty="0"/>
              <a:t>n-ой степенью цепочки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ru-RU" sz="3084" dirty="0"/>
              <a:t> (обозначается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ru-RU" sz="3084" baseline="30000" dirty="0"/>
              <a:t>n</a:t>
            </a:r>
            <a:r>
              <a:rPr lang="ru-RU" sz="3084" dirty="0"/>
              <a:t>) называется конкатенация </a:t>
            </a:r>
            <a:r>
              <a:rPr lang="en-US" sz="3084" dirty="0"/>
              <a:t>n </a:t>
            </a:r>
            <a:r>
              <a:rPr lang="ru-RU" sz="3084" dirty="0"/>
              <a:t>цепочек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el-GR" sz="3084" dirty="0"/>
              <a:t>.</a:t>
            </a:r>
          </a:p>
          <a:p>
            <a:pPr marL="0" indent="0">
              <a:buNone/>
              <a:defRPr/>
            </a:pPr>
            <a:r>
              <a:rPr lang="ru-RU" sz="3084" dirty="0">
                <a:latin typeface="Cambria" pitchFamily="18" charset="0"/>
              </a:rPr>
              <a:t>α</a:t>
            </a:r>
            <a:r>
              <a:rPr lang="el-GR" sz="3084" baseline="30000" dirty="0"/>
              <a:t>0</a:t>
            </a:r>
            <a:r>
              <a:rPr lang="el-GR" sz="3084" dirty="0"/>
              <a:t> =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el-GR" sz="3084" dirty="0"/>
              <a:t>;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en-US" sz="3084" baseline="30000" dirty="0"/>
              <a:t>n</a:t>
            </a:r>
            <a:r>
              <a:rPr lang="en-US" sz="3084" dirty="0"/>
              <a:t> = </a:t>
            </a:r>
            <a:r>
              <a:rPr lang="ru-RU" sz="3084" dirty="0">
                <a:latin typeface="Cambria" pitchFamily="18" charset="0"/>
              </a:rPr>
              <a:t>αα</a:t>
            </a:r>
            <a:r>
              <a:rPr lang="en-US" sz="3084" baseline="30000" dirty="0"/>
              <a:t>n-1</a:t>
            </a:r>
            <a:r>
              <a:rPr lang="en-US" sz="3084" dirty="0"/>
              <a:t> =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en-US" sz="3084" baseline="30000" dirty="0"/>
              <a:t>n-1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el-GR" sz="3084" dirty="0"/>
              <a:t>.</a:t>
            </a:r>
          </a:p>
          <a:p>
            <a:pPr marL="0" indent="0">
              <a:buNone/>
              <a:defRPr/>
            </a:pPr>
            <a:r>
              <a:rPr lang="ru-RU" sz="3084" i="1" dirty="0"/>
              <a:t>Длина цепочки </a:t>
            </a:r>
            <a:r>
              <a:rPr lang="ru-RU" sz="3084" dirty="0"/>
              <a:t>- это число составляющих ее символов.</a:t>
            </a:r>
          </a:p>
          <a:p>
            <a:pPr marL="0" indent="0">
              <a:buNone/>
              <a:defRPr/>
            </a:pPr>
            <a:r>
              <a:rPr lang="ru-RU" sz="3084" dirty="0"/>
              <a:t>Например, если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ru-RU" sz="3084" dirty="0"/>
              <a:t> = </a:t>
            </a:r>
            <a:r>
              <a:rPr lang="ru-RU" sz="3084" dirty="0" err="1"/>
              <a:t>abcdefg</a:t>
            </a:r>
            <a:r>
              <a:rPr lang="ru-RU" sz="3084" dirty="0"/>
              <a:t>, то длина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ru-RU" sz="3084" dirty="0"/>
              <a:t> равна 7.</a:t>
            </a:r>
          </a:p>
          <a:p>
            <a:pPr marL="0" indent="0">
              <a:buNone/>
              <a:defRPr/>
            </a:pPr>
            <a:r>
              <a:rPr lang="ru-RU" sz="3084" dirty="0"/>
              <a:t>Длину цепочки 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ru-RU" sz="3084" dirty="0"/>
              <a:t> будем обозначать |</a:t>
            </a:r>
            <a:r>
              <a:rPr lang="ru-RU" sz="3084" dirty="0">
                <a:latin typeface="Cambria" pitchFamily="18" charset="0"/>
              </a:rPr>
              <a:t>α</a:t>
            </a:r>
            <a:r>
              <a:rPr lang="ru-RU" sz="3084" dirty="0"/>
              <a:t>|. Длина ε равна 0.</a:t>
            </a:r>
          </a:p>
          <a:p>
            <a:pPr marL="0" indent="0">
              <a:buNone/>
              <a:defRPr/>
            </a:pPr>
            <a:endParaRPr lang="ru-RU" sz="3084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Грамматики. Определения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8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Грамматики.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600009"/>
            <a:ext cx="9144960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540" i="1" dirty="0"/>
              <a:t>Язык </a:t>
            </a:r>
            <a:r>
              <a:rPr lang="ru-RU" sz="2540" dirty="0"/>
              <a:t>в алфавите V - это подмножество цепочек конечной длины в этом алфавите.</a:t>
            </a:r>
          </a:p>
          <a:p>
            <a:pPr marL="0" indent="0">
              <a:buNone/>
              <a:defRPr/>
            </a:pPr>
            <a:r>
              <a:rPr lang="ru-RU" sz="2540" dirty="0"/>
              <a:t>Обозначим через V* множество, содержащее все цепочки конечной длины в алфавите V, включая пустую цепочку ε.</a:t>
            </a:r>
          </a:p>
          <a:p>
            <a:pPr marL="0" indent="483900">
              <a:buNone/>
              <a:defRPr/>
            </a:pPr>
            <a:r>
              <a:rPr lang="ru-RU" sz="2540" dirty="0"/>
              <a:t>Например, если V={0,1}, то V* = </a:t>
            </a:r>
          </a:p>
          <a:p>
            <a:pPr marL="0" indent="0">
              <a:buNone/>
              <a:defRPr/>
            </a:pPr>
            <a:r>
              <a:rPr lang="ru-RU" sz="2540" dirty="0"/>
              <a:t>{ε, 0, 1, 00, 11, 01, 10, 000, 001, 011,...}</a:t>
            </a:r>
          </a:p>
        </p:txBody>
      </p:sp>
    </p:spTree>
    <p:extLst>
      <p:ext uri="{BB962C8B-B14F-4D97-AF65-F5344CB8AC3E}">
        <p14:creationId xmlns:p14="http://schemas.microsoft.com/office/powerpoint/2010/main" val="146277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Грамматики.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600009"/>
            <a:ext cx="9144960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540" dirty="0"/>
              <a:t>V</a:t>
            </a:r>
            <a:r>
              <a:rPr lang="ru-RU" sz="2540" baseline="30000" dirty="0"/>
              <a:t>+</a:t>
            </a:r>
            <a:r>
              <a:rPr lang="ru-RU" sz="2540" dirty="0"/>
              <a:t> множество, содержащее все цепочки конечной длины в алфавите V, исключая пустую цепочку ε.</a:t>
            </a:r>
            <a:endParaRPr lang="en-US" sz="2540" dirty="0"/>
          </a:p>
          <a:p>
            <a:pPr marL="0" indent="0">
              <a:buNone/>
              <a:defRPr/>
            </a:pPr>
            <a:endParaRPr lang="ru-RU" sz="2540" dirty="0"/>
          </a:p>
          <a:p>
            <a:pPr marL="0" indent="0" algn="ctr">
              <a:buNone/>
              <a:defRPr/>
            </a:pPr>
            <a:r>
              <a:rPr lang="en-US" sz="2540" dirty="0"/>
              <a:t>V* = V</a:t>
            </a:r>
            <a:r>
              <a:rPr lang="en-US" sz="2540" baseline="30000" dirty="0"/>
              <a:t>+</a:t>
            </a:r>
            <a:r>
              <a:rPr lang="en-US" sz="2540" dirty="0"/>
              <a:t> </a:t>
            </a:r>
            <a:r>
              <a:rPr lang="en-US" sz="2540" dirty="0">
                <a:latin typeface="Candara" pitchFamily="34" charset="0"/>
              </a:rPr>
              <a:t>U</a:t>
            </a:r>
            <a:r>
              <a:rPr lang="en-US" sz="2540" dirty="0"/>
              <a:t> {</a:t>
            </a:r>
            <a:r>
              <a:rPr lang="el-GR" sz="2540" dirty="0"/>
              <a:t>ε}.</a:t>
            </a:r>
            <a:endParaRPr lang="en-US" sz="2540" dirty="0"/>
          </a:p>
          <a:p>
            <a:pPr marL="0" indent="0" algn="ctr">
              <a:buNone/>
              <a:defRPr/>
            </a:pPr>
            <a:endParaRPr lang="el-GR" sz="2540" dirty="0"/>
          </a:p>
          <a:p>
            <a:pPr marL="0" indent="0">
              <a:buNone/>
              <a:defRPr/>
            </a:pPr>
            <a:r>
              <a:rPr lang="ru-RU" sz="2540" dirty="0"/>
              <a:t>каждый язык в алфавите V является подмножеством множества V*.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5835333" y="3429001"/>
            <a:ext cx="260668" cy="39172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1633"/>
          </a:p>
        </p:txBody>
      </p:sp>
      <p:sp>
        <p:nvSpPr>
          <p:cNvPr id="5" name="Стрелка вниз 4"/>
          <p:cNvSpPr/>
          <p:nvPr/>
        </p:nvSpPr>
        <p:spPr>
          <a:xfrm>
            <a:off x="5835333" y="2449698"/>
            <a:ext cx="260668" cy="39172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1633"/>
          </a:p>
        </p:txBody>
      </p:sp>
    </p:spTree>
    <p:extLst>
      <p:ext uri="{BB962C8B-B14F-4D97-AF65-F5344CB8AC3E}">
        <p14:creationId xmlns:p14="http://schemas.microsoft.com/office/powerpoint/2010/main" val="193866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 noChangeArrowheads="1"/>
          </p:cNvSpPr>
          <p:nvPr>
            <p:ph type="title"/>
          </p:nvPr>
        </p:nvSpPr>
        <p:spPr>
          <a:xfrm>
            <a:off x="2046296" y="1077234"/>
            <a:ext cx="8230464" cy="1139160"/>
          </a:xfrm>
        </p:spPr>
        <p:txBody>
          <a:bodyPr vert="horz" lIns="91429" tIns="45715" rIns="91429" bIns="45715" rtlCol="0" anchor="ctr">
            <a:normAutofit fontScale="90000"/>
          </a:bodyPr>
          <a:lstStyle/>
          <a:p>
            <a:pPr eaLnBrk="1" hangingPunct="1">
              <a:defRPr/>
            </a:pPr>
            <a:r>
              <a:rPr lang="ru-RU" sz="5443"/>
              <a:t/>
            </a:r>
            <a:br>
              <a:rPr lang="ru-RU" sz="5443"/>
            </a:br>
            <a:endParaRPr lang="ru-RU" sz="5443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523521" y="1404149"/>
            <a:ext cx="9144960" cy="366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829544"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Формально порождающая грамматика 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это</a:t>
            </a:r>
            <a:endParaRPr lang="en-US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829544">
              <a:defRPr/>
            </a:pP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G(VT,VN,P,S)</a:t>
            </a:r>
          </a:p>
          <a:p>
            <a:pPr defTabSz="829544">
              <a:defRPr/>
            </a:pP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VT -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множество терминальных символов</a:t>
            </a:r>
            <a:endParaRPr lang="en-US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829544">
              <a:defRPr/>
            </a:pP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VN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множество нетерминальных  символов</a:t>
            </a:r>
            <a:endParaRPr lang="en-US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829544">
              <a:defRPr/>
            </a:pP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  -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множество правил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грамматики вида </a:t>
            </a:r>
            <a:endParaRPr lang="en-US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829544">
              <a:defRPr/>
            </a:pP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ru-RU" sz="2903" i="1" dirty="0">
                <a:latin typeface="Cambria" pitchFamily="18" charset="0"/>
              </a:rPr>
              <a:t> α 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→β,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где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903" i="1" dirty="0">
                <a:latin typeface="Cambria" pitchFamily="18" charset="0"/>
              </a:rPr>
              <a:t>α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 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903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β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GB" sz="2903" dirty="0"/>
              <a:t> 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V*</a:t>
            </a:r>
            <a:endParaRPr lang="en-US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829544">
              <a:defRPr/>
            </a:pP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 -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целевой (начальный) символ грамматики 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VN</a:t>
            </a:r>
          </a:p>
          <a:p>
            <a:pPr defTabSz="829544"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981489" y="277950"/>
            <a:ext cx="8230465" cy="113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8" tIns="45719" rIns="91438" bIns="45719" anchor="ctr" anchorCtr="1"/>
          <a:lstStyle>
            <a:lvl1pPr algn="ctr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defTabSz="100806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defTabSz="100806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defTabSz="100806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defTabSz="100806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ru-RU" sz="4445" kern="0"/>
              <a:t>Грамматики. Определения</a:t>
            </a:r>
            <a:endParaRPr lang="ru-RU" sz="4445" kern="0" dirty="0"/>
          </a:p>
        </p:txBody>
      </p:sp>
    </p:spTree>
    <p:extLst>
      <p:ext uri="{BB962C8B-B14F-4D97-AF65-F5344CB8AC3E}">
        <p14:creationId xmlns:p14="http://schemas.microsoft.com/office/powerpoint/2010/main" val="127880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ru-RU" sz="4899" dirty="0"/>
              <a:t>Иерархия Хомского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1991730"/>
            <a:ext cx="8230464" cy="4530716"/>
          </a:xfrm>
          <a:ex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3266"/>
              <a:t>Согласно Хомскому, формальные грамматики  делятся на четыре типа.</a:t>
            </a:r>
          </a:p>
        </p:txBody>
      </p:sp>
    </p:spTree>
    <p:extLst>
      <p:ext uri="{BB962C8B-B14F-4D97-AF65-F5344CB8AC3E}">
        <p14:creationId xmlns:p14="http://schemas.microsoft.com/office/powerpoint/2010/main" val="165637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175909" y="192981"/>
            <a:ext cx="8036044" cy="1146360"/>
          </a:xfrm>
        </p:spPr>
        <p:txBody>
          <a:bodyPr vert="horz" wrap="none" lIns="0" tIns="0" rIns="0" bIns="0" rtlCol="0" anchor="ctr" anchorCtr="0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dirty="0" smtClean="0"/>
              <a:t>Тип 0</a:t>
            </a:r>
            <a:r>
              <a:rPr lang="en-US" dirty="0" smtClean="0"/>
              <a:t> - </a:t>
            </a:r>
            <a:r>
              <a:rPr lang="ru-RU" sz="4899" dirty="0"/>
              <a:t> </a:t>
            </a:r>
            <a:r>
              <a:rPr lang="ru-RU" sz="4899" b="1" dirty="0"/>
              <a:t>неограниченные</a:t>
            </a:r>
            <a:endParaRPr lang="ru-RU" b="1" dirty="0" smtClean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175910" y="1077234"/>
            <a:ext cx="7808500" cy="114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sz="5443">
              <a:latin typeface="Tahoma" panose="020B0604030504040204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523521" y="1780495"/>
            <a:ext cx="9144960" cy="22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Для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грамматики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G(VT,VN,P,S), </a:t>
            </a: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ru-RU" sz="2903" dirty="0"/>
              <a:t>VT - алфавит </a:t>
            </a:r>
            <a:r>
              <a:rPr lang="ru-RU" sz="2903" i="1" dirty="0"/>
              <a:t>терминальных символов (терминалов)</a:t>
            </a:r>
            <a:r>
              <a:rPr lang="ru-RU" sz="2903" dirty="0"/>
              <a:t>,</a:t>
            </a:r>
          </a:p>
          <a:p>
            <a:pPr eaLnBrk="1" hangingPunct="1">
              <a:defRPr/>
            </a:pPr>
            <a:r>
              <a:rPr lang="ru-RU" sz="2903" dirty="0"/>
              <a:t>VN - алфавит </a:t>
            </a:r>
            <a:r>
              <a:rPr lang="ru-RU" sz="2903" i="1" dirty="0"/>
              <a:t>нетерминальных символов (</a:t>
            </a:r>
            <a:r>
              <a:rPr lang="ru-RU" sz="2903" i="1" dirty="0" err="1"/>
              <a:t>нетерминалов</a:t>
            </a:r>
            <a:r>
              <a:rPr lang="ru-RU" sz="2903" i="1" dirty="0"/>
              <a:t>)</a:t>
            </a:r>
            <a:r>
              <a:rPr lang="ru-RU" sz="2903" dirty="0"/>
              <a:t>, не пересекающийся с </a:t>
            </a:r>
            <a:r>
              <a:rPr lang="en-US" sz="2903" dirty="0"/>
              <a:t>VT, 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V=VT U VN </a:t>
            </a:r>
          </a:p>
          <a:p>
            <a:pPr eaLnBrk="1" hangingPunct="1">
              <a:defRPr/>
            </a:pP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все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имеют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вид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548374" y="4574439"/>
            <a:ext cx="3341941" cy="107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α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</a:t>
            </a:r>
            <a:r>
              <a:rPr lang="en-US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β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где </a:t>
            </a:r>
            <a:r>
              <a:rPr lang="en-US" sz="3629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α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Є </a:t>
            </a:r>
            <a:r>
              <a:rPr lang="en-US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3266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β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Є </a:t>
            </a:r>
            <a:r>
              <a:rPr lang="en-US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*. </a:t>
            </a:r>
          </a:p>
        </p:txBody>
      </p:sp>
    </p:spTree>
    <p:extLst>
      <p:ext uri="{BB962C8B-B14F-4D97-AF65-F5344CB8AC3E}">
        <p14:creationId xmlns:p14="http://schemas.microsoft.com/office/powerpoint/2010/main" val="279265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457274" y="162738"/>
            <a:ext cx="9276014" cy="1129079"/>
          </a:xfrm>
        </p:spPr>
        <p:txBody>
          <a:bodyPr vert="horz" wrap="none" lIns="0" tIns="0" rIns="0" bIns="0" rtlCol="0" anchor="ctr" anchorCtr="0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sz="4717" dirty="0"/>
              <a:t>Тип 1</a:t>
            </a:r>
            <a:r>
              <a:rPr lang="en-US" sz="4717" dirty="0"/>
              <a:t> - </a:t>
            </a:r>
            <a:r>
              <a:rPr lang="ru-RU" sz="4717" b="1" dirty="0"/>
              <a:t>контекстно-зависимые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915242" y="1593923"/>
            <a:ext cx="8492572" cy="40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2177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915242" y="1726653"/>
            <a:ext cx="8231904" cy="190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Грамматику типа 1 можно определить как контекстно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зависимую, либо как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неукорачивающую</a:t>
            </a:r>
            <a:r>
              <a:rPr lang="ru-RU" sz="2540" dirty="0"/>
              <a:t> </a:t>
            </a: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Для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грамматики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G(VT,VN,P,S), V=VT U VN </a:t>
            </a:r>
            <a:r>
              <a:rPr lang="en-GB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имеют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вид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GB" sz="2540" dirty="0"/>
              <a:t> 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265733" y="3952961"/>
            <a:ext cx="9407069" cy="126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α</a:t>
            </a:r>
            <a:r>
              <a:rPr lang="en-GB" sz="254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1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α</a:t>
            </a:r>
            <a:r>
              <a:rPr lang="en-GB" sz="254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2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→α</a:t>
            </a:r>
            <a:r>
              <a:rPr lang="en-GB" sz="254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1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βα</a:t>
            </a:r>
            <a:r>
              <a:rPr lang="en-GB" sz="254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2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</a:t>
            </a:r>
            <a:r>
              <a:rPr lang="en-GB" sz="254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где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α</a:t>
            </a:r>
            <a:r>
              <a:rPr lang="en-GB" sz="254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1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a</a:t>
            </a:r>
            <a:r>
              <a:rPr lang="en-GB" sz="254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2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Є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V*, β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Є</a:t>
            </a:r>
            <a:r>
              <a:rPr lang="en-GB" sz="2540" dirty="0">
                <a:latin typeface="Cambria" pitchFamily="18" charset="0"/>
              </a:rPr>
              <a:t> 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V</a:t>
            </a:r>
            <a:r>
              <a:rPr lang="en-GB" sz="254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+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A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Є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VN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</a:t>
            </a:r>
          </a:p>
          <a:p>
            <a:pPr algn="ctr" eaLnBrk="1" hangingPunct="1"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контекстно-зависимых грамматик</a:t>
            </a:r>
          </a:p>
          <a:p>
            <a:pPr algn="ctr" eaLnBrk="1" hangingPunct="1">
              <a:defRPr/>
            </a:pPr>
            <a:endParaRPr lang="en-GB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19381" y="5026188"/>
            <a:ext cx="8426325" cy="819327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α→β, </a:t>
            </a:r>
            <a:r>
              <a:rPr lang="en-GB" sz="254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где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α, β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Є</a:t>
            </a:r>
            <a:r>
              <a:rPr lang="en-GB" sz="2540" dirty="0">
                <a:latin typeface="Cambria" pitchFamily="18" charset="0"/>
              </a:rPr>
              <a:t> 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V</a:t>
            </a:r>
            <a:r>
              <a:rPr lang="en-GB" sz="254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+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|α|≤|β|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для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неукорачивающих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грамматик</a:t>
            </a:r>
            <a:endParaRPr lang="en-GB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24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3521" y="97931"/>
            <a:ext cx="9144960" cy="1064272"/>
          </a:xfrm>
        </p:spPr>
        <p:txBody>
          <a:bodyPr vert="horz" wrap="none" lIns="0" tIns="0" rIns="0" bIns="0" rtlCol="0" anchor="ctr" anchorCtr="0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sz="4899" dirty="0"/>
              <a:t>Тип 2</a:t>
            </a:r>
            <a:r>
              <a:rPr lang="en-US" sz="4899" dirty="0"/>
              <a:t> - </a:t>
            </a:r>
            <a:r>
              <a:rPr lang="ru-RU" sz="4899" dirty="0"/>
              <a:t>контекстно-свободные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784189" y="1126986"/>
            <a:ext cx="8688432" cy="258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Грамматику типа 2 можно определить как контекстно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свободную либо как укорачивающую контекстно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свободную</a:t>
            </a:r>
            <a:r>
              <a:rPr lang="ru-RU" sz="2903" dirty="0"/>
              <a:t> </a:t>
            </a: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Для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грамматики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G(VT,VN,P,S), V=VT U VN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имеют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вид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784189" y="3688917"/>
            <a:ext cx="8557378" cy="92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Char char="•"/>
              <a:defRPr/>
            </a:pP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A→β,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где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GB" sz="2903" dirty="0"/>
              <a:t> 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VN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β Є</a:t>
            </a:r>
            <a:r>
              <a:rPr lang="ru-RU" sz="2903" dirty="0"/>
              <a:t>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903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ru-RU" sz="2903" dirty="0"/>
              <a:t>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</a:t>
            </a:r>
            <a:r>
              <a:rPr lang="ru-RU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неукорачивающих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грамматик</a:t>
            </a:r>
            <a:endParaRPr lang="en-GB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784189" y="4609172"/>
            <a:ext cx="8557378" cy="92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Char char="•"/>
              <a:defRPr/>
            </a:pP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A→β, </a:t>
            </a:r>
            <a:r>
              <a:rPr lang="en-GB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где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GB" sz="2903" dirty="0"/>
              <a:t> </a:t>
            </a:r>
            <a:r>
              <a:rPr lang="en-GB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VN</a:t>
            </a:r>
            <a:r>
              <a:rPr lang="en-GB" sz="2903" dirty="0"/>
              <a:t>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β Є</a:t>
            </a:r>
            <a:r>
              <a:rPr lang="ru-RU" sz="2903" dirty="0"/>
              <a:t>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ru-RU" sz="2903" dirty="0"/>
              <a:t>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укорачивающих грамматик</a:t>
            </a:r>
            <a:endParaRPr lang="en-GB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915241" y="5126614"/>
            <a:ext cx="8295271" cy="40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177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87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306963" y="162738"/>
            <a:ext cx="7808500" cy="1146360"/>
          </a:xfrm>
        </p:spPr>
        <p:txBody>
          <a:bodyPr vert="horz" wrap="none" lIns="0" tIns="0" rIns="0" bIns="0" rtlCol="0" anchor="ctr" anchorCtr="0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sz="4899" dirty="0"/>
              <a:t>Тип 3</a:t>
            </a:r>
            <a:r>
              <a:rPr lang="en-US" sz="4899" dirty="0"/>
              <a:t> - </a:t>
            </a:r>
            <a:r>
              <a:rPr lang="ru-RU" sz="4355" b="1" dirty="0"/>
              <a:t>регулярные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11102" y="1142041"/>
            <a:ext cx="7808500" cy="5160061"/>
          </a:xfrm>
        </p:spPr>
        <p:txBody>
          <a:bodyPr vert="horz" lIns="0" tIns="14399" rIns="0" bIns="0" rtlCol="0" anchor="ctr">
            <a:normAutofit/>
          </a:bodyPr>
          <a:lstStyle/>
          <a:p>
            <a:pPr algn="l">
              <a:tabLst>
                <a:tab pos="1036930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dirty="0" smtClean="0"/>
              <a:t>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523521" y="1629591"/>
            <a:ext cx="9144960" cy="81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Грамматику типа 3, </a:t>
            </a:r>
            <a:r>
              <a:rPr lang="en-GB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G(VT,VN,P,S), V=VT U VN</a:t>
            </a:r>
            <a:r>
              <a:rPr lang="en-GB" sz="2540" dirty="0"/>
              <a:t>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можно определить либо как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праволинейную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либо как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леволинейную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80049" y="2622576"/>
            <a:ext cx="8426324" cy="81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Char char="•"/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Грамматика называется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праволинейной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если любое правило из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имеет вид:</a:t>
            </a:r>
            <a:r>
              <a:rPr lang="ru-RU" sz="2540" dirty="0"/>
              <a:t>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764931" y="3399107"/>
            <a:ext cx="4561762" cy="45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-&gt;γ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A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-&gt;γ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A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VN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γ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VT*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67898" y="3977758"/>
            <a:ext cx="8054766" cy="81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Char char="•"/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Грамматика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называется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леволинейной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если каждое из правил имеет вид: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734688" y="4992634"/>
            <a:ext cx="4693208" cy="45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-&gt;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γ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A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-&gt;γ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A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VN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γ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VT*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983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1"/>
            <a:ext cx="8230464" cy="1139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ru-RU" smtClean="0">
                <a:effectLst/>
              </a:rPr>
              <a:t>Оглавление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435" y="1012427"/>
            <a:ext cx="8230464" cy="5845573"/>
          </a:xfrm>
          <a:extLst/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sz="2540" dirty="0">
                <a:hlinkClick r:id="rId2" action="ppaction://hlinksldjump"/>
              </a:rPr>
              <a:t>Грамматики</a:t>
            </a:r>
            <a:endParaRPr lang="ru-RU" sz="2540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540" dirty="0">
                <a:hlinkClick r:id="rId3" action="ppaction://hlinksldjump"/>
              </a:rPr>
              <a:t>Классификация Хомского</a:t>
            </a:r>
            <a:endParaRPr lang="ru-RU" sz="2540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540" dirty="0">
                <a:hlinkClick r:id="rId4" action="ppaction://hlinksldjump"/>
              </a:rPr>
              <a:t>Формальные языки</a:t>
            </a:r>
            <a:endParaRPr lang="ru-RU" sz="2540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540" dirty="0">
                <a:hlinkClick r:id="rId5" action="ppaction://hlinksldjump"/>
              </a:rPr>
              <a:t>Нормальная форма Бэкуса-Наура</a:t>
            </a:r>
            <a:endParaRPr lang="ru-RU" sz="2540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540" dirty="0">
                <a:hlinkClick r:id="rId6" action="ppaction://hlinksldjump"/>
              </a:rPr>
              <a:t>Цепочки вывода</a:t>
            </a:r>
            <a:endParaRPr lang="ru-RU" sz="2540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540" dirty="0">
                <a:hlinkClick r:id="rId7" action="ppaction://hlinksldjump"/>
              </a:rPr>
              <a:t>Дерево вывода</a:t>
            </a:r>
            <a:endParaRPr lang="ru-RU" sz="2540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540" dirty="0">
                <a:hlinkClick r:id="rId8" action="ppaction://hlinksldjump"/>
              </a:rPr>
              <a:t>Распознаватели</a:t>
            </a:r>
            <a:endParaRPr lang="ru-RU" sz="2540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540" dirty="0">
                <a:hlinkClick r:id="rId9" action="ppaction://hlinksldjump"/>
              </a:rPr>
              <a:t>Конечные </a:t>
            </a:r>
            <a:r>
              <a:rPr lang="ru-RU" sz="2540" dirty="0" smtClean="0">
                <a:hlinkClick r:id="rId9" action="ppaction://hlinksldjump"/>
              </a:rPr>
              <a:t>автоматы</a:t>
            </a:r>
            <a:endParaRPr lang="ru-RU" sz="254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7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102" y="2710365"/>
            <a:ext cx="8230465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5443"/>
              <a:t>Формальные языки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306963" y="1606884"/>
            <a:ext cx="7461424" cy="40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177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690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1"/>
            <a:ext cx="8230464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5443" dirty="0"/>
              <a:t>Формальные языки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04980" y="1531074"/>
            <a:ext cx="8753239" cy="336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Язык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является языком типа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если его можно описать грамматикой типа К. Языки классифицируются в соответствии с типами грамматик, с помощью которых они созданы.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Один и тот же язык может быть задан разными грамматиками, относящимися к разным типам. В таком случае, считается, что язык относится к наиболее простому из них. </a:t>
            </a:r>
            <a:endParaRPr lang="ru-RU" sz="2540" dirty="0"/>
          </a:p>
        </p:txBody>
      </p:sp>
    </p:spTree>
    <p:extLst>
      <p:ext uri="{BB962C8B-B14F-4D97-AF65-F5344CB8AC3E}">
        <p14:creationId xmlns:p14="http://schemas.microsoft.com/office/powerpoint/2010/main" val="218150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Тип 0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84189" y="1777489"/>
            <a:ext cx="8884292" cy="227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Это языки с фразовой структурой (самые сложные языки, разговорные). Сюда можно отнести естественные языки.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Char char="•"/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Время на распознавание предложений языка экспоненциально зависит от длины исходной цепочки символов </a:t>
            </a:r>
          </a:p>
        </p:txBody>
      </p:sp>
    </p:spTree>
    <p:extLst>
      <p:ext uri="{BB962C8B-B14F-4D97-AF65-F5344CB8AC3E}">
        <p14:creationId xmlns:p14="http://schemas.microsoft.com/office/powerpoint/2010/main" val="147788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5242" y="30244"/>
            <a:ext cx="8230465" cy="113915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899" dirty="0"/>
              <a:t>Тип 1</a:t>
            </a:r>
            <a:br>
              <a:rPr lang="ru-RU" sz="4899" dirty="0"/>
            </a:br>
            <a:r>
              <a:rPr lang="ru-RU" sz="4899" dirty="0"/>
              <a:t> </a:t>
            </a:r>
            <a:r>
              <a:rPr lang="ru-RU" sz="4082" b="1" dirty="0">
                <a:solidFill>
                  <a:schemeClr val="tx1"/>
                </a:solidFill>
              </a:rPr>
              <a:t>Контекстно-зависимые языки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19381" y="1581911"/>
            <a:ext cx="8623625" cy="372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Применяются в анализе и переводе текстов на естественных языках.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Распознаватели, построенные на их основе, позволяют анализировать тексты с учетом контекстной зависимости в предложениях входного языка. 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Время на распознавание предложений языка экспоненциально зависит от длины исходной цепочки символов. 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000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554459"/>
            <a:ext cx="8230464" cy="113915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899"/>
              <a:t>Тип 2</a:t>
            </a:r>
            <a:br>
              <a:rPr lang="ru-RU" sz="4899"/>
            </a:br>
            <a:r>
              <a:rPr lang="ru-RU" sz="4082" b="1">
                <a:solidFill>
                  <a:schemeClr val="tx1"/>
                </a:solidFill>
              </a:rPr>
              <a:t>Контекстно-свободные языки</a:t>
            </a:r>
            <a:r>
              <a:rPr lang="ru-RU" sz="4082">
                <a:solidFill>
                  <a:schemeClr val="tx1"/>
                </a:solidFill>
              </a:rPr>
              <a:t>.</a:t>
            </a:r>
            <a:br>
              <a:rPr lang="ru-RU" sz="4082">
                <a:solidFill>
                  <a:schemeClr val="tx1"/>
                </a:solidFill>
              </a:rPr>
            </a:br>
            <a:endParaRPr lang="ru-RU" sz="4082">
              <a:solidFill>
                <a:schemeClr val="tx1"/>
              </a:solidFill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552324" y="2490653"/>
            <a:ext cx="9144960" cy="190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Лежат в основе синтаксических конструкций большинства современных языком программирования.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Языки данного класса распространены.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Время на распознавание предложений языка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полиномиально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зависит от исходной цепочки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219903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358599"/>
            <a:ext cx="8230464" cy="113915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899"/>
              <a:t>Тип 3</a:t>
            </a:r>
            <a:br>
              <a:rPr lang="ru-RU" sz="4899"/>
            </a:br>
            <a:r>
              <a:rPr lang="ru-RU" sz="4082" b="1">
                <a:solidFill>
                  <a:schemeClr val="tx1"/>
                </a:solidFill>
              </a:rPr>
              <a:t>Регулярные языки</a:t>
            </a:r>
            <a:r>
              <a:rPr lang="ru-RU" sz="4082">
                <a:solidFill>
                  <a:schemeClr val="tx1"/>
                </a:solidFill>
              </a:rPr>
              <a:t>.</a:t>
            </a:r>
            <a:br>
              <a:rPr lang="ru-RU" sz="4082">
                <a:solidFill>
                  <a:schemeClr val="tx1"/>
                </a:solidFill>
              </a:rPr>
            </a:br>
            <a:endParaRPr lang="ru-RU" sz="4082">
              <a:solidFill>
                <a:schemeClr val="tx1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523521" y="1842867"/>
            <a:ext cx="9013907" cy="336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54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Данные языки лежат в основе простейших конструкций языков программирования, на их основе строятся мнемокоды команд.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Для работы с регулярными языками можно использовать регулярные множества и выражения, а также конечные автоматы. 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Время на распознавание предложений всегда линейно зависит от длины исходной цепочки символов.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30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296" y="2710365"/>
            <a:ext cx="8230464" cy="113916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899"/>
              <a:t>Нормальная форма Бэкуса-Наура</a:t>
            </a:r>
          </a:p>
        </p:txBody>
      </p:sp>
    </p:spTree>
    <p:extLst>
      <p:ext uri="{BB962C8B-B14F-4D97-AF65-F5344CB8AC3E}">
        <p14:creationId xmlns:p14="http://schemas.microsoft.com/office/powerpoint/2010/main" val="5630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899"/>
              <a:t>Нормальная форма Бэкуса-Наура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784188" y="2369540"/>
            <a:ext cx="8600583" cy="118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2540">
                <a:effectLst>
                  <a:outerShdw blurRad="38100" dist="38100" dir="2700000" algn="tl">
                    <a:srgbClr val="000000"/>
                  </a:outerShdw>
                </a:effectLst>
              </a:rPr>
              <a:t>Терминальные символы записываются как обычные символы алфавита, а нетерминальные – как имена в угловых скобках. 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512000" y="3947096"/>
            <a:ext cx="9144960" cy="985783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&lt;число&gt;:=&lt;цифра&gt;|&lt;цифра&gt;&lt;число&gt;</a:t>
            </a:r>
          </a:p>
          <a:p>
            <a:pPr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&lt;цифра&gt;-&gt;0|1|2|3|4|5|6|7|8|9</a:t>
            </a:r>
          </a:p>
        </p:txBody>
      </p:sp>
    </p:spTree>
    <p:extLst>
      <p:ext uri="{BB962C8B-B14F-4D97-AF65-F5344CB8AC3E}">
        <p14:creationId xmlns:p14="http://schemas.microsoft.com/office/powerpoint/2010/main" val="183323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899"/>
              <a:t>Нормальная форма Бэкуса-Наура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84189" y="2509989"/>
            <a:ext cx="8688432" cy="277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11079"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Грамматика БНФ состоит из подмножества правил вывода, каждая из которых определяет синтаксис некоторой конструкции языка программирования.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&lt;read&gt;-&gt;READ(&lt;</a:t>
            </a:r>
            <a:r>
              <a:rPr lang="en-US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id_list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&gt;)</a:t>
            </a: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id_list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&gt;-&gt;id|&lt;</a:t>
            </a:r>
            <a:r>
              <a:rPr lang="en-US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id_list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&gt;,id</a:t>
            </a:r>
          </a:p>
        </p:txBody>
      </p:sp>
    </p:spTree>
    <p:extLst>
      <p:ext uri="{BB962C8B-B14F-4D97-AF65-F5344CB8AC3E}">
        <p14:creationId xmlns:p14="http://schemas.microsoft.com/office/powerpoint/2010/main" val="43381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423405"/>
            <a:ext cx="8230464" cy="113916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5443"/>
              <a:t>Нормальная форма Бэкуса-Наура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784188" y="2705915"/>
            <a:ext cx="8622185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анализа исходного предложения, в терминах грамматических конструкций удобно представить в виде дерева, которое называется деревом грамматического разбора или синтаксическим деревом.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91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3172" y="-311072"/>
            <a:ext cx="8230465" cy="113916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Этапы работы компиляторов</a:t>
            </a:r>
            <a:endParaRPr lang="ru-RU" dirty="0"/>
          </a:p>
        </p:txBody>
      </p:sp>
      <p:pic>
        <p:nvPicPr>
          <p:cNvPr id="9219" name="Picture 2" descr="http://znanie.podelise.ru/tw_files2/urls_898/6/d-5330/5330_html_m14b6455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09" y="828088"/>
            <a:ext cx="7511829" cy="61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64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6644" y="17283"/>
            <a:ext cx="9013906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4355" dirty="0"/>
              <a:t>Нормальная форма Бэкуса-Наура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850435" y="1186745"/>
            <a:ext cx="8426324" cy="81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предложения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VALUE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дерево должно выглядеть следующим  образом :</a:t>
            </a:r>
          </a:p>
        </p:txBody>
      </p:sp>
      <p:sp>
        <p:nvSpPr>
          <p:cNvPr id="1041" name="Rectangle 28"/>
          <p:cNvSpPr>
            <a:spLocks noChangeArrowheads="1"/>
          </p:cNvSpPr>
          <p:nvPr/>
        </p:nvSpPr>
        <p:spPr bwMode="auto">
          <a:xfrm>
            <a:off x="5028849" y="3941351"/>
            <a:ext cx="184731" cy="44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816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ru-RU" altLang="ru-RU" sz="816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ru-RU" altLang="ru-RU" sz="1633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Organization Chart 10"/>
          <p:cNvGrpSpPr>
            <a:grpSpLocks/>
          </p:cNvGrpSpPr>
          <p:nvPr/>
        </p:nvGrpSpPr>
        <p:grpSpPr bwMode="auto">
          <a:xfrm>
            <a:off x="2829739" y="2001811"/>
            <a:ext cx="5704438" cy="4049705"/>
            <a:chOff x="1905" y="1837"/>
            <a:chExt cx="3961" cy="2812"/>
          </a:xfrm>
        </p:grpSpPr>
        <p:graphicFrame>
          <p:nvGraphicFramePr>
            <p:cNvPr id="4" name="Схема 3"/>
            <p:cNvGraphicFramePr/>
            <p:nvPr/>
          </p:nvGraphicFramePr>
          <p:xfrm>
            <a:off x="1905" y="1837"/>
            <a:ext cx="3961" cy="28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>
              <a:off x="3946" y="3697"/>
              <a:ext cx="908" cy="58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</a:rPr>
                <a:t>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</a:rPr>
                <a:t>{value}</a:t>
              </a:r>
              <a:endParaRPr kumimoji="0" lang="ru-RU" altLang="ru-RU" sz="2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endParaRPr>
            </a:p>
          </p:txBody>
        </p:sp>
        <p:cxnSp>
          <p:nvCxnSpPr>
            <p:cNvPr id="1038" name="AutoShape 14"/>
            <p:cNvCxnSpPr>
              <a:cxnSpLocks noChangeShapeType="1"/>
              <a:stCxn id="3" idx="0"/>
              <a:endCxn id="0" idx="2"/>
            </p:cNvCxnSpPr>
            <p:nvPr/>
          </p:nvCxnSpPr>
          <p:spPr bwMode="auto">
            <a:xfrm rot="16200000">
              <a:off x="4264" y="3560"/>
              <a:ext cx="273" cy="1"/>
            </a:xfrm>
            <a:prstGeom prst="straightConnector1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394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319" y="1"/>
            <a:ext cx="9144961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4355" dirty="0"/>
              <a:t>Нормальная форма Бэкуса-Наура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1523521" y="1072860"/>
            <a:ext cx="9144960" cy="478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Характер распознаваемых строк может намного упростить процесс лексического анализа, например любые вещественные числа можно сгенерировать посредством регулярного выражения 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(+/-) цифра*.цифра*. 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Реальное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числосоставление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1.Возможно знак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2.Последовательность из 0 или более цифр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3. (</a:t>
            </a:r>
            <a:r>
              <a:rPr lang="ru-RU" sz="254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4. Последовательность из 0 или более цифр</a:t>
            </a:r>
          </a:p>
        </p:txBody>
      </p:sp>
    </p:spTree>
    <p:extLst>
      <p:ext uri="{BB962C8B-B14F-4D97-AF65-F5344CB8AC3E}">
        <p14:creationId xmlns:p14="http://schemas.microsoft.com/office/powerpoint/2010/main" val="256388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306963" y="2122783"/>
            <a:ext cx="7808500" cy="1146360"/>
          </a:xfrm>
        </p:spPr>
        <p:txBody>
          <a:bodyPr vert="horz" wrap="none" lIns="0" tIns="0" rIns="0" bIns="0" rtlCol="0" anchor="ctr" anchorCtr="0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dirty="0" smtClean="0"/>
              <a:t>Цепочки вывода</a:t>
            </a:r>
          </a:p>
        </p:txBody>
      </p:sp>
    </p:spTree>
    <p:extLst>
      <p:ext uri="{BB962C8B-B14F-4D97-AF65-F5344CB8AC3E}">
        <p14:creationId xmlns:p14="http://schemas.microsoft.com/office/powerpoint/2010/main" val="308402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Цепочки вывода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784189" y="1951441"/>
            <a:ext cx="8884292" cy="310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3266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Выводом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называется процесс порождения предложения языка на основе правил, определяющей язык грамматики.</a:t>
            </a:r>
          </a:p>
        </p:txBody>
      </p:sp>
    </p:spTree>
    <p:extLst>
      <p:ext uri="{BB962C8B-B14F-4D97-AF65-F5344CB8AC3E}">
        <p14:creationId xmlns:p14="http://schemas.microsoft.com/office/powerpoint/2010/main" val="370553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8365" y="23043"/>
            <a:ext cx="8230464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5443" dirty="0"/>
              <a:t>Цепочки вывода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915242" y="1787394"/>
            <a:ext cx="8426325" cy="42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Цепочка β=δ1γδ2 называется непосредственно выводимой из цепочки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=δ1ωδ2 в грамматике 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VT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VN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VTUVN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δ1γδ2Є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*; </a:t>
            </a:r>
            <a:r>
              <a:rPr lang="ru-RU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ωЄ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+, если в грамматике 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существует правило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ru-RU" sz="290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γЄγ</a:t>
            </a: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Непосредственная выводимость цепочки β из цепочки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обозначается как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β.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74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8365" y="23043"/>
            <a:ext cx="8230464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5443" dirty="0"/>
              <a:t>Цепочки вывода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861956" y="1296254"/>
            <a:ext cx="8426324" cy="341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Цепочка β выводима из цепочки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в том случае, если можно взять несколько символов цепочки 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заменить их на другие символы согласно некоторому правилу грамматики можно получить цепочку β.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54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-164176"/>
            <a:ext cx="8230464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5443" dirty="0"/>
              <a:t>Цепочки вывода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504798" y="1087791"/>
            <a:ext cx="9144961" cy="481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Цепочка β называется выводимой из цепочки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в том случае, если выполняется одно из 2-х условий: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1.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β 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2.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существует γ такая, что α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ru-RU" sz="254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γ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и γ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β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en-US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Такое определение выводимости цепочки является </a:t>
            </a:r>
            <a:r>
              <a:rPr lang="ru-RU" sz="254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рекурсивным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Т.е.  цепочка β, выводима из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если можно построить последовательность непосредственно выводимых цепочек от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к β следующего вида: </a:t>
            </a:r>
            <a:endParaRPr lang="en-US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en-US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	α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γ1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γ2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….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γ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β   где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&gt;=1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04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Цепочки вывода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784189" y="1675347"/>
            <a:ext cx="8557378" cy="300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Последовательность непосредственно выводимых цепочек называется </a:t>
            </a:r>
            <a:r>
              <a:rPr lang="ru-RU" sz="2903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выводом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или </a:t>
            </a:r>
            <a:r>
              <a:rPr lang="ru-RU" sz="2903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цепочкой вывода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Каждый переход от одной непосредственно выводимой цепочки к следующей цепочке вывода называется </a:t>
            </a:r>
            <a:r>
              <a:rPr lang="ru-RU" sz="2903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шагом вывода</a:t>
            </a: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40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1"/>
            <a:ext cx="8230464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5443" dirty="0"/>
              <a:t>Цепочки вывода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131800" y="1008178"/>
            <a:ext cx="8102731" cy="556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11079">
              <a:tabLst>
                <a:tab pos="1036930" algn="l"/>
              </a:tabLst>
              <a:defRPr/>
            </a:pPr>
            <a:r>
              <a:rPr lang="ru-RU" sz="254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sz="254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({0,1,2,3,4,5,6,7,8,9, -, +,},{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},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|+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|-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TF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0|1|2|3|4|5|6|7|8|9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Построим несколько произвольных цепочек вывода.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 S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-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-TF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-TFF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-FFF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-4FF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-47F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-479</a:t>
            </a: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2. S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Т</a:t>
            </a:r>
            <a:r>
              <a:rPr lang="en-US" sz="2540" dirty="0"/>
              <a:t>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T8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F8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3. S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T0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TF0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T50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F50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350</a:t>
            </a: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4. S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TFF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TFFF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FFFF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1FFF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1FF4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</a:t>
            </a: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10F4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1004</a:t>
            </a: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5. S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 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ru-RU" sz="254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006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Цепочки вывода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588328" y="1911606"/>
            <a:ext cx="8950539" cy="277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11079">
              <a:buFontTx/>
              <a:buChar char="•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Вывод называется законченным, если на основе цепочки β, полученной в результате вывода нельзя больше сделать ни одного шага вывода </a:t>
            </a:r>
            <a:r>
              <a:rPr lang="en-US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indent="311079">
              <a:buFontTx/>
              <a:buChar char="•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buFontTx/>
              <a:buChar char="•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Цепочка β, получаемая в результате законченного вывода, называется конечной цепочкой вывода. </a:t>
            </a:r>
          </a:p>
        </p:txBody>
      </p:sp>
    </p:spTree>
    <p:extLst>
      <p:ext uri="{BB962C8B-B14F-4D97-AF65-F5344CB8AC3E}">
        <p14:creationId xmlns:p14="http://schemas.microsoft.com/office/powerpoint/2010/main" val="230381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520" y="1535202"/>
            <a:ext cx="2415134" cy="113916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Этапы работы </a:t>
            </a:r>
            <a:r>
              <a:rPr lang="ru-RU" dirty="0" err="1" smtClean="0"/>
              <a:t>компи-ляторов</a:t>
            </a:r>
            <a:endParaRPr lang="ru-RU" dirty="0"/>
          </a:p>
        </p:txBody>
      </p:sp>
      <p:pic>
        <p:nvPicPr>
          <p:cNvPr id="10243" name="Picture 2" descr="http://xreferat.ru/image/33/1305957672_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1" y="1"/>
            <a:ext cx="6859440" cy="685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63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 dirty="0"/>
              <a:t>Цепочки вывода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654574" y="1794164"/>
            <a:ext cx="8882853" cy="428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11079"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Цепочка символов </a:t>
            </a:r>
            <a:r>
              <a:rPr lang="ru-RU" sz="3629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US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* называется </a:t>
            </a:r>
            <a:r>
              <a:rPr lang="ru-RU" sz="3266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сентенциальной формой</a:t>
            </a:r>
            <a:r>
              <a:rPr lang="ru-RU" sz="3266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грамматики, если она выводима из целевого символа грамматики </a:t>
            </a:r>
            <a:r>
              <a:rPr lang="en-US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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ru-RU" sz="3629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Если цепочка </a:t>
            </a:r>
            <a:r>
              <a:rPr lang="ru-RU" sz="3629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α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Є</a:t>
            </a:r>
            <a:r>
              <a:rPr lang="en-US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VT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получена в результате законченного вывода, то она называется </a:t>
            </a:r>
            <a:r>
              <a:rPr lang="ru-RU" sz="3266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конечной сентенциальной формой</a:t>
            </a: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344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899" dirty="0"/>
              <a:t>Цепочки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Сентенцией грамматики G называется сентенциальная форма, состоящая только из терминальных символов.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Язык, порожденный грамматикой, есть множество всех ее сентенций.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60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899" dirty="0"/>
              <a:t>Цепочки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Задача разбора состоит в восстановлении дерева вывода для заданной сентенции.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58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899" dirty="0"/>
              <a:t>Цепочки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Разбор - это построение вывода для заранее заданной цепочки. Другими словами, разбор- это тот же вывод, прослеженный в обратном порядке.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15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899" dirty="0"/>
              <a:t>Цепочки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dirty="0" smtClean="0"/>
              <a:t>Результатом решения задачи</a:t>
            </a:r>
          </a:p>
          <a:p>
            <a:pPr marL="0" indent="0">
              <a:buNone/>
              <a:defRPr/>
            </a:pPr>
            <a:r>
              <a:rPr lang="ru-RU" dirty="0" smtClean="0"/>
              <a:t>разбора в случае, если удалось восстановить дерево для заданной терминальной цепочки, является выявление структуры этой цепочки.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77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899" dirty="0"/>
              <a:t>Цепочки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dirty="0" smtClean="0"/>
              <a:t>Построенное дерево называется деревом разбора.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30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899" dirty="0"/>
              <a:t>Цепочки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dirty="0" smtClean="0"/>
              <a:t>Успешное восстановление дерева разбора для заданной цепочки означает что эта цепочка есть</a:t>
            </a:r>
          </a:p>
          <a:p>
            <a:pPr marL="0" indent="0">
              <a:buNone/>
              <a:defRPr/>
            </a:pPr>
            <a:r>
              <a:rPr lang="ru-RU" dirty="0" smtClean="0"/>
              <a:t>правильное предложение языка, порождаемого грамматикой.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12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899" dirty="0"/>
              <a:t>Цепочки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4575" y="1600009"/>
            <a:ext cx="8818045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dirty="0" smtClean="0"/>
              <a:t>Если для </a:t>
            </a:r>
            <a:r>
              <a:rPr lang="ru-RU" sz="2903" dirty="0"/>
              <a:t>некоторой</a:t>
            </a:r>
            <a:r>
              <a:rPr lang="ru-RU" dirty="0" smtClean="0"/>
              <a:t> цепочки терминалов дерево разбора в данной грамматике построить невозможно это значит, что цепочка не принадлежит порождаемому грамматикой языку.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04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ru-RU" smtClean="0"/>
              <a:t>Дерево вывода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4188" y="1468955"/>
            <a:ext cx="8623625" cy="4530716"/>
          </a:xfrm>
          <a:extLst/>
        </p:spPr>
        <p:txBody>
          <a:bodyPr/>
          <a:lstStyle/>
          <a:p>
            <a:pPr>
              <a:defRPr/>
            </a:pPr>
            <a:r>
              <a:rPr lang="ru-RU" sz="2903" dirty="0"/>
              <a:t>Нисходящий способ построения</a:t>
            </a:r>
          </a:p>
          <a:p>
            <a:pPr lvl="1">
              <a:defRPr/>
            </a:pPr>
            <a:r>
              <a:rPr lang="ru-RU" sz="2903" dirty="0"/>
              <a:t>Формируется от корня к листьям</a:t>
            </a:r>
          </a:p>
          <a:p>
            <a:pPr lvl="1">
              <a:defRPr/>
            </a:pPr>
            <a:r>
              <a:rPr lang="ru-RU" sz="2903" dirty="0"/>
              <a:t>На каждом шаге для вершины помеченной нетерминальным символом пытаются найти такое правило вывода, чтобы имеющиеся в нем терминальные символы проектировались на символы исходной цепочки.</a:t>
            </a:r>
          </a:p>
          <a:p>
            <a:pPr lvl="1">
              <a:buFontTx/>
              <a:buNone/>
              <a:defRPr/>
            </a:pPr>
            <a:endParaRPr lang="ru-RU" sz="2903" dirty="0"/>
          </a:p>
        </p:txBody>
      </p:sp>
    </p:spTree>
    <p:extLst>
      <p:ext uri="{BB962C8B-B14F-4D97-AF65-F5344CB8AC3E}">
        <p14:creationId xmlns:p14="http://schemas.microsoft.com/office/powerpoint/2010/main" val="228668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ru-RU" smtClean="0">
                <a:effectLst/>
              </a:rPr>
              <a:t>Дерево вывода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521" y="1339341"/>
            <a:ext cx="9144960" cy="4964202"/>
          </a:xfrm>
          <a:extLst/>
        </p:spPr>
        <p:txBody>
          <a:bodyPr/>
          <a:lstStyle/>
          <a:p>
            <a:pPr>
              <a:defRPr/>
            </a:pPr>
            <a:r>
              <a:rPr lang="ru-RU" sz="2540" b="1" dirty="0"/>
              <a:t>Пример</a:t>
            </a:r>
            <a:r>
              <a:rPr lang="en-US" sz="2540" b="1" dirty="0"/>
              <a:t> 1</a:t>
            </a:r>
            <a:r>
              <a:rPr lang="ru-RU" sz="2540" dirty="0"/>
              <a:t>:</a:t>
            </a:r>
          </a:p>
          <a:p>
            <a:pPr lvl="1">
              <a:defRPr/>
            </a:pPr>
            <a:r>
              <a:rPr lang="ru-RU" sz="2540" dirty="0"/>
              <a:t> 	</a:t>
            </a:r>
            <a:r>
              <a:rPr lang="en-US" sz="2540" dirty="0"/>
              <a:t>G</a:t>
            </a:r>
            <a:r>
              <a:rPr lang="ru-RU" sz="2540" dirty="0"/>
              <a:t>({0,1,2,3,4,5,6,7,8,9, -, ,},{</a:t>
            </a:r>
            <a:r>
              <a:rPr lang="en-US" sz="2540" dirty="0"/>
              <a:t>S</a:t>
            </a:r>
            <a:r>
              <a:rPr lang="ru-RU" sz="2540" dirty="0"/>
              <a:t>,</a:t>
            </a:r>
            <a:r>
              <a:rPr lang="en-US" sz="2540" dirty="0"/>
              <a:t>T</a:t>
            </a:r>
            <a:r>
              <a:rPr lang="ru-RU" sz="2540" dirty="0"/>
              <a:t>,</a:t>
            </a:r>
            <a:r>
              <a:rPr lang="en-US" sz="2540" dirty="0"/>
              <a:t>F</a:t>
            </a:r>
            <a:r>
              <a:rPr lang="ru-RU" sz="2540" dirty="0"/>
              <a:t>},</a:t>
            </a:r>
            <a:r>
              <a:rPr lang="en-US" sz="2540" dirty="0"/>
              <a:t>P</a:t>
            </a:r>
            <a:r>
              <a:rPr lang="ru-RU" sz="2540" dirty="0"/>
              <a:t>,</a:t>
            </a:r>
            <a:r>
              <a:rPr lang="en-US" sz="2540" dirty="0"/>
              <a:t>S</a:t>
            </a:r>
            <a:r>
              <a:rPr lang="ru-RU" sz="2540" dirty="0"/>
              <a:t>)</a:t>
            </a:r>
          </a:p>
          <a:p>
            <a:pPr lvl="1">
              <a:defRPr/>
            </a:pPr>
            <a:r>
              <a:rPr lang="ru-RU" sz="2540" dirty="0"/>
              <a:t> 	</a:t>
            </a:r>
            <a:r>
              <a:rPr lang="en-US" sz="2540" dirty="0"/>
              <a:t>P</a:t>
            </a:r>
            <a:r>
              <a:rPr lang="ru-RU" sz="2540" dirty="0"/>
              <a:t>: </a:t>
            </a:r>
            <a:r>
              <a:rPr lang="en-US" sz="2540" dirty="0"/>
              <a:t>S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T</a:t>
            </a:r>
            <a:r>
              <a:rPr lang="ru-RU" sz="2540" dirty="0"/>
              <a:t> |+</a:t>
            </a:r>
            <a:r>
              <a:rPr lang="en-US" sz="2540" dirty="0"/>
              <a:t>T</a:t>
            </a:r>
            <a:r>
              <a:rPr lang="ru-RU" sz="2540" dirty="0"/>
              <a:t> |-</a:t>
            </a:r>
            <a:r>
              <a:rPr lang="en-US" sz="2540" dirty="0"/>
              <a:t>T</a:t>
            </a:r>
            <a:r>
              <a:rPr lang="ru-RU" sz="2540" dirty="0"/>
              <a:t>   </a:t>
            </a:r>
          </a:p>
          <a:p>
            <a:pPr lvl="1">
              <a:defRPr/>
            </a:pPr>
            <a:r>
              <a:rPr lang="ru-RU" sz="2540" dirty="0"/>
              <a:t> </a:t>
            </a:r>
            <a:r>
              <a:rPr lang="en-US" sz="2540" dirty="0"/>
              <a:t>T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F</a:t>
            </a:r>
            <a:r>
              <a:rPr lang="ru-RU" sz="2540" dirty="0"/>
              <a:t>|</a:t>
            </a:r>
            <a:r>
              <a:rPr lang="en-US" sz="2540" dirty="0"/>
              <a:t>TF </a:t>
            </a:r>
            <a:endParaRPr lang="ru-RU" sz="2540" dirty="0"/>
          </a:p>
          <a:p>
            <a:pPr lvl="1">
              <a:defRPr/>
            </a:pPr>
            <a:r>
              <a:rPr lang="ru-RU" sz="2540" dirty="0"/>
              <a:t> </a:t>
            </a:r>
            <a:r>
              <a:rPr lang="en-US" sz="2540" dirty="0"/>
              <a:t>F</a:t>
            </a:r>
            <a:r>
              <a:rPr lang="ru-RU" sz="2540" dirty="0">
                <a:sym typeface="Symbol"/>
              </a:rPr>
              <a:t></a:t>
            </a:r>
            <a:r>
              <a:rPr lang="ru-RU" sz="2540" dirty="0"/>
              <a:t>0|1|2|3|4|5|6|7|8|9</a:t>
            </a:r>
          </a:p>
          <a:p>
            <a:pPr lvl="1">
              <a:buFontTx/>
              <a:buNone/>
              <a:defRPr/>
            </a:pPr>
            <a:r>
              <a:rPr lang="ru-RU" sz="2540" dirty="0"/>
              <a:t>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540" dirty="0"/>
              <a:t>S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-T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-TF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-TFF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-FFF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-4FF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-47F</a:t>
            </a:r>
            <a:r>
              <a:rPr lang="ru-RU" sz="2540" dirty="0">
                <a:sym typeface="Symbol"/>
              </a:rPr>
              <a:t></a:t>
            </a:r>
            <a:r>
              <a:rPr lang="en-US" sz="2540" dirty="0"/>
              <a:t>-479</a:t>
            </a:r>
            <a:endParaRPr lang="ru-RU" sz="2540" dirty="0"/>
          </a:p>
        </p:txBody>
      </p:sp>
    </p:spTree>
    <p:extLst>
      <p:ext uri="{BB962C8B-B14F-4D97-AF65-F5344CB8AC3E}">
        <p14:creationId xmlns:p14="http://schemas.microsoft.com/office/powerpoint/2010/main" val="44839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11267" name="Прямоугольник 2"/>
          <p:cNvSpPr>
            <a:spLocks noChangeArrowheads="1"/>
          </p:cNvSpPr>
          <p:nvPr/>
        </p:nvSpPr>
        <p:spPr bwMode="auto">
          <a:xfrm>
            <a:off x="1882119" y="1731063"/>
            <a:ext cx="8426324" cy="26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ru-RU" altLang="ru-RU" sz="3266">
                <a:latin typeface="Times New Roman" panose="02020603050405020304" pitchFamily="18" charset="0"/>
              </a:rPr>
              <a:t>Грамматика языка программирования является формальным описанием его </a:t>
            </a:r>
            <a:r>
              <a:rPr lang="ru-RU" altLang="ru-RU" sz="3266" i="1">
                <a:latin typeface="Times New Roman" panose="02020603050405020304" pitchFamily="18" charset="0"/>
              </a:rPr>
              <a:t>синтаксиса</a:t>
            </a:r>
            <a:r>
              <a:rPr lang="ru-RU" altLang="ru-RU" sz="3266">
                <a:latin typeface="Times New Roman" panose="02020603050405020304" pitchFamily="18" charset="0"/>
              </a:rPr>
              <a:t> или формы, в которой записаны отдельные предложения программы или вся программа. </a:t>
            </a:r>
            <a:endParaRPr lang="ru-RU" altLang="ru-RU" sz="3266"/>
          </a:p>
        </p:txBody>
      </p:sp>
    </p:spTree>
    <p:extLst>
      <p:ext uri="{BB962C8B-B14F-4D97-AF65-F5344CB8AC3E}">
        <p14:creationId xmlns:p14="http://schemas.microsoft.com/office/powerpoint/2010/main" val="238841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521" y="-228984"/>
            <a:ext cx="9340821" cy="911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ru-RU" sz="3447"/>
              <a:t>Дерево вывода</a:t>
            </a:r>
            <a:r>
              <a:rPr lang="en-US" altLang="ru-RU" sz="3447"/>
              <a:t> </a:t>
            </a:r>
            <a:r>
              <a:rPr lang="ru-RU" altLang="ru-RU" sz="3447"/>
              <a:t>(построение «Сверху вниз»)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9525" y="1142041"/>
            <a:ext cx="6663579" cy="718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540">
                <a:latin typeface="Calibri" panose="020F0502020204030204" pitchFamily="34" charset="0"/>
              </a:rPr>
              <a:t>1.Целевой символ помещается в корень дерева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545124" y="1836194"/>
            <a:ext cx="6009750" cy="84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marL="377825" indent="-377825" defTabSz="1008063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1"/>
              </a:buClr>
              <a:buChar char="•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540">
                <a:latin typeface="Calibri" panose="020F0502020204030204" pitchFamily="34" charset="0"/>
              </a:rPr>
              <a:t>2.Корневой символ раскрывается на несколько символов первого уровня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552323" y="2491462"/>
            <a:ext cx="6140805" cy="78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marL="377825" indent="-377825" defTabSz="1008063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1"/>
              </a:buClr>
              <a:buChar char="•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540">
                <a:latin typeface="Calibri" panose="020F0502020204030204" pitchFamily="34" charset="0"/>
              </a:rPr>
              <a:t>3.Выбирается крайняя вершина, обозначенная нетерминальным символом</a:t>
            </a:r>
          </a:p>
          <a:p>
            <a:pPr lvl="1">
              <a:lnSpc>
                <a:spcPct val="80000"/>
              </a:lnSpc>
            </a:pPr>
            <a:r>
              <a:rPr lang="ru-RU" altLang="ru-RU" sz="2540">
                <a:latin typeface="Calibri" panose="020F0502020204030204" pitchFamily="34" charset="0"/>
              </a:rPr>
              <a:t>выбирается правило</a:t>
            </a:r>
          </a:p>
          <a:p>
            <a:pPr lvl="1">
              <a:lnSpc>
                <a:spcPct val="80000"/>
              </a:lnSpc>
            </a:pPr>
            <a:r>
              <a:rPr lang="ru-RU" altLang="ru-RU" sz="2540">
                <a:latin typeface="Calibri" panose="020F0502020204030204" pitchFamily="34" charset="0"/>
              </a:rPr>
              <a:t>раскрывается на несколько вершин следующего уровня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719381" y="5911822"/>
            <a:ext cx="3853845" cy="71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marL="377825" indent="-377825" defTabSz="1008063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1"/>
              </a:buClr>
              <a:buChar char="•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177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513439" y="4539357"/>
            <a:ext cx="6074559" cy="104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marL="377825" indent="-377825" defTabSz="1008063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1"/>
              </a:buClr>
              <a:buChar char="•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540">
                <a:latin typeface="Calibri" panose="020F0502020204030204" pitchFamily="34" charset="0"/>
              </a:rPr>
              <a:t>4. Построение заканчивается, если все вершины обозначены терминальными символами</a:t>
            </a:r>
          </a:p>
          <a:p>
            <a:pPr lvl="1">
              <a:lnSpc>
                <a:spcPct val="80000"/>
              </a:lnSpc>
            </a:pPr>
            <a:r>
              <a:rPr lang="ru-RU" altLang="ru-RU" sz="2540">
                <a:latin typeface="Calibri" panose="020F0502020204030204" pitchFamily="34" charset="0"/>
              </a:rPr>
              <a:t>Иначе переходим к 2</a:t>
            </a:r>
          </a:p>
        </p:txBody>
      </p:sp>
      <p:grpSp>
        <p:nvGrpSpPr>
          <p:cNvPr id="61448" name="Группа 2"/>
          <p:cNvGrpSpPr>
            <a:grpSpLocks/>
          </p:cNvGrpSpPr>
          <p:nvPr/>
        </p:nvGrpSpPr>
        <p:grpSpPr bwMode="auto">
          <a:xfrm>
            <a:off x="7402218" y="1012428"/>
            <a:ext cx="3070402" cy="4899394"/>
            <a:chOff x="6480175" y="1116013"/>
            <a:chExt cx="3384550" cy="5400675"/>
          </a:xfrm>
        </p:grpSpPr>
        <p:cxnSp>
          <p:nvCxnSpPr>
            <p:cNvPr id="61450" name="AutoShape 34"/>
            <p:cNvCxnSpPr>
              <a:cxnSpLocks noChangeShapeType="1"/>
            </p:cNvCxnSpPr>
            <p:nvPr/>
          </p:nvCxnSpPr>
          <p:spPr bwMode="auto">
            <a:xfrm>
              <a:off x="8909505" y="2413001"/>
              <a:ext cx="719137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451" name="Группа 1"/>
            <p:cNvGrpSpPr>
              <a:grpSpLocks/>
            </p:cNvGrpSpPr>
            <p:nvPr/>
          </p:nvGrpSpPr>
          <p:grpSpPr bwMode="auto">
            <a:xfrm>
              <a:off x="6480175" y="1116013"/>
              <a:ext cx="3384550" cy="5400675"/>
              <a:chOff x="6480175" y="1619250"/>
              <a:chExt cx="3384550" cy="5400675"/>
            </a:xfrm>
          </p:grpSpPr>
          <p:sp>
            <p:nvSpPr>
              <p:cNvPr id="61452" name="Oval 20"/>
              <p:cNvSpPr>
                <a:spLocks noChangeArrowheads="1"/>
              </p:cNvSpPr>
              <p:nvPr/>
            </p:nvSpPr>
            <p:spPr bwMode="auto">
              <a:xfrm>
                <a:off x="7632700" y="1619250"/>
                <a:ext cx="576263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S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53" name="Oval 21"/>
              <p:cNvSpPr>
                <a:spLocks noChangeArrowheads="1"/>
              </p:cNvSpPr>
              <p:nvPr/>
            </p:nvSpPr>
            <p:spPr bwMode="auto">
              <a:xfrm>
                <a:off x="6480175" y="2484438"/>
                <a:ext cx="576263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-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54" name="Oval 22"/>
              <p:cNvSpPr>
                <a:spLocks noChangeArrowheads="1"/>
              </p:cNvSpPr>
              <p:nvPr/>
            </p:nvSpPr>
            <p:spPr bwMode="auto">
              <a:xfrm>
                <a:off x="8569325" y="2484438"/>
                <a:ext cx="576263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T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55" name="Oval 23"/>
              <p:cNvSpPr>
                <a:spLocks noChangeArrowheads="1"/>
              </p:cNvSpPr>
              <p:nvPr/>
            </p:nvSpPr>
            <p:spPr bwMode="auto">
              <a:xfrm>
                <a:off x="9288463" y="3203575"/>
                <a:ext cx="576262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F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56" name="Oval 24"/>
              <p:cNvSpPr>
                <a:spLocks noChangeArrowheads="1"/>
              </p:cNvSpPr>
              <p:nvPr/>
            </p:nvSpPr>
            <p:spPr bwMode="auto">
              <a:xfrm>
                <a:off x="9288463" y="4356100"/>
                <a:ext cx="576262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9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57" name="Oval 25"/>
              <p:cNvSpPr>
                <a:spLocks noChangeArrowheads="1"/>
              </p:cNvSpPr>
              <p:nvPr/>
            </p:nvSpPr>
            <p:spPr bwMode="auto">
              <a:xfrm>
                <a:off x="7704138" y="3275013"/>
                <a:ext cx="576262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T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58" name="Oval 26"/>
              <p:cNvSpPr>
                <a:spLocks noChangeArrowheads="1"/>
              </p:cNvSpPr>
              <p:nvPr/>
            </p:nvSpPr>
            <p:spPr bwMode="auto">
              <a:xfrm>
                <a:off x="8353425" y="4356100"/>
                <a:ext cx="576263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F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59" name="Oval 27"/>
              <p:cNvSpPr>
                <a:spLocks noChangeArrowheads="1"/>
              </p:cNvSpPr>
              <p:nvPr/>
            </p:nvSpPr>
            <p:spPr bwMode="auto">
              <a:xfrm>
                <a:off x="8353425" y="5580063"/>
                <a:ext cx="576263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7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60" name="Oval 28"/>
              <p:cNvSpPr>
                <a:spLocks noChangeArrowheads="1"/>
              </p:cNvSpPr>
              <p:nvPr/>
            </p:nvSpPr>
            <p:spPr bwMode="auto">
              <a:xfrm>
                <a:off x="6985000" y="4356100"/>
                <a:ext cx="576263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T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61" name="Oval 29"/>
              <p:cNvSpPr>
                <a:spLocks noChangeArrowheads="1"/>
              </p:cNvSpPr>
              <p:nvPr/>
            </p:nvSpPr>
            <p:spPr bwMode="auto">
              <a:xfrm>
                <a:off x="6985000" y="5508625"/>
                <a:ext cx="576263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F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sp>
            <p:nvSpPr>
              <p:cNvPr id="61462" name="Oval 30"/>
              <p:cNvSpPr>
                <a:spLocks noChangeArrowheads="1"/>
              </p:cNvSpPr>
              <p:nvPr/>
            </p:nvSpPr>
            <p:spPr bwMode="auto">
              <a:xfrm>
                <a:off x="6985000" y="6588125"/>
                <a:ext cx="576263" cy="431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defTabSz="829544"/>
                <a:r>
                  <a:rPr lang="en-US" altLang="ru-RU" sz="1633">
                    <a:solidFill>
                      <a:schemeClr val="bg2"/>
                    </a:solidFill>
                  </a:rPr>
                  <a:t>4</a:t>
                </a:r>
                <a:endParaRPr lang="ru-RU" altLang="ru-RU" sz="1633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463" name="AutoShape 32"/>
              <p:cNvCxnSpPr>
                <a:cxnSpLocks noChangeShapeType="1"/>
              </p:cNvCxnSpPr>
              <p:nvPr/>
            </p:nvCxnSpPr>
            <p:spPr bwMode="auto">
              <a:xfrm>
                <a:off x="7920038" y="2051050"/>
                <a:ext cx="938212" cy="441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4" name="AutoShape 36"/>
              <p:cNvCxnSpPr>
                <a:cxnSpLocks noChangeShapeType="1"/>
              </p:cNvCxnSpPr>
              <p:nvPr/>
            </p:nvCxnSpPr>
            <p:spPr bwMode="auto">
              <a:xfrm flipH="1">
                <a:off x="7991475" y="2916238"/>
                <a:ext cx="865188" cy="349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5" name="AutoShape 37"/>
              <p:cNvCxnSpPr>
                <a:cxnSpLocks noChangeShapeType="1"/>
              </p:cNvCxnSpPr>
              <p:nvPr/>
            </p:nvCxnSpPr>
            <p:spPr bwMode="auto">
              <a:xfrm>
                <a:off x="9577388" y="3635375"/>
                <a:ext cx="0" cy="720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6" name="AutoShape 38"/>
              <p:cNvCxnSpPr>
                <a:cxnSpLocks noChangeShapeType="1"/>
              </p:cNvCxnSpPr>
              <p:nvPr/>
            </p:nvCxnSpPr>
            <p:spPr bwMode="auto">
              <a:xfrm>
                <a:off x="7272338" y="4787900"/>
                <a:ext cx="0" cy="720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7" name="AutoShape 39"/>
              <p:cNvCxnSpPr>
                <a:cxnSpLocks noChangeShapeType="1"/>
              </p:cNvCxnSpPr>
              <p:nvPr/>
            </p:nvCxnSpPr>
            <p:spPr bwMode="auto">
              <a:xfrm>
                <a:off x="7272338" y="5940425"/>
                <a:ext cx="0" cy="6477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8" name="AutoShape 40"/>
              <p:cNvCxnSpPr>
                <a:cxnSpLocks noChangeShapeType="1"/>
              </p:cNvCxnSpPr>
              <p:nvPr/>
            </p:nvCxnSpPr>
            <p:spPr bwMode="auto">
              <a:xfrm>
                <a:off x="8640763" y="4787900"/>
                <a:ext cx="0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9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7272338" y="3708400"/>
                <a:ext cx="719137" cy="649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0" name="AutoShape 42"/>
              <p:cNvCxnSpPr>
                <a:cxnSpLocks noChangeShapeType="1"/>
              </p:cNvCxnSpPr>
              <p:nvPr/>
            </p:nvCxnSpPr>
            <p:spPr bwMode="auto">
              <a:xfrm>
                <a:off x="7993063" y="3708400"/>
                <a:ext cx="649287" cy="649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1" name="AutoShape 43"/>
              <p:cNvCxnSpPr>
                <a:cxnSpLocks noChangeShapeType="1"/>
                <a:stCxn id="61452" idx="4"/>
                <a:endCxn id="61453" idx="0"/>
              </p:cNvCxnSpPr>
              <p:nvPr/>
            </p:nvCxnSpPr>
            <p:spPr bwMode="auto">
              <a:xfrm flipH="1">
                <a:off x="6769100" y="2051050"/>
                <a:ext cx="1152525" cy="4333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1523520" y="750320"/>
            <a:ext cx="6978192" cy="4832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defTabSz="829544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S</a:t>
            </a:r>
            <a:r>
              <a:rPr lang="ru-RU" sz="2540" dirty="0">
                <a:latin typeface="Calibri" panose="020F0502020204030204" pitchFamily="34" charset="0"/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-T</a:t>
            </a:r>
            <a:r>
              <a:rPr lang="ru-RU" sz="2540" dirty="0">
                <a:latin typeface="Calibri" panose="020F0502020204030204" pitchFamily="34" charset="0"/>
                <a:sym typeface="Symbol"/>
              </a:rPr>
              <a:t>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-TF</a:t>
            </a:r>
            <a:r>
              <a:rPr lang="ru-RU" sz="2540" dirty="0">
                <a:latin typeface="Calibri" panose="020F0502020204030204" pitchFamily="34" charset="0"/>
                <a:sym typeface="Symbol"/>
              </a:rPr>
              <a:t>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-TFF</a:t>
            </a:r>
            <a:r>
              <a:rPr lang="ru-RU" sz="2540" dirty="0">
                <a:latin typeface="Calibri" panose="020F0502020204030204" pitchFamily="34" charset="0"/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-FFF</a:t>
            </a:r>
            <a:r>
              <a:rPr lang="ru-RU" sz="2540" dirty="0">
                <a:latin typeface="Calibri" panose="020F0502020204030204" pitchFamily="34" charset="0"/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-4FF</a:t>
            </a:r>
            <a:r>
              <a:rPr lang="ru-RU" sz="2540" dirty="0">
                <a:latin typeface="Calibri" panose="020F0502020204030204" pitchFamily="34" charset="0"/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-47F</a:t>
            </a:r>
            <a:r>
              <a:rPr lang="ru-RU" sz="2540" dirty="0">
                <a:latin typeface="Calibri" panose="020F0502020204030204" pitchFamily="34" charset="0"/>
                <a:sym typeface="Symbol"/>
              </a:rPr>
              <a:t>  </a:t>
            </a:r>
            <a:r>
              <a:rPr lang="en-US" sz="254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-479</a:t>
            </a:r>
            <a:endParaRPr lang="ru-RU" sz="2540" dirty="0">
              <a:effectLst>
                <a:outerShdw blurRad="38100" dist="38100" dir="2700000" algn="tl">
                  <a:srgbClr val="000000"/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5188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  <p:bldP spid="993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489" y="-228984"/>
            <a:ext cx="8230465" cy="1139160"/>
          </a:xfrm>
          <a:extLst/>
        </p:spPr>
        <p:txBody>
          <a:bodyPr/>
          <a:lstStyle/>
          <a:p>
            <a:pPr>
              <a:defRPr/>
            </a:pPr>
            <a:r>
              <a:rPr lang="ru-RU" dirty="0" smtClean="0"/>
              <a:t>Дерево вывода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49" y="946181"/>
            <a:ext cx="8230464" cy="4530716"/>
          </a:xfrm>
          <a:extLst/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sz="2903" dirty="0"/>
              <a:t>Восходящий способ построения дерева</a:t>
            </a:r>
          </a:p>
          <a:p>
            <a:pPr lvl="1">
              <a:lnSpc>
                <a:spcPct val="90000"/>
              </a:lnSpc>
              <a:defRPr/>
            </a:pPr>
            <a:r>
              <a:rPr lang="ru-RU" sz="2903" dirty="0"/>
              <a:t>Исходную цепочку пытаются свернуть к начальному символу </a:t>
            </a:r>
            <a:r>
              <a:rPr lang="en-US" sz="2903" dirty="0"/>
              <a:t>S</a:t>
            </a:r>
            <a:endParaRPr lang="ru-RU" sz="2903" dirty="0"/>
          </a:p>
          <a:p>
            <a:pPr lvl="1">
              <a:lnSpc>
                <a:spcPct val="90000"/>
              </a:lnSpc>
              <a:defRPr/>
            </a:pPr>
            <a:r>
              <a:rPr lang="ru-RU" sz="2903" dirty="0"/>
              <a:t>На каждом шаге ищут подцепочку, которая совпадает с правой частью какого-либо правила вывода</a:t>
            </a:r>
          </a:p>
          <a:p>
            <a:pPr lvl="1">
              <a:lnSpc>
                <a:spcPct val="90000"/>
              </a:lnSpc>
              <a:defRPr/>
            </a:pPr>
            <a:r>
              <a:rPr lang="ru-RU" sz="2903" dirty="0"/>
              <a:t>Если цепочка находится, то она заменяется </a:t>
            </a:r>
            <a:r>
              <a:rPr lang="ru-RU" sz="2903" dirty="0" err="1"/>
              <a:t>нетерминалом</a:t>
            </a:r>
            <a:r>
              <a:rPr lang="ru-RU" sz="2903" dirty="0"/>
              <a:t> из левой части </a:t>
            </a:r>
          </a:p>
        </p:txBody>
      </p:sp>
    </p:spTree>
    <p:extLst>
      <p:ext uri="{BB962C8B-B14F-4D97-AF65-F5344CB8AC3E}">
        <p14:creationId xmlns:p14="http://schemas.microsoft.com/office/powerpoint/2010/main" val="39548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ru-RU" smtClean="0">
                <a:effectLst/>
              </a:rPr>
              <a:t>Дерево вывода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4169" y="1273094"/>
            <a:ext cx="9080154" cy="4530716"/>
          </a:xfrm>
          <a:extLst/>
        </p:spPr>
        <p:txBody>
          <a:bodyPr/>
          <a:lstStyle/>
          <a:p>
            <a:pPr>
              <a:defRPr/>
            </a:pPr>
            <a:r>
              <a:rPr lang="ru-RU" sz="2540" b="1" dirty="0"/>
              <a:t>Пример</a:t>
            </a:r>
            <a:r>
              <a:rPr lang="en-US" sz="2540" b="1" dirty="0"/>
              <a:t> </a:t>
            </a:r>
            <a:r>
              <a:rPr lang="ru-RU" sz="2540" b="1" dirty="0"/>
              <a:t>2</a:t>
            </a:r>
            <a:r>
              <a:rPr lang="ru-RU" sz="2540" dirty="0"/>
              <a:t>:</a:t>
            </a:r>
          </a:p>
          <a:p>
            <a:pPr marL="0" indent="0">
              <a:buNone/>
              <a:defRPr/>
            </a:pPr>
            <a:r>
              <a:rPr lang="en-US" sz="2540" dirty="0"/>
              <a:t>G</a:t>
            </a:r>
            <a:r>
              <a:rPr lang="ru-RU" sz="2540" dirty="0"/>
              <a:t>({0,1,2,3,4,5,6,7,8,9, -, +,},{</a:t>
            </a:r>
            <a:r>
              <a:rPr lang="en-US" sz="2540" dirty="0"/>
              <a:t>S</a:t>
            </a:r>
            <a:r>
              <a:rPr lang="ru-RU" sz="2540" dirty="0"/>
              <a:t>,</a:t>
            </a:r>
            <a:r>
              <a:rPr lang="en-US" sz="2540" dirty="0"/>
              <a:t>T</a:t>
            </a:r>
            <a:r>
              <a:rPr lang="ru-RU" sz="2540" dirty="0"/>
              <a:t>,</a:t>
            </a:r>
            <a:r>
              <a:rPr lang="en-US" sz="2540" dirty="0"/>
              <a:t>F</a:t>
            </a:r>
            <a:r>
              <a:rPr lang="ru-RU" sz="2540" dirty="0"/>
              <a:t>},</a:t>
            </a:r>
            <a:r>
              <a:rPr lang="en-US" sz="2540" dirty="0"/>
              <a:t>P</a:t>
            </a:r>
            <a:r>
              <a:rPr lang="ru-RU" sz="2540" dirty="0"/>
              <a:t>,</a:t>
            </a:r>
            <a:r>
              <a:rPr lang="en-US" sz="2540" dirty="0"/>
              <a:t>S</a:t>
            </a:r>
            <a:r>
              <a:rPr lang="ru-RU" sz="2540" dirty="0"/>
              <a:t>)</a:t>
            </a:r>
          </a:p>
          <a:p>
            <a:pPr marL="0" indent="0">
              <a:buNone/>
              <a:defRPr/>
            </a:pPr>
            <a:r>
              <a:rPr lang="en-US" sz="2540" dirty="0"/>
              <a:t>P</a:t>
            </a:r>
            <a:r>
              <a:rPr lang="ru-RU" sz="2540" dirty="0"/>
              <a:t>: </a:t>
            </a:r>
            <a:r>
              <a:rPr lang="en-US" sz="2540" dirty="0"/>
              <a:t>S</a:t>
            </a:r>
            <a:r>
              <a:rPr lang="ru-RU" sz="2540" dirty="0">
                <a:sym typeface="Symbol"/>
              </a:rPr>
              <a:t>  </a:t>
            </a:r>
            <a:r>
              <a:rPr lang="en-US" sz="2540" dirty="0"/>
              <a:t>T</a:t>
            </a:r>
            <a:r>
              <a:rPr lang="ru-RU" sz="2540" dirty="0"/>
              <a:t> |+</a:t>
            </a:r>
            <a:r>
              <a:rPr lang="en-US" sz="2540" dirty="0"/>
              <a:t>T</a:t>
            </a:r>
            <a:r>
              <a:rPr lang="ru-RU" sz="2540" dirty="0"/>
              <a:t> |-</a:t>
            </a:r>
            <a:r>
              <a:rPr lang="en-US" sz="2540" dirty="0"/>
              <a:t>T</a:t>
            </a:r>
            <a:r>
              <a:rPr lang="ru-RU" sz="2540" dirty="0"/>
              <a:t>   </a:t>
            </a:r>
            <a:r>
              <a:rPr lang="en-US" sz="2540" dirty="0"/>
              <a:t>T</a:t>
            </a:r>
            <a:r>
              <a:rPr lang="ru-RU" sz="2540" dirty="0">
                <a:sym typeface="Symbol"/>
              </a:rPr>
              <a:t>  </a:t>
            </a:r>
            <a:r>
              <a:rPr lang="en-US" sz="2540" dirty="0"/>
              <a:t>F</a:t>
            </a:r>
            <a:r>
              <a:rPr lang="ru-RU" sz="2540" dirty="0"/>
              <a:t>|</a:t>
            </a:r>
            <a:r>
              <a:rPr lang="en-US" sz="2540" dirty="0"/>
              <a:t>TF </a:t>
            </a:r>
            <a:r>
              <a:rPr lang="ru-RU" sz="2540" dirty="0"/>
              <a:t> </a:t>
            </a:r>
          </a:p>
          <a:p>
            <a:pPr marL="0" indent="0">
              <a:buNone/>
              <a:defRPr/>
            </a:pPr>
            <a:r>
              <a:rPr lang="en-US" sz="2540" dirty="0"/>
              <a:t>F</a:t>
            </a:r>
            <a:r>
              <a:rPr lang="ru-RU" sz="2540" dirty="0"/>
              <a:t>-&gt;0|1|2|3|4|5|6|7|8|9</a:t>
            </a:r>
          </a:p>
          <a:p>
            <a:pPr>
              <a:defRPr/>
            </a:pPr>
            <a:endParaRPr lang="ru-RU" sz="2540" dirty="0"/>
          </a:p>
          <a:p>
            <a:pPr>
              <a:defRPr/>
            </a:pPr>
            <a:r>
              <a:rPr lang="en-US" sz="2540" dirty="0"/>
              <a:t> S </a:t>
            </a:r>
            <a:r>
              <a:rPr lang="ru-RU" sz="2540" dirty="0">
                <a:sym typeface="Symbol"/>
              </a:rPr>
              <a:t> </a:t>
            </a:r>
            <a:r>
              <a:rPr lang="ru-RU" sz="2540" dirty="0"/>
              <a:t>Т</a:t>
            </a:r>
            <a:r>
              <a:rPr lang="en-US" sz="2540" dirty="0"/>
              <a:t> </a:t>
            </a:r>
            <a:r>
              <a:rPr lang="ru-RU" sz="2540" dirty="0">
                <a:sym typeface="Symbol"/>
              </a:rPr>
              <a:t> </a:t>
            </a:r>
            <a:r>
              <a:rPr lang="en-US" sz="2540" dirty="0"/>
              <a:t>TF</a:t>
            </a:r>
            <a:r>
              <a:rPr lang="ru-RU" sz="2540" dirty="0">
                <a:sym typeface="Symbol"/>
              </a:rPr>
              <a:t>  </a:t>
            </a:r>
            <a:r>
              <a:rPr lang="en-US" sz="2540" dirty="0"/>
              <a:t>T8</a:t>
            </a:r>
            <a:r>
              <a:rPr lang="ru-RU" sz="2540" dirty="0">
                <a:sym typeface="Symbol"/>
              </a:rPr>
              <a:t>  </a:t>
            </a:r>
            <a:r>
              <a:rPr lang="en-US" sz="2540" dirty="0"/>
              <a:t>F8</a:t>
            </a:r>
            <a:r>
              <a:rPr lang="ru-RU" sz="2540" dirty="0">
                <a:sym typeface="Symbol"/>
              </a:rPr>
              <a:t>  </a:t>
            </a:r>
            <a:r>
              <a:rPr lang="en-US" sz="2540" dirty="0"/>
              <a:t>18</a:t>
            </a:r>
            <a:endParaRPr lang="ru-RU" sz="2540" dirty="0"/>
          </a:p>
          <a:p>
            <a:pPr>
              <a:defRPr/>
            </a:pPr>
            <a:endParaRPr lang="ru-RU" sz="2540" dirty="0"/>
          </a:p>
        </p:txBody>
      </p:sp>
    </p:spTree>
    <p:extLst>
      <p:ext uri="{BB962C8B-B14F-4D97-AF65-F5344CB8AC3E}">
        <p14:creationId xmlns:p14="http://schemas.microsoft.com/office/powerpoint/2010/main" val="327145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8713" y="31684"/>
            <a:ext cx="9276014" cy="1139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ru-RU" sz="3447"/>
              <a:t>Дерево вывода</a:t>
            </a:r>
            <a:r>
              <a:rPr lang="en-US" altLang="ru-RU" sz="3447"/>
              <a:t> </a:t>
            </a:r>
            <a:r>
              <a:rPr lang="ru-RU" altLang="ru-RU" sz="3447"/>
              <a:t>(построение «Снизу вверх»)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521" y="1278855"/>
            <a:ext cx="6466279" cy="1044110"/>
          </a:xfrm>
          <a:extLst/>
        </p:spPr>
        <p:txBody>
          <a:bodyPr/>
          <a:lstStyle/>
          <a:p>
            <a:pPr marL="0" indent="0">
              <a:buFont typeface="Wingdings" panose="05000000000000000000" pitchFamily="2" charset="2"/>
              <a:buAutoNum type="arabicPeriod"/>
              <a:defRPr/>
            </a:pPr>
            <a:r>
              <a:rPr lang="en-US" sz="2540" dirty="0"/>
              <a:t> </a:t>
            </a:r>
            <a:r>
              <a:rPr lang="ru-RU" sz="2540" dirty="0"/>
              <a:t>Выбираются терминальные символы конечной цепочки</a:t>
            </a:r>
            <a:endParaRPr lang="en-US" sz="2540" dirty="0"/>
          </a:p>
          <a:p>
            <a:pPr marL="0" indent="0">
              <a:buFont typeface="Wingdings" panose="05000000000000000000" pitchFamily="2" charset="2"/>
              <a:buAutoNum type="arabicPeriod"/>
              <a:defRPr/>
            </a:pPr>
            <a:endParaRPr lang="ru-RU" sz="2540" dirty="0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980049" y="2579312"/>
            <a:ext cx="4834587" cy="104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marL="377825" indent="-377825" defTabSz="1008063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1"/>
              </a:buClr>
              <a:buChar char="•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540"/>
          </a:p>
        </p:txBody>
      </p:sp>
      <p:grpSp>
        <p:nvGrpSpPr>
          <p:cNvPr id="64517" name="Группа 1"/>
          <p:cNvGrpSpPr>
            <a:grpSpLocks/>
          </p:cNvGrpSpPr>
          <p:nvPr/>
        </p:nvGrpSpPr>
        <p:grpSpPr bwMode="auto">
          <a:xfrm>
            <a:off x="7860186" y="1600009"/>
            <a:ext cx="2155907" cy="3462123"/>
            <a:chOff x="6985000" y="1763613"/>
            <a:chExt cx="2376488" cy="3816350"/>
          </a:xfrm>
        </p:grpSpPr>
        <p:sp>
          <p:nvSpPr>
            <p:cNvPr id="64522" name="Oval 7"/>
            <p:cNvSpPr>
              <a:spLocks noChangeArrowheads="1"/>
            </p:cNvSpPr>
            <p:nvPr/>
          </p:nvSpPr>
          <p:spPr bwMode="auto">
            <a:xfrm>
              <a:off x="7920038" y="1763613"/>
              <a:ext cx="576262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defTabSz="829544"/>
              <a:r>
                <a:rPr lang="en-US" altLang="ru-RU" sz="1633">
                  <a:solidFill>
                    <a:schemeClr val="bg2"/>
                  </a:solidFill>
                </a:rPr>
                <a:t>S</a:t>
              </a:r>
              <a:endParaRPr lang="ru-RU" altLang="ru-RU" sz="1633">
                <a:solidFill>
                  <a:schemeClr val="bg2"/>
                </a:solidFill>
              </a:endParaRPr>
            </a:p>
          </p:txBody>
        </p:sp>
        <p:sp>
          <p:nvSpPr>
            <p:cNvPr id="64523" name="Oval 8"/>
            <p:cNvSpPr>
              <a:spLocks noChangeArrowheads="1"/>
            </p:cNvSpPr>
            <p:nvPr/>
          </p:nvSpPr>
          <p:spPr bwMode="auto">
            <a:xfrm>
              <a:off x="6985000" y="2916138"/>
              <a:ext cx="57626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defTabSz="829544"/>
              <a:r>
                <a:rPr lang="en-US" altLang="ru-RU" sz="1633">
                  <a:solidFill>
                    <a:schemeClr val="bg2"/>
                  </a:solidFill>
                </a:rPr>
                <a:t>T</a:t>
              </a:r>
              <a:endParaRPr lang="ru-RU" altLang="ru-RU" sz="1633">
                <a:solidFill>
                  <a:schemeClr val="bg2"/>
                </a:solidFill>
              </a:endParaRPr>
            </a:p>
          </p:txBody>
        </p:sp>
        <p:sp>
          <p:nvSpPr>
            <p:cNvPr id="64524" name="Oval 9"/>
            <p:cNvSpPr>
              <a:spLocks noChangeArrowheads="1"/>
            </p:cNvSpPr>
            <p:nvPr/>
          </p:nvSpPr>
          <p:spPr bwMode="auto">
            <a:xfrm>
              <a:off x="8785225" y="2916138"/>
              <a:ext cx="57626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defTabSz="829544"/>
              <a:r>
                <a:rPr lang="en-US" altLang="ru-RU" sz="1633">
                  <a:solidFill>
                    <a:schemeClr val="bg2"/>
                  </a:solidFill>
                </a:rPr>
                <a:t>F</a:t>
              </a:r>
              <a:endParaRPr lang="ru-RU" altLang="ru-RU" sz="1633">
                <a:solidFill>
                  <a:schemeClr val="bg2"/>
                </a:solidFill>
              </a:endParaRPr>
            </a:p>
          </p:txBody>
        </p:sp>
        <p:sp>
          <p:nvSpPr>
            <p:cNvPr id="64525" name="Oval 10"/>
            <p:cNvSpPr>
              <a:spLocks noChangeArrowheads="1"/>
            </p:cNvSpPr>
            <p:nvPr/>
          </p:nvSpPr>
          <p:spPr bwMode="auto">
            <a:xfrm>
              <a:off x="8785225" y="4284563"/>
              <a:ext cx="57626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defTabSz="829544"/>
              <a:r>
                <a:rPr lang="en-US" altLang="ru-RU" sz="1633">
                  <a:solidFill>
                    <a:schemeClr val="bg2"/>
                  </a:solidFill>
                </a:rPr>
                <a:t>8</a:t>
              </a:r>
              <a:endParaRPr lang="ru-RU" altLang="ru-RU" sz="1633">
                <a:solidFill>
                  <a:schemeClr val="bg2"/>
                </a:solidFill>
              </a:endParaRPr>
            </a:p>
          </p:txBody>
        </p:sp>
        <p:sp>
          <p:nvSpPr>
            <p:cNvPr id="64526" name="Oval 11"/>
            <p:cNvSpPr>
              <a:spLocks noChangeArrowheads="1"/>
            </p:cNvSpPr>
            <p:nvPr/>
          </p:nvSpPr>
          <p:spPr bwMode="auto">
            <a:xfrm>
              <a:off x="6985000" y="4068663"/>
              <a:ext cx="57626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defTabSz="829544"/>
              <a:r>
                <a:rPr lang="en-US" altLang="ru-RU" sz="1633">
                  <a:solidFill>
                    <a:schemeClr val="bg2"/>
                  </a:solidFill>
                </a:rPr>
                <a:t>F</a:t>
              </a:r>
              <a:endParaRPr lang="ru-RU" altLang="ru-RU" sz="1633">
                <a:solidFill>
                  <a:schemeClr val="bg2"/>
                </a:solidFill>
              </a:endParaRPr>
            </a:p>
          </p:txBody>
        </p:sp>
        <p:sp>
          <p:nvSpPr>
            <p:cNvPr id="64527" name="Oval 12"/>
            <p:cNvSpPr>
              <a:spLocks noChangeArrowheads="1"/>
            </p:cNvSpPr>
            <p:nvPr/>
          </p:nvSpPr>
          <p:spPr bwMode="auto">
            <a:xfrm>
              <a:off x="6985000" y="5148163"/>
              <a:ext cx="57626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defTabSz="829544"/>
              <a:r>
                <a:rPr lang="en-US" altLang="ru-RU" sz="1633">
                  <a:solidFill>
                    <a:schemeClr val="bg2"/>
                  </a:solidFill>
                </a:rPr>
                <a:t>1</a:t>
              </a:r>
              <a:endParaRPr lang="ru-RU" altLang="ru-RU" sz="1633">
                <a:solidFill>
                  <a:schemeClr val="bg2"/>
                </a:solidFill>
              </a:endParaRPr>
            </a:p>
          </p:txBody>
        </p:sp>
        <p:cxnSp>
          <p:nvCxnSpPr>
            <p:cNvPr id="64528" name="AutoShape 13"/>
            <p:cNvCxnSpPr>
              <a:cxnSpLocks noChangeShapeType="1"/>
              <a:stCxn id="64522" idx="4"/>
              <a:endCxn id="64524" idx="0"/>
            </p:cNvCxnSpPr>
            <p:nvPr/>
          </p:nvCxnSpPr>
          <p:spPr bwMode="auto">
            <a:xfrm>
              <a:off x="8208963" y="2195413"/>
              <a:ext cx="865187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9" name="AutoShape 14"/>
            <p:cNvCxnSpPr>
              <a:cxnSpLocks noChangeShapeType="1"/>
            </p:cNvCxnSpPr>
            <p:nvPr/>
          </p:nvCxnSpPr>
          <p:spPr bwMode="auto">
            <a:xfrm flipH="1">
              <a:off x="7272338" y="2195413"/>
              <a:ext cx="935037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0" name="AutoShape 15"/>
            <p:cNvCxnSpPr>
              <a:cxnSpLocks noChangeShapeType="1"/>
            </p:cNvCxnSpPr>
            <p:nvPr/>
          </p:nvCxnSpPr>
          <p:spPr bwMode="auto">
            <a:xfrm>
              <a:off x="7272338" y="3347938"/>
              <a:ext cx="0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1" name="AutoShape 16"/>
            <p:cNvCxnSpPr>
              <a:cxnSpLocks noChangeShapeType="1"/>
            </p:cNvCxnSpPr>
            <p:nvPr/>
          </p:nvCxnSpPr>
          <p:spPr bwMode="auto">
            <a:xfrm>
              <a:off x="7272338" y="4500463"/>
              <a:ext cx="1587" cy="631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2" name="AutoShape 17"/>
            <p:cNvCxnSpPr>
              <a:cxnSpLocks noChangeShapeType="1"/>
              <a:stCxn id="64524" idx="4"/>
              <a:endCxn id="64525" idx="0"/>
            </p:cNvCxnSpPr>
            <p:nvPr/>
          </p:nvCxnSpPr>
          <p:spPr bwMode="auto">
            <a:xfrm>
              <a:off x="9074150" y="3347938"/>
              <a:ext cx="0" cy="936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6093121" y="881374"/>
            <a:ext cx="3726085" cy="4273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defTabSz="829544">
              <a:defRPr/>
            </a:pPr>
            <a:r>
              <a:rPr lang="en-US" sz="2177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 =</a:t>
            </a:r>
            <a:r>
              <a:rPr lang="ru-RU" sz="2177" dirty="0">
                <a:sym typeface="Symbol"/>
              </a:rPr>
              <a:t>  </a:t>
            </a:r>
            <a:r>
              <a:rPr lang="ru-RU" sz="2177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Т</a:t>
            </a:r>
            <a:r>
              <a:rPr lang="en-US" sz="2177" dirty="0"/>
              <a:t> </a:t>
            </a:r>
            <a:r>
              <a:rPr lang="ru-RU" sz="2177" dirty="0">
                <a:sym typeface="Symbol"/>
              </a:rPr>
              <a:t> </a:t>
            </a:r>
            <a:r>
              <a:rPr lang="en-US" sz="2177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TF</a:t>
            </a:r>
            <a:r>
              <a:rPr lang="ru-RU" sz="2177" dirty="0">
                <a:sym typeface="Symbol"/>
              </a:rPr>
              <a:t>  </a:t>
            </a:r>
            <a:r>
              <a:rPr lang="en-US" sz="2177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T8</a:t>
            </a:r>
            <a:r>
              <a:rPr lang="ru-RU" sz="2177" dirty="0">
                <a:sym typeface="Symbol"/>
              </a:rPr>
              <a:t>  </a:t>
            </a:r>
            <a:r>
              <a:rPr lang="en-US" sz="2177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F8</a:t>
            </a:r>
            <a:r>
              <a:rPr lang="ru-RU" sz="2177" dirty="0">
                <a:sym typeface="Symbol"/>
              </a:rPr>
              <a:t>  </a:t>
            </a:r>
            <a:r>
              <a:rPr lang="en-US" sz="2177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  <a:endParaRPr lang="ru-RU" sz="2177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595528" y="2122784"/>
            <a:ext cx="6002550" cy="16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8" tIns="45719" rIns="91438" bIns="45719"/>
          <a:lstStyle>
            <a:lvl1pPr marL="377825" indent="-377825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19150" indent="-3159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31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60475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763713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68538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+mj-lt"/>
              <a:buAutoNum type="arabicPeriod" startAt="2"/>
              <a:defRPr/>
            </a:pPr>
            <a:r>
              <a:rPr lang="en-US" sz="2540" kern="0" dirty="0"/>
              <a:t> </a:t>
            </a:r>
            <a:r>
              <a:rPr lang="ru-RU" sz="2540" kern="0" dirty="0"/>
              <a:t>Выбирается правило, правая часть которого соответствует крайним символам в слое дерева </a:t>
            </a:r>
          </a:p>
          <a:p>
            <a:pPr marL="466618" indent="-466618">
              <a:buFont typeface="Wingdings" pitchFamily="2" charset="2"/>
              <a:buAutoNum type="arabicPeriod" startAt="2"/>
              <a:defRPr/>
            </a:pPr>
            <a:endParaRPr lang="ru-RU" sz="2540" kern="0" dirty="0"/>
          </a:p>
          <a:p>
            <a:pPr marL="466618" indent="-466618">
              <a:buFont typeface="Wingdings" pitchFamily="2" charset="2"/>
              <a:buAutoNum type="arabicPeriod" startAt="2"/>
              <a:defRPr/>
            </a:pPr>
            <a:endParaRPr lang="ru-RU" sz="2540" kern="0" dirty="0">
              <a:effectLst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559525" y="3364194"/>
            <a:ext cx="6002550" cy="169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8" tIns="45719" rIns="91438" bIns="45719"/>
          <a:lstStyle>
            <a:lvl1pPr marL="377825" indent="-377825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19150" indent="-3159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31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60475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763713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68538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+mj-lt"/>
              <a:buAutoNum type="arabicPeriod" startAt="3"/>
              <a:defRPr/>
            </a:pPr>
            <a:r>
              <a:rPr lang="ru-RU" sz="2540" kern="0" dirty="0"/>
              <a:t>Выбранные вершины соединяются с новой вершиной, выбранной из левой части правила</a:t>
            </a:r>
            <a:endParaRPr lang="en-US" sz="2540" kern="0" dirty="0"/>
          </a:p>
          <a:p>
            <a:pPr marL="0" indent="0">
              <a:buFont typeface="Wingdings" pitchFamily="2" charset="2"/>
              <a:buAutoNum type="arabicPeriod" startAt="3"/>
              <a:defRPr/>
            </a:pPr>
            <a:endParaRPr lang="ru-RU" sz="2540" kern="0" dirty="0"/>
          </a:p>
          <a:p>
            <a:pPr marL="466618" indent="-466618">
              <a:buFont typeface="Wingdings" pitchFamily="2" charset="2"/>
              <a:buAutoNum type="arabicPeriod" startAt="3"/>
              <a:defRPr/>
            </a:pPr>
            <a:endParaRPr lang="ru-RU" sz="2540" kern="0" dirty="0"/>
          </a:p>
          <a:p>
            <a:pPr marL="466618" indent="-466618">
              <a:buFont typeface="Wingdings" pitchFamily="2" charset="2"/>
              <a:buAutoNum type="arabicPeriod" startAt="3"/>
              <a:defRPr/>
            </a:pPr>
            <a:endParaRPr lang="ru-RU" sz="2540" kern="0" dirty="0">
              <a:effectLst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63845" y="4905155"/>
            <a:ext cx="6313623" cy="137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8" tIns="45719" rIns="91438" bIns="45719"/>
          <a:lstStyle>
            <a:lvl1pPr marL="377825" indent="-377825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19150" indent="-3159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31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60475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763713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68538" indent="-2524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+mj-lt"/>
              <a:buAutoNum type="arabicPeriod" startAt="4"/>
              <a:defRPr/>
            </a:pPr>
            <a:r>
              <a:rPr lang="ru-RU" sz="2540" kern="0" dirty="0"/>
              <a:t>Построение закончено, если достигнута корневая вершина</a:t>
            </a:r>
          </a:p>
          <a:p>
            <a:pPr lvl="1">
              <a:defRPr/>
            </a:pPr>
            <a:r>
              <a:rPr lang="ru-RU" sz="2540" kern="0" dirty="0"/>
              <a:t>Иначе вернуться к 2</a:t>
            </a:r>
          </a:p>
          <a:p>
            <a:pPr marL="466618" indent="-466618">
              <a:buFont typeface="Wingdings" pitchFamily="2" charset="2"/>
              <a:buAutoNum type="arabicPeriod" startAt="4"/>
              <a:defRPr/>
            </a:pPr>
            <a:endParaRPr lang="ru-RU" sz="2540" kern="0" dirty="0"/>
          </a:p>
          <a:p>
            <a:pPr marL="466618" indent="-466618">
              <a:buFont typeface="Wingdings" pitchFamily="2" charset="2"/>
              <a:buAutoNum type="arabicPeriod" startAt="4"/>
              <a:defRPr/>
            </a:pPr>
            <a:endParaRPr lang="ru-RU" sz="2540" kern="0" dirty="0"/>
          </a:p>
          <a:p>
            <a:pPr marL="466618" indent="-466618">
              <a:buFont typeface="Wingdings" pitchFamily="2" charset="2"/>
              <a:buAutoNum type="arabicPeriod" startAt="4"/>
              <a:defRPr/>
            </a:pPr>
            <a:endParaRPr lang="ru-RU" sz="2540" kern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752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380" grpId="0"/>
      <p:bldP spid="20" grpId="0"/>
      <p:bldP spid="21" grpId="0" build="p"/>
      <p:bldP spid="2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046296" y="3037280"/>
            <a:ext cx="8231904" cy="1140600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sz="5443"/>
              <a:t>Распознаватели</a:t>
            </a:r>
            <a:br>
              <a:rPr lang="ru-RU" sz="5443"/>
            </a:br>
            <a:endParaRPr lang="ru-RU" sz="5443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111103" y="2803650"/>
            <a:ext cx="8165657" cy="40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177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05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Распознаватели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111102" y="1854453"/>
            <a:ext cx="6966074" cy="55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3266">
                <a:effectLst>
                  <a:outerShdw blurRad="38100" dist="38100" dir="2700000" algn="tl">
                    <a:srgbClr val="000000"/>
                  </a:outerShdw>
                </a:effectLst>
              </a:rPr>
              <a:t>Состоят из следующих компонентов :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242156" y="2660853"/>
            <a:ext cx="7055300" cy="242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считывающее  устройство</a:t>
            </a:r>
            <a:endParaRPr lang="en-US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устройство управления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defRPr/>
            </a:pPr>
            <a:endParaRPr lang="en-US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внешняя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204983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489652"/>
            <a:ext cx="8230464" cy="113916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899"/>
              <a:t>Распознаватели</a:t>
            </a:r>
            <a:br>
              <a:rPr lang="ru-RU" sz="4899"/>
            </a:br>
            <a:r>
              <a:rPr lang="ru-RU" sz="4899"/>
              <a:t>классификация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111102" y="2563981"/>
            <a:ext cx="8100851" cy="28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По видам считывающего устройства распознаватели могут быть: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односторонними;</a:t>
            </a:r>
            <a:endParaRPr lang="en-US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двусторонними. </a:t>
            </a:r>
          </a:p>
        </p:txBody>
      </p:sp>
    </p:spTree>
    <p:extLst>
      <p:ext uri="{BB962C8B-B14F-4D97-AF65-F5344CB8AC3E}">
        <p14:creationId xmlns:p14="http://schemas.microsoft.com/office/powerpoint/2010/main" val="139210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554459"/>
            <a:ext cx="8231904" cy="1058511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5615" algn="l"/>
                <a:tab pos="5253777" algn="l"/>
                <a:tab pos="5910499" algn="l"/>
                <a:tab pos="6564340" algn="l"/>
                <a:tab pos="7221063" algn="l"/>
              </a:tabLst>
              <a:defRPr/>
            </a:pPr>
            <a:r>
              <a:rPr lang="ru-RU" sz="5443"/>
              <a:t>Распознаватели</a:t>
            </a:r>
            <a:br>
              <a:rPr lang="ru-RU" sz="5443"/>
            </a:br>
            <a:r>
              <a:rPr lang="ru-RU" sz="5443"/>
              <a:t>классификация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624331" y="2315060"/>
            <a:ext cx="7658892" cy="26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По видам УУ распознаватели могут быть:</a:t>
            </a:r>
          </a:p>
          <a:p>
            <a:pPr>
              <a:tabLst>
                <a:tab pos="1036930" algn="l"/>
              </a:tabLst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детерминированные</a:t>
            </a:r>
            <a:endParaRPr lang="en-US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недетерминированные</a:t>
            </a:r>
          </a:p>
        </p:txBody>
      </p:sp>
    </p:spTree>
    <p:extLst>
      <p:ext uri="{BB962C8B-B14F-4D97-AF65-F5344CB8AC3E}">
        <p14:creationId xmlns:p14="http://schemas.microsoft.com/office/powerpoint/2010/main" val="58797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423405"/>
            <a:ext cx="8230464" cy="113916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5443"/>
              <a:t>Распознаватели</a:t>
            </a:r>
            <a:br>
              <a:rPr lang="ru-RU" sz="5443"/>
            </a:br>
            <a:r>
              <a:rPr lang="ru-RU" sz="5443"/>
              <a:t>классификация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19381" y="2268314"/>
            <a:ext cx="8949100" cy="411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11079"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По видам внешней памяти распознаватели бывают следующих типов: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распознаватели без внешней памяти;</a:t>
            </a:r>
          </a:p>
          <a:p>
            <a:pPr indent="311079"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распознаватели с ограниченной внешней  памятью; </a:t>
            </a:r>
          </a:p>
          <a:p>
            <a:pPr indent="311079">
              <a:buFontTx/>
              <a:buChar char="•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распознаватели с неограниченной внешней памятью.</a:t>
            </a:r>
          </a:p>
        </p:txBody>
      </p:sp>
    </p:spTree>
    <p:extLst>
      <p:ext uri="{BB962C8B-B14F-4D97-AF65-F5344CB8AC3E}">
        <p14:creationId xmlns:p14="http://schemas.microsoft.com/office/powerpoint/2010/main" val="26983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Распознаватели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850435" y="1564821"/>
            <a:ext cx="8491131" cy="46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Классификация распознавателей определяет сложность алгоритма работы распознавателя.</a:t>
            </a:r>
          </a:p>
          <a:p>
            <a:pPr indent="311079"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Сложность распознавателя напрямую связана с типом языка, входные цепочки которого может принимать распознаватель.</a:t>
            </a:r>
          </a:p>
          <a:p>
            <a:pPr indent="311079">
              <a:tabLst>
                <a:tab pos="1036930" algn="l"/>
              </a:tabLst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11079">
              <a:tabLst>
                <a:tab pos="1036930" algn="l"/>
              </a:tabLst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19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Грамматики.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i="1" dirty="0" smtClean="0"/>
              <a:t>Алфавит </a:t>
            </a:r>
            <a:r>
              <a:rPr lang="ru-RU" dirty="0" smtClean="0"/>
              <a:t>- </a:t>
            </a:r>
            <a:r>
              <a:rPr lang="ru-RU" dirty="0"/>
              <a:t>это конечное множество </a:t>
            </a:r>
            <a:r>
              <a:rPr lang="ru-RU" dirty="0" smtClean="0"/>
              <a:t>символов </a:t>
            </a:r>
            <a:r>
              <a:rPr lang="en-US" dirty="0" smtClean="0"/>
              <a:t>V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08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049" y="1"/>
            <a:ext cx="8230464" cy="1139160"/>
          </a:xfrm>
        </p:spPr>
        <p:txBody>
          <a:bodyPr/>
          <a:lstStyle/>
          <a:p>
            <a:pPr eaLnBrk="1" hangingPunct="1">
              <a:defRPr/>
            </a:pPr>
            <a:r>
              <a:rPr lang="ru-RU" sz="5443" dirty="0"/>
              <a:t>Распознаватели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523521" y="1364038"/>
            <a:ext cx="9144960" cy="149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каждого из 4-х основных типов языков существует свой тип распознавателя: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523521" y="3522607"/>
            <a:ext cx="9144960" cy="210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языков с фразовой структурой нужен недетерминированный двусторонний автомат, имеющий неограниченную внешнюю память.</a:t>
            </a:r>
          </a:p>
          <a:p>
            <a:pPr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93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Распознаватели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523521" y="1978046"/>
            <a:ext cx="9144960" cy="210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контекстно-зависимых языков распознавателями являются двусторонние недетерминированные автоматы с линейно ограниченной внешней памятью. </a:t>
            </a:r>
          </a:p>
        </p:txBody>
      </p:sp>
    </p:spTree>
    <p:extLst>
      <p:ext uri="{BB962C8B-B14F-4D97-AF65-F5344CB8AC3E}">
        <p14:creationId xmlns:p14="http://schemas.microsoft.com/office/powerpoint/2010/main" val="233211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Распознаватели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719381" y="2650772"/>
            <a:ext cx="8949100" cy="242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контекстно-свободных языков распознавателями являются односторонние недетерминированные автоматы с магазинной (стековой) внешней памятью (МП-автоматы).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3266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64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Распознаватели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654575" y="2417128"/>
            <a:ext cx="8949100" cy="196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3266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Для регулярных языков распознавателями являются односторонние недетерминированные автоматы без внешней памяти (конечные автоматы).</a:t>
            </a:r>
            <a:r>
              <a:rPr lang="ru-RU" sz="326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26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Распознаватели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23521" y="2651671"/>
            <a:ext cx="9144960" cy="13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разбора в общем виде заключается в том, что на основе имеющейся грамматики некоторого языка нужно построить распознаватель для этого языка.</a:t>
            </a:r>
          </a:p>
        </p:txBody>
      </p:sp>
    </p:spTree>
    <p:extLst>
      <p:ext uri="{BB962C8B-B14F-4D97-AF65-F5344CB8AC3E}">
        <p14:creationId xmlns:p14="http://schemas.microsoft.com/office/powerpoint/2010/main" val="8538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5443"/>
              <a:t>Распознаватели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23521" y="2402960"/>
            <a:ext cx="9144960" cy="258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 компиляторах распознаватели на основе регулярных языков используются для лексического анализа текста исходной программы.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endParaRPr lang="ru-RU" sz="290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tabLst>
                <a:tab pos="1036930" algn="l"/>
              </a:tabLst>
              <a:defRPr/>
            </a:pPr>
            <a:r>
              <a:rPr lang="ru-RU" sz="290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Заданная грамматика и распознаватель должны быть эквивалентны, т.е. определять один и тот же язык.</a:t>
            </a:r>
          </a:p>
        </p:txBody>
      </p:sp>
    </p:spTree>
    <p:extLst>
      <p:ext uri="{BB962C8B-B14F-4D97-AF65-F5344CB8AC3E}">
        <p14:creationId xmlns:p14="http://schemas.microsoft.com/office/powerpoint/2010/main" val="392302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42157" y="946181"/>
            <a:ext cx="7969797" cy="3528370"/>
          </a:xfrm>
          <a:extLst/>
        </p:spPr>
        <p:txBody>
          <a:bodyPr/>
          <a:lstStyle/>
          <a:p>
            <a:pPr>
              <a:defRPr/>
            </a:pPr>
            <a:r>
              <a:rPr lang="ru-RU" sz="5443" dirty="0"/>
              <a:t>Конечные автоматы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 altLang="ru-RU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392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0049" y="1"/>
            <a:ext cx="8230464" cy="113916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208288"/>
            <a:ext cx="9144960" cy="4530716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 Регулярные языки – самый простой тип языков и самый распространенный в области вычислительных систем. Регулярные языки лежат в основе простейших конструкций языков программирования – идентификаторов, констант, строк, комментариев и т.п. На их основе строятся языки ассемблеров, командные процессоры, символьные управляющие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355250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489" y="1600009"/>
            <a:ext cx="8230465" cy="30704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903" dirty="0"/>
              <a:t>Компилятор, прежде чем построить результирующую программу эквивалентную исходной программе, должен исходную программу распознать.</a:t>
            </a:r>
          </a:p>
          <a:p>
            <a:pPr marL="0" indent="0">
              <a:buNone/>
              <a:defRPr/>
            </a:pPr>
            <a:endParaRPr lang="ru-RU" sz="2903" dirty="0"/>
          </a:p>
        </p:txBody>
      </p:sp>
    </p:spTree>
    <p:extLst>
      <p:ext uri="{BB962C8B-B14F-4D97-AF65-F5344CB8AC3E}">
        <p14:creationId xmlns:p14="http://schemas.microsoft.com/office/powerpoint/2010/main" val="329937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0049" y="4321"/>
            <a:ext cx="8230464" cy="1139159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208288"/>
            <a:ext cx="9144960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dirty="0" smtClean="0"/>
              <a:t>Распознаватель (разборщик) – специальный алгоритм, который позволяет определить принадлежность цепочки символов некоторому языку. Задача распознавателя заключается в том, чтобы на основании исходной цепочки дать ответ, принадлежит ли она заданному языку или нет. Распознаватели – один из способов определения языка.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8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540" i="1" dirty="0"/>
              <a:t>Цепочкой символов в алфавите V </a:t>
            </a:r>
            <a:r>
              <a:rPr lang="ru-RU" sz="2540" dirty="0"/>
              <a:t>называется любая конечная последовательность символов этого алфавита.</a:t>
            </a:r>
          </a:p>
          <a:p>
            <a:pPr marL="0" indent="0">
              <a:buNone/>
              <a:defRPr/>
            </a:pPr>
            <a:r>
              <a:rPr lang="ru-RU" sz="2540" dirty="0"/>
              <a:t>Цепочка, которая не содержит ни одного символа, называется</a:t>
            </a:r>
            <a:r>
              <a:rPr lang="en-US" sz="2540" dirty="0"/>
              <a:t> </a:t>
            </a:r>
            <a:r>
              <a:rPr lang="ru-RU" sz="2540" i="1" dirty="0"/>
              <a:t>пустой цепочкой</a:t>
            </a:r>
            <a:r>
              <a:rPr lang="ru-RU" sz="2540" dirty="0"/>
              <a:t>. Для ее обозначения используется символ ε.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Грамматики. Определения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30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ru-RU" sz="4355" dirty="0"/>
              <a:t>Конечные автоматы</a:t>
            </a:r>
            <a:endParaRPr lang="ru-RU" sz="4082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521" y="1273095"/>
            <a:ext cx="9144960" cy="5257992"/>
          </a:xfrm>
          <a:extLst/>
        </p:spPr>
        <p:txBody>
          <a:bodyPr/>
          <a:lstStyle/>
          <a:p>
            <a:pPr marL="0" indent="0">
              <a:buNone/>
              <a:defRPr/>
            </a:pPr>
            <a:r>
              <a:rPr lang="ru-RU" dirty="0" smtClean="0">
                <a:latin typeface="Cambria" panose="02040503050406030204" pitchFamily="18" charset="0"/>
              </a:rPr>
              <a:t>Алгоритм определения того, принадлежит ли анализируемая цепочка языку, порождаемому этой грамматикой (для </a:t>
            </a:r>
            <a:r>
              <a:rPr lang="ru-RU" dirty="0" err="1" smtClean="0">
                <a:latin typeface="Cambria" panose="02040503050406030204" pitchFamily="18" charset="0"/>
              </a:rPr>
              <a:t>леволинейного</a:t>
            </a:r>
            <a:r>
              <a:rPr lang="ru-RU" dirty="0" smtClean="0">
                <a:latin typeface="Cambria" panose="02040503050406030204" pitchFamily="18" charset="0"/>
              </a:rPr>
              <a:t> типа) заключается в следующем:</a:t>
            </a:r>
          </a:p>
          <a:p>
            <a:pPr marL="246271" lvl="2" indent="-221788">
              <a:spcBef>
                <a:spcPts val="0"/>
              </a:spcBef>
              <a:defRPr/>
            </a:pPr>
            <a:r>
              <a:rPr lang="ru-RU" sz="3175" dirty="0">
                <a:latin typeface="Cambria" panose="02040503050406030204" pitchFamily="18" charset="0"/>
              </a:rPr>
              <a:t>1-й символ исходной цепочки α</a:t>
            </a:r>
            <a:r>
              <a:rPr lang="ru-RU" sz="3175" baseline="-25000" dirty="0">
                <a:latin typeface="Cambria" panose="02040503050406030204" pitchFamily="18" charset="0"/>
              </a:rPr>
              <a:t>1</a:t>
            </a:r>
            <a:r>
              <a:rPr lang="ru-RU" sz="3175" dirty="0">
                <a:latin typeface="Cambria" panose="02040503050406030204" pitchFamily="18" charset="0"/>
              </a:rPr>
              <a:t>α</a:t>
            </a:r>
            <a:r>
              <a:rPr lang="ru-RU" sz="3175" baseline="-25000" dirty="0">
                <a:latin typeface="Cambria" panose="02040503050406030204" pitchFamily="18" charset="0"/>
              </a:rPr>
              <a:t>2</a:t>
            </a:r>
            <a:r>
              <a:rPr lang="ru-RU" sz="3175" dirty="0">
                <a:latin typeface="Cambria" panose="02040503050406030204" pitchFamily="18" charset="0"/>
              </a:rPr>
              <a:t>α</a:t>
            </a:r>
            <a:r>
              <a:rPr lang="ru-RU" sz="3175" baseline="-25000" dirty="0">
                <a:latin typeface="Cambria" panose="02040503050406030204" pitchFamily="18" charset="0"/>
              </a:rPr>
              <a:t>3</a:t>
            </a:r>
            <a:r>
              <a:rPr lang="ru-RU" sz="3175" dirty="0">
                <a:latin typeface="Cambria" panose="02040503050406030204" pitchFamily="18" charset="0"/>
              </a:rPr>
              <a:t>α…. α</a:t>
            </a:r>
            <a:r>
              <a:rPr lang="en-US" sz="3175" baseline="-25000" dirty="0">
                <a:latin typeface="Cambria" panose="02040503050406030204" pitchFamily="18" charset="0"/>
              </a:rPr>
              <a:t>n</a:t>
            </a:r>
            <a:r>
              <a:rPr lang="ru-RU" sz="3175" dirty="0">
                <a:latin typeface="Cambria" panose="02040503050406030204" pitchFamily="18" charset="0"/>
              </a:rPr>
              <a:t># заменяется нетерминальным символом А, для которого в грамматике есть правило вывода </a:t>
            </a:r>
          </a:p>
          <a:p>
            <a:pPr marL="24484" lvl="2" indent="0">
              <a:spcBef>
                <a:spcPts val="0"/>
              </a:spcBef>
              <a:buNone/>
              <a:defRPr/>
            </a:pPr>
            <a:r>
              <a:rPr lang="ru-RU" sz="3175" dirty="0">
                <a:latin typeface="Cambria" panose="02040503050406030204" pitchFamily="18" charset="0"/>
              </a:rPr>
              <a:t>  		</a:t>
            </a:r>
            <a:r>
              <a:rPr lang="en-US" sz="3175" dirty="0">
                <a:latin typeface="Cambria" panose="02040503050406030204" pitchFamily="18" charset="0"/>
              </a:rPr>
              <a:t>A</a:t>
            </a:r>
            <a:r>
              <a:rPr lang="ru-RU" sz="3266" dirty="0">
                <a:sym typeface="Symbol"/>
              </a:rPr>
              <a:t>  </a:t>
            </a:r>
            <a:r>
              <a:rPr lang="ru-RU" sz="3175" dirty="0">
                <a:latin typeface="Cambria" panose="02040503050406030204" pitchFamily="18" charset="0"/>
              </a:rPr>
              <a:t>α</a:t>
            </a:r>
            <a:r>
              <a:rPr lang="en-US" sz="3175" baseline="-25000" dirty="0">
                <a:latin typeface="Cambria" panose="02040503050406030204" pitchFamily="18" charset="0"/>
              </a:rPr>
              <a:t>i</a:t>
            </a:r>
            <a:endParaRPr lang="ru-RU" sz="3175" baseline="-25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4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ru-RU" sz="4355" dirty="0"/>
              <a:t>Конечные автоматы</a:t>
            </a:r>
            <a:endParaRPr lang="ru-RU" sz="4082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521" y="1731062"/>
            <a:ext cx="9144960" cy="3331070"/>
          </a:xfrm>
          <a:extLst/>
        </p:spPr>
        <p:txBody>
          <a:bodyPr/>
          <a:lstStyle/>
          <a:p>
            <a:pPr marL="246271" lvl="2" indent="-221788">
              <a:spcBef>
                <a:spcPts val="0"/>
              </a:spcBef>
              <a:defRPr/>
            </a:pPr>
            <a:r>
              <a:rPr lang="ru-RU" sz="3084" dirty="0">
                <a:latin typeface="Cambria" panose="02040503050406030204" pitchFamily="18" charset="0"/>
              </a:rPr>
              <a:t>Полученный </a:t>
            </a:r>
            <a:r>
              <a:rPr lang="ru-RU" sz="3084" dirty="0" err="1">
                <a:latin typeface="Cambria" panose="02040503050406030204" pitchFamily="18" charset="0"/>
              </a:rPr>
              <a:t>нетерминал</a:t>
            </a:r>
            <a:r>
              <a:rPr lang="ru-RU" sz="3084" dirty="0">
                <a:latin typeface="Cambria" panose="02040503050406030204" pitchFamily="18" charset="0"/>
              </a:rPr>
              <a:t> </a:t>
            </a:r>
            <a:r>
              <a:rPr lang="en-US" sz="3084" dirty="0">
                <a:latin typeface="Cambria" panose="02040503050406030204" pitchFamily="18" charset="0"/>
              </a:rPr>
              <a:t>A</a:t>
            </a:r>
            <a:r>
              <a:rPr lang="ru-RU" sz="3084" dirty="0">
                <a:latin typeface="Cambria" panose="02040503050406030204" pitchFamily="18" charset="0"/>
              </a:rPr>
              <a:t> и расположенный непосредственно справа от него очередной терминал α</a:t>
            </a:r>
            <a:r>
              <a:rPr lang="en-US" sz="3084" baseline="-25000" dirty="0" err="1">
                <a:latin typeface="Cambria" panose="02040503050406030204" pitchFamily="18" charset="0"/>
              </a:rPr>
              <a:t>i</a:t>
            </a:r>
            <a:r>
              <a:rPr lang="ru-RU" sz="3084" dirty="0">
                <a:latin typeface="Cambria" panose="02040503050406030204" pitchFamily="18" charset="0"/>
              </a:rPr>
              <a:t> исходной цепочки, заменяется </a:t>
            </a:r>
            <a:r>
              <a:rPr lang="ru-RU" sz="3084" dirty="0" err="1">
                <a:latin typeface="Cambria" panose="02040503050406030204" pitchFamily="18" charset="0"/>
              </a:rPr>
              <a:t>нетерминалом</a:t>
            </a:r>
            <a:r>
              <a:rPr lang="ru-RU" sz="3084" dirty="0">
                <a:latin typeface="Cambria" panose="02040503050406030204" pitchFamily="18" charset="0"/>
              </a:rPr>
              <a:t> </a:t>
            </a:r>
            <a:r>
              <a:rPr lang="en-US" sz="3084" dirty="0">
                <a:latin typeface="Cambria" panose="02040503050406030204" pitchFamily="18" charset="0"/>
              </a:rPr>
              <a:t>B</a:t>
            </a:r>
            <a:r>
              <a:rPr lang="ru-RU" sz="3084" dirty="0">
                <a:latin typeface="Cambria" panose="02040503050406030204" pitchFamily="18" charset="0"/>
              </a:rPr>
              <a:t>, для которого в грамматике есть правило вывода вида </a:t>
            </a:r>
            <a:r>
              <a:rPr lang="en-US" sz="3084" dirty="0">
                <a:latin typeface="Cambria" panose="02040503050406030204" pitchFamily="18" charset="0"/>
              </a:rPr>
              <a:t>B</a:t>
            </a:r>
            <a:r>
              <a:rPr lang="ru-RU" sz="3084" dirty="0">
                <a:latin typeface="Cambria" panose="02040503050406030204" pitchFamily="18" charset="0"/>
                <a:sym typeface="Symbol"/>
              </a:rPr>
              <a:t></a:t>
            </a:r>
            <a:r>
              <a:rPr lang="en-US" sz="3084" dirty="0">
                <a:latin typeface="Cambria" panose="02040503050406030204" pitchFamily="18" charset="0"/>
              </a:rPr>
              <a:t>A</a:t>
            </a:r>
            <a:r>
              <a:rPr lang="ru-RU" sz="3084" dirty="0">
                <a:latin typeface="Cambria" panose="02040503050406030204" pitchFamily="18" charset="0"/>
              </a:rPr>
              <a:t>α</a:t>
            </a:r>
            <a:r>
              <a:rPr lang="en-US" sz="3084" baseline="-25000" dirty="0" err="1">
                <a:latin typeface="Cambria" panose="02040503050406030204" pitchFamily="18" charset="0"/>
              </a:rPr>
              <a:t>i</a:t>
            </a:r>
            <a:r>
              <a:rPr lang="ru-RU" sz="3084" dirty="0">
                <a:latin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143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ru-RU" sz="4355" dirty="0"/>
              <a:t>Конечные автоматы</a:t>
            </a:r>
            <a:endParaRPr lang="ru-RU" sz="4082" b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520" y="1600009"/>
            <a:ext cx="9080154" cy="5030448"/>
          </a:xfrm>
          <a:ex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3084" dirty="0">
                <a:latin typeface="Cambria" panose="02040503050406030204" pitchFamily="18" charset="0"/>
              </a:rPr>
              <a:t>В результате работы распознавателя возможны четыре варианта:</a:t>
            </a:r>
            <a:r>
              <a:rPr lang="en-US" sz="3084" dirty="0">
                <a:latin typeface="Cambria" panose="02040503050406030204" pitchFamily="18" charset="0"/>
              </a:rPr>
              <a:t>     </a:t>
            </a:r>
            <a:endParaRPr lang="ru-RU" sz="3084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3084" dirty="0">
                <a:latin typeface="Cambria" panose="02040503050406030204" pitchFamily="18" charset="0"/>
              </a:rPr>
              <a:t>1. Прочитана вся цепочка, на каждом шаге находилась единственная нужная свертка, на последнем шаге свертка произошла к символу </a:t>
            </a:r>
            <a:r>
              <a:rPr lang="en-US" sz="3084" dirty="0">
                <a:latin typeface="Cambria" panose="02040503050406030204" pitchFamily="18" charset="0"/>
              </a:rPr>
              <a:t>S</a:t>
            </a:r>
            <a:r>
              <a:rPr lang="ru-RU" sz="3084" dirty="0">
                <a:latin typeface="Cambria" panose="02040503050406030204" pitchFamily="18" charset="0"/>
              </a:rPr>
              <a:t>. Это значит, что цепочка принадлежит языку. 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ru-RU" sz="3084" dirty="0">
                <a:latin typeface="Cambria" panose="02040503050406030204" pitchFamily="18" charset="0"/>
              </a:rPr>
              <a:t>α</a:t>
            </a:r>
            <a:r>
              <a:rPr lang="ru-RU" sz="3084" baseline="-25000" dirty="0">
                <a:latin typeface="Cambria" panose="02040503050406030204" pitchFamily="18" charset="0"/>
              </a:rPr>
              <a:t>1</a:t>
            </a:r>
            <a:r>
              <a:rPr lang="ru-RU" sz="3084" dirty="0">
                <a:latin typeface="Cambria" panose="02040503050406030204" pitchFamily="18" charset="0"/>
              </a:rPr>
              <a:t>α</a:t>
            </a:r>
            <a:r>
              <a:rPr lang="ru-RU" sz="3084" baseline="-25000" dirty="0">
                <a:latin typeface="Cambria" panose="02040503050406030204" pitchFamily="18" charset="0"/>
              </a:rPr>
              <a:t>2</a:t>
            </a:r>
            <a:r>
              <a:rPr lang="ru-RU" sz="3084" dirty="0">
                <a:latin typeface="Cambria" panose="02040503050406030204" pitchFamily="18" charset="0"/>
              </a:rPr>
              <a:t>α</a:t>
            </a:r>
            <a:r>
              <a:rPr lang="ru-RU" sz="3084" baseline="-25000" dirty="0">
                <a:latin typeface="Cambria" panose="02040503050406030204" pitchFamily="18" charset="0"/>
              </a:rPr>
              <a:t>3</a:t>
            </a:r>
            <a:r>
              <a:rPr lang="ru-RU" sz="3084" dirty="0">
                <a:latin typeface="Cambria" panose="02040503050406030204" pitchFamily="18" charset="0"/>
              </a:rPr>
              <a:t>α…. α</a:t>
            </a:r>
            <a:r>
              <a:rPr lang="en-US" sz="3084" baseline="-25000" dirty="0">
                <a:latin typeface="Cambria" panose="02040503050406030204" pitchFamily="18" charset="0"/>
              </a:rPr>
              <a:t>n</a:t>
            </a:r>
            <a:r>
              <a:rPr lang="ru-RU" sz="3084" dirty="0">
                <a:latin typeface="Cambria" panose="02040503050406030204" pitchFamily="18" charset="0"/>
              </a:rPr>
              <a:t># Є </a:t>
            </a:r>
            <a:r>
              <a:rPr lang="en-US" sz="3084" dirty="0">
                <a:latin typeface="Cambria" panose="02040503050406030204" pitchFamily="18" charset="0"/>
              </a:rPr>
              <a:t>L</a:t>
            </a:r>
            <a:r>
              <a:rPr lang="ru-RU" sz="3084" dirty="0">
                <a:latin typeface="Cambria" panose="02040503050406030204" pitchFamily="18" charset="0"/>
              </a:rPr>
              <a:t>(</a:t>
            </a:r>
            <a:r>
              <a:rPr lang="en-US" sz="3084" dirty="0">
                <a:latin typeface="Cambria" panose="02040503050406030204" pitchFamily="18" charset="0"/>
              </a:rPr>
              <a:t>G</a:t>
            </a:r>
            <a:r>
              <a:rPr lang="ru-RU" sz="3084" dirty="0">
                <a:latin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3084" dirty="0">
                <a:latin typeface="Cambria" panose="02040503050406030204" pitchFamily="18" charset="0"/>
              </a:rPr>
              <a:t>      </a:t>
            </a:r>
            <a:endParaRPr lang="ru-RU" sz="3084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ru-RU" sz="4355" dirty="0"/>
              <a:t>Конечные автоматы</a:t>
            </a:r>
            <a:endParaRPr lang="ru-RU" sz="4082" b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5242" y="1795870"/>
            <a:ext cx="8230465" cy="3920092"/>
          </a:xfrm>
          <a:ex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3084" dirty="0">
                <a:latin typeface="Cambria" panose="02040503050406030204" pitchFamily="18" charset="0"/>
              </a:rPr>
              <a:t>2. Прочитана вся цепочка. На каждом шаге находилась единственная нужная свертка, на последнем шаге – свертка произошла к символу, отличному от </a:t>
            </a:r>
            <a:r>
              <a:rPr lang="en-US" sz="3084" dirty="0">
                <a:latin typeface="Cambria" panose="02040503050406030204" pitchFamily="18" charset="0"/>
              </a:rPr>
              <a:t>S</a:t>
            </a:r>
            <a:r>
              <a:rPr lang="ru-RU" sz="3084" dirty="0">
                <a:latin typeface="Cambria" panose="02040503050406030204" pitchFamily="18" charset="0"/>
              </a:rPr>
              <a:t>. Это означает, что исходная цепочка не принадлежит языку </a:t>
            </a:r>
            <a:r>
              <a:rPr lang="en-US" sz="3084" dirty="0">
                <a:latin typeface="Cambria" panose="02040503050406030204" pitchFamily="18" charset="0"/>
              </a:rPr>
              <a:t>L</a:t>
            </a:r>
            <a:r>
              <a:rPr lang="ru-RU" sz="3084" dirty="0">
                <a:latin typeface="Cambria" panose="02040503050406030204" pitchFamily="18" charset="0"/>
              </a:rPr>
              <a:t>(</a:t>
            </a:r>
            <a:r>
              <a:rPr lang="en-US" sz="3084" dirty="0">
                <a:latin typeface="Cambria" panose="02040503050406030204" pitchFamily="18" charset="0"/>
              </a:rPr>
              <a:t>G</a:t>
            </a:r>
            <a:r>
              <a:rPr lang="ru-RU" sz="3084" dirty="0">
                <a:latin typeface="Cambria" panose="0204050305040603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9825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ru-RU" sz="4355" dirty="0"/>
              <a:t>Конечные автоматы</a:t>
            </a:r>
            <a:endParaRPr lang="ru-RU" sz="4082" b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521" y="1846274"/>
            <a:ext cx="9144960" cy="5030449"/>
          </a:xfrm>
          <a:extLst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3084" dirty="0">
                <a:latin typeface="Cambria" panose="02040503050406030204" pitchFamily="18" charset="0"/>
              </a:rPr>
              <a:t>3.На некотором шаге не нашлось нужной свертки, т.е. для полученного на предыдущем шаге </a:t>
            </a:r>
            <a:r>
              <a:rPr lang="ru-RU" sz="3084" dirty="0" err="1">
                <a:latin typeface="Cambria" panose="02040503050406030204" pitchFamily="18" charset="0"/>
              </a:rPr>
              <a:t>нетерминала</a:t>
            </a:r>
            <a:r>
              <a:rPr lang="ru-RU" sz="3084" dirty="0">
                <a:latin typeface="Cambria" panose="02040503050406030204" pitchFamily="18" charset="0"/>
              </a:rPr>
              <a:t> </a:t>
            </a:r>
            <a:r>
              <a:rPr lang="en-US" sz="3084" dirty="0">
                <a:latin typeface="Cambria" panose="02040503050406030204" pitchFamily="18" charset="0"/>
              </a:rPr>
              <a:t>A</a:t>
            </a:r>
            <a:r>
              <a:rPr lang="ru-RU" sz="3084" dirty="0">
                <a:latin typeface="Cambria" panose="02040503050406030204" pitchFamily="18" charset="0"/>
              </a:rPr>
              <a:t> и расположенного непосредственно справа от него очередного терминала α</a:t>
            </a:r>
            <a:r>
              <a:rPr lang="en-US" sz="3084" baseline="-25000" dirty="0" err="1">
                <a:latin typeface="Cambria" panose="02040503050406030204" pitchFamily="18" charset="0"/>
              </a:rPr>
              <a:t>i</a:t>
            </a:r>
            <a:r>
              <a:rPr lang="ru-RU" sz="3084" dirty="0">
                <a:latin typeface="Cambria" panose="02040503050406030204" pitchFamily="18" charset="0"/>
              </a:rPr>
              <a:t> исходной цепочки, не нашлось </a:t>
            </a:r>
            <a:r>
              <a:rPr lang="ru-RU" sz="3084" dirty="0" err="1">
                <a:latin typeface="Cambria" panose="02040503050406030204" pitchFamily="18" charset="0"/>
              </a:rPr>
              <a:t>нетерминала</a:t>
            </a:r>
            <a:r>
              <a:rPr lang="ru-RU" sz="3084" dirty="0">
                <a:latin typeface="Cambria" panose="02040503050406030204" pitchFamily="18" charset="0"/>
              </a:rPr>
              <a:t> </a:t>
            </a:r>
            <a:r>
              <a:rPr lang="en-US" sz="3084" dirty="0">
                <a:latin typeface="Cambria" panose="02040503050406030204" pitchFamily="18" charset="0"/>
              </a:rPr>
              <a:t>B</a:t>
            </a:r>
            <a:r>
              <a:rPr lang="ru-RU" sz="3084" dirty="0">
                <a:latin typeface="Cambria" panose="02040503050406030204" pitchFamily="18" charset="0"/>
              </a:rPr>
              <a:t>, для которого в грамматике было бы правило вывода 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3084" dirty="0">
                <a:latin typeface="Cambria" panose="02040503050406030204" pitchFamily="18" charset="0"/>
              </a:rPr>
              <a:t>   </a:t>
            </a:r>
            <a:r>
              <a:rPr lang="en-US" sz="3084" dirty="0">
                <a:latin typeface="Cambria" panose="02040503050406030204" pitchFamily="18" charset="0"/>
              </a:rPr>
              <a:t>B</a:t>
            </a:r>
            <a:r>
              <a:rPr lang="ru-RU" sz="3084" dirty="0">
                <a:latin typeface="Cambria" panose="02040503050406030204" pitchFamily="18" charset="0"/>
                <a:sym typeface="Symbol"/>
              </a:rPr>
              <a:t></a:t>
            </a:r>
            <a:r>
              <a:rPr lang="en-US" sz="3084" dirty="0">
                <a:latin typeface="Cambria" panose="02040503050406030204" pitchFamily="18" charset="0"/>
              </a:rPr>
              <a:t>A</a:t>
            </a:r>
            <a:r>
              <a:rPr lang="ru-RU" sz="3084" dirty="0">
                <a:latin typeface="Cambria" panose="02040503050406030204" pitchFamily="18" charset="0"/>
              </a:rPr>
              <a:t>α</a:t>
            </a:r>
            <a:r>
              <a:rPr lang="en-US" sz="3084" baseline="-25000" dirty="0" err="1">
                <a:latin typeface="Cambria" panose="02040503050406030204" pitchFamily="18" charset="0"/>
              </a:rPr>
              <a:t>i</a:t>
            </a:r>
            <a:r>
              <a:rPr lang="ru-RU" sz="3084" dirty="0">
                <a:latin typeface="Cambria" panose="02040503050406030204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3084" dirty="0">
                <a:latin typeface="Cambria" panose="02040503050406030204" pitchFamily="18" charset="0"/>
              </a:rPr>
              <a:t>Это означает, что исходная цепочка не принадлежит языку.</a:t>
            </a:r>
          </a:p>
        </p:txBody>
      </p:sp>
    </p:spTree>
    <p:extLst>
      <p:ext uri="{BB962C8B-B14F-4D97-AF65-F5344CB8AC3E}">
        <p14:creationId xmlns:p14="http://schemas.microsoft.com/office/powerpoint/2010/main" val="325291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ru-RU" sz="4355" dirty="0"/>
              <a:t>Конечные автоматы</a:t>
            </a:r>
            <a:endParaRPr lang="ru-RU" sz="4082" b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7760" y="1827553"/>
            <a:ext cx="9144960" cy="5030448"/>
          </a:xfrm>
          <a:ex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3266" dirty="0">
                <a:latin typeface="Cambria" panose="02040503050406030204" pitchFamily="18" charset="0"/>
              </a:rPr>
              <a:t>4. На некотором шаге работы алгоритма оказалось, что есть более одной подходящей свертки, т.е. в грамматике разные </a:t>
            </a:r>
            <a:r>
              <a:rPr lang="ru-RU" sz="3266" dirty="0" err="1">
                <a:latin typeface="Cambria" panose="02040503050406030204" pitchFamily="18" charset="0"/>
              </a:rPr>
              <a:t>нетерминалы</a:t>
            </a:r>
            <a:r>
              <a:rPr lang="ru-RU" sz="3266" dirty="0">
                <a:latin typeface="Cambria" panose="02040503050406030204" pitchFamily="18" charset="0"/>
              </a:rPr>
              <a:t> имеют правила вывода с одинаковыми правыми частями и поэтому непонятно к которому из них производить свертку. </a:t>
            </a:r>
          </a:p>
        </p:txBody>
      </p:sp>
    </p:spTree>
    <p:extLst>
      <p:ext uri="{BB962C8B-B14F-4D97-AF65-F5344CB8AC3E}">
        <p14:creationId xmlns:p14="http://schemas.microsoft.com/office/powerpoint/2010/main" val="158840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273094"/>
            <a:ext cx="9144960" cy="4530716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ru-RU" sz="2903" dirty="0">
                <a:latin typeface="Cambria" panose="02040503050406030204" pitchFamily="18" charset="0"/>
              </a:rPr>
              <a:t>Недетерминированный конечный автомат (НКА) - это пятерка M = (Q, T, D, q</a:t>
            </a:r>
            <a:r>
              <a:rPr lang="ru-RU" sz="2903" baseline="-25000" dirty="0">
                <a:latin typeface="Cambria" panose="02040503050406030204" pitchFamily="18" charset="0"/>
              </a:rPr>
              <a:t>0</a:t>
            </a:r>
            <a:r>
              <a:rPr lang="ru-RU" sz="2903" dirty="0">
                <a:latin typeface="Cambria" panose="02040503050406030204" pitchFamily="18" charset="0"/>
              </a:rPr>
              <a:t>, F), где </a:t>
            </a:r>
          </a:p>
          <a:p>
            <a:pPr marL="0" indent="0">
              <a:buNone/>
              <a:defRPr/>
            </a:pPr>
            <a:r>
              <a:rPr lang="ru-RU" sz="2903" dirty="0">
                <a:latin typeface="Cambria" panose="02040503050406030204" pitchFamily="18" charset="0"/>
              </a:rPr>
              <a:t>Q - конечное множество состояний; </a:t>
            </a:r>
          </a:p>
          <a:p>
            <a:pPr marL="0" indent="0">
              <a:buNone/>
              <a:defRPr/>
            </a:pPr>
            <a:r>
              <a:rPr lang="ru-RU" sz="2903" dirty="0">
                <a:latin typeface="Cambria" panose="02040503050406030204" pitchFamily="18" charset="0"/>
              </a:rPr>
              <a:t>T - конечное множество допустимых входных символов (входной алфавит); </a:t>
            </a:r>
          </a:p>
          <a:p>
            <a:pPr marL="0" indent="0">
              <a:buNone/>
              <a:defRPr/>
            </a:pPr>
            <a:r>
              <a:rPr lang="ru-RU" sz="2903" dirty="0">
                <a:latin typeface="Cambria" panose="02040503050406030204" pitchFamily="18" charset="0"/>
              </a:rPr>
              <a:t>D - функция переходов, определяющая поведение управляющего устройства; </a:t>
            </a:r>
          </a:p>
          <a:p>
            <a:pPr marL="0" indent="0">
              <a:buNone/>
              <a:defRPr/>
            </a:pPr>
            <a:r>
              <a:rPr lang="ru-RU" sz="2903" dirty="0">
                <a:latin typeface="Cambria" panose="02040503050406030204" pitchFamily="18" charset="0"/>
              </a:rPr>
              <a:t>q</a:t>
            </a:r>
            <a:r>
              <a:rPr lang="ru-RU" sz="2903" baseline="-25000" dirty="0">
                <a:latin typeface="Cambria" panose="02040503050406030204" pitchFamily="18" charset="0"/>
              </a:rPr>
              <a:t>0</a:t>
            </a:r>
            <a:r>
              <a:rPr lang="ru-RU" sz="2903" dirty="0">
                <a:latin typeface="Cambria" panose="02040503050406030204" pitchFamily="18" charset="0"/>
              </a:rPr>
              <a:t> Є Q - начальное состояние управляющего устройства; </a:t>
            </a:r>
          </a:p>
          <a:p>
            <a:pPr marL="0" indent="0">
              <a:buNone/>
              <a:defRPr/>
            </a:pPr>
            <a:r>
              <a:rPr lang="ru-RU" sz="2903" dirty="0">
                <a:latin typeface="Cambria" panose="02040503050406030204" pitchFamily="18" charset="0"/>
              </a:rPr>
              <a:t>F Є Q - множество заключительных состояний.</a:t>
            </a:r>
          </a:p>
          <a:p>
            <a:pPr>
              <a:defRPr/>
            </a:pPr>
            <a:endParaRPr lang="ru-RU" sz="2903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4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641773"/>
            <a:ext cx="9144960" cy="4530716"/>
          </a:xfrm>
        </p:spPr>
        <p:txBody>
          <a:bodyPr/>
          <a:lstStyle/>
          <a:p>
            <a:pPr>
              <a:defRPr/>
            </a:pPr>
            <a:r>
              <a:rPr lang="ru-RU" sz="2903" dirty="0">
                <a:latin typeface="Cambria" panose="02040503050406030204" pitchFamily="18" charset="0"/>
              </a:rPr>
              <a:t>Работа конечного автомата представляет собой некоторую последовательность шагов, или тактов. Такт определяется текущим состоянием управляющего устройства и входным символом, обозреваемым в данный момент входной головкой. Сам шаг состоит из изменения состояния и, возможно, сдвига входной головки на одну ячейку вправо. </a:t>
            </a:r>
          </a:p>
          <a:p>
            <a:pPr marL="0" indent="0">
              <a:buNone/>
              <a:defRPr/>
            </a:pPr>
            <a:endParaRPr lang="ru-RU" sz="2903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5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grpSp>
        <p:nvGrpSpPr>
          <p:cNvPr id="92163" name="Группа 5"/>
          <p:cNvGrpSpPr>
            <a:grpSpLocks/>
          </p:cNvGrpSpPr>
          <p:nvPr/>
        </p:nvGrpSpPr>
        <p:grpSpPr bwMode="auto">
          <a:xfrm>
            <a:off x="2764931" y="2014772"/>
            <a:ext cx="6205612" cy="3477965"/>
            <a:chOff x="-141504" y="0"/>
            <a:chExt cx="5320518" cy="2468138"/>
          </a:xfrm>
        </p:grpSpPr>
        <p:sp>
          <p:nvSpPr>
            <p:cNvPr id="7" name="Надпись 2"/>
            <p:cNvSpPr txBox="1">
              <a:spLocks noChangeArrowheads="1"/>
            </p:cNvSpPr>
            <p:nvPr/>
          </p:nvSpPr>
          <p:spPr bwMode="auto">
            <a:xfrm>
              <a:off x="1609365" y="0"/>
              <a:ext cx="1906447" cy="3474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  <a:spcAft>
                  <a:spcPts val="907"/>
                </a:spcAft>
                <a:defRPr/>
              </a:pPr>
              <a:r>
                <a:rPr lang="ru-RU" sz="2540" b="1" dirty="0">
                  <a:solidFill>
                    <a:schemeClr val="accent4">
                      <a:lumMod val="10000"/>
                    </a:schemeClr>
                  </a:solidFill>
                  <a:latin typeface="Calibri"/>
                  <a:ea typeface="Calibri"/>
                  <a:cs typeface="Times New Roman"/>
                </a:rPr>
                <a:t>Состояние</a:t>
              </a:r>
            </a:p>
          </p:txBody>
        </p:sp>
        <p:sp>
          <p:nvSpPr>
            <p:cNvPr id="92165" name="Надпись 2"/>
            <p:cNvSpPr txBox="1">
              <a:spLocks noChangeArrowheads="1"/>
            </p:cNvSpPr>
            <p:nvPr/>
          </p:nvSpPr>
          <p:spPr bwMode="auto">
            <a:xfrm>
              <a:off x="0" y="1570297"/>
              <a:ext cx="2131453" cy="38020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  <a:spcAft>
                  <a:spcPts val="907"/>
                </a:spcAft>
              </a:pPr>
              <a:r>
                <a:rPr lang="ru-RU" altLang="ru-RU" sz="1814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altLang="ru-RU" sz="998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2"/>
            <p:cNvSpPr txBox="1">
              <a:spLocks noChangeArrowheads="1"/>
            </p:cNvSpPr>
            <p:nvPr/>
          </p:nvSpPr>
          <p:spPr bwMode="auto">
            <a:xfrm>
              <a:off x="2131663" y="1551401"/>
              <a:ext cx="869261" cy="39960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  <a:spcAft>
                  <a:spcPts val="907"/>
                </a:spcAft>
                <a:defRPr/>
              </a:pPr>
              <a:r>
                <a:rPr lang="ru-RU" sz="2903" b="1" dirty="0">
                  <a:solidFill>
                    <a:schemeClr val="accent4">
                      <a:lumMod val="10000"/>
                    </a:schemeClr>
                  </a:solidFill>
                  <a:latin typeface="Calibri"/>
                  <a:ea typeface="Calibri"/>
                  <a:cs typeface="Times New Roman"/>
                </a:rPr>
                <a:t>а</a:t>
              </a:r>
            </a:p>
          </p:txBody>
        </p:sp>
        <p:sp>
          <p:nvSpPr>
            <p:cNvPr id="10" name="Надпись 2"/>
            <p:cNvSpPr txBox="1">
              <a:spLocks noChangeArrowheads="1"/>
            </p:cNvSpPr>
            <p:nvPr/>
          </p:nvSpPr>
          <p:spPr bwMode="auto">
            <a:xfrm>
              <a:off x="3000923" y="1551401"/>
              <a:ext cx="2131170" cy="39960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  <a:spcAft>
                  <a:spcPts val="907"/>
                </a:spcAft>
                <a:defRPr/>
              </a:pPr>
              <a:r>
                <a:rPr lang="ru-RU" sz="2903" b="1" dirty="0">
                  <a:solidFill>
                    <a:schemeClr val="accent4">
                      <a:lumMod val="10000"/>
                    </a:schemeClr>
                  </a:solidFill>
                  <a:latin typeface="Calibri"/>
                  <a:ea typeface="Calibri"/>
                  <a:cs typeface="Times New Roman"/>
                </a:rPr>
                <a:t>……………..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556415" y="347481"/>
              <a:ext cx="0" cy="1203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169" name="Надпись 2"/>
            <p:cNvSpPr txBox="1">
              <a:spLocks noChangeArrowheads="1"/>
            </p:cNvSpPr>
            <p:nvPr/>
          </p:nvSpPr>
          <p:spPr bwMode="auto">
            <a:xfrm>
              <a:off x="-141504" y="2041172"/>
              <a:ext cx="1905635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  <a:spcAft>
                  <a:spcPts val="907"/>
                </a:spcAft>
              </a:pPr>
              <a:r>
                <a:rPr lang="ru-RU" altLang="ru-RU" sz="1814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Прочитанная часть входной цепочки</a:t>
              </a:r>
            </a:p>
          </p:txBody>
        </p:sp>
        <p:sp>
          <p:nvSpPr>
            <p:cNvPr id="92170" name="Надпись 2"/>
            <p:cNvSpPr txBox="1">
              <a:spLocks noChangeArrowheads="1"/>
            </p:cNvSpPr>
            <p:nvPr/>
          </p:nvSpPr>
          <p:spPr bwMode="auto">
            <a:xfrm>
              <a:off x="3221741" y="2041173"/>
              <a:ext cx="1957273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  <a:spcAft>
                  <a:spcPts val="907"/>
                </a:spcAft>
              </a:pPr>
              <a:r>
                <a:rPr lang="ru-RU" altLang="ru-RU" sz="1814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Непрочитанная часть входной цепочки</a:t>
              </a:r>
            </a:p>
          </p:txBody>
        </p:sp>
        <p:sp>
          <p:nvSpPr>
            <p:cNvPr id="92171" name="Надпись 2"/>
            <p:cNvSpPr txBox="1">
              <a:spLocks noChangeArrowheads="1"/>
            </p:cNvSpPr>
            <p:nvPr/>
          </p:nvSpPr>
          <p:spPr bwMode="auto">
            <a:xfrm>
              <a:off x="1986702" y="2048904"/>
              <a:ext cx="112011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  <a:spcAft>
                  <a:spcPts val="907"/>
                </a:spcAft>
              </a:pPr>
              <a:r>
                <a:rPr lang="ru-RU" altLang="ru-RU" sz="1814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Текущий входной символ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31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9363" y="1535202"/>
            <a:ext cx="9144960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903" dirty="0"/>
              <a:t>Недетерминизм автомата заключается в том, что, </a:t>
            </a:r>
            <a:endParaRPr lang="en-US" sz="2903" dirty="0"/>
          </a:p>
          <a:p>
            <a:pPr marL="0" indent="0">
              <a:buNone/>
              <a:defRPr/>
            </a:pPr>
            <a:r>
              <a:rPr lang="ru-RU" sz="2903" dirty="0"/>
              <a:t>во-первых, находясь в некотором состоянии и обозревая текущий символ, автомат может перейти в одно из</a:t>
            </a:r>
            <a:r>
              <a:rPr lang="en-US" sz="2903" dirty="0"/>
              <a:t> </a:t>
            </a:r>
            <a:r>
              <a:rPr lang="ru-RU" sz="2903" dirty="0"/>
              <a:t>нескольких возможных состояний, и </a:t>
            </a:r>
            <a:endParaRPr lang="en-US" sz="2903" dirty="0"/>
          </a:p>
          <a:p>
            <a:pPr marL="0" indent="0">
              <a:buNone/>
              <a:defRPr/>
            </a:pPr>
            <a:r>
              <a:rPr lang="ru-RU" sz="2903" dirty="0"/>
              <a:t>во-вторых, автомат может делать переходы по </a:t>
            </a:r>
            <a:r>
              <a:rPr lang="el-GR" sz="3266" dirty="0"/>
              <a:t>ε</a:t>
            </a:r>
            <a:r>
              <a:rPr lang="ru-RU" sz="290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07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273094"/>
            <a:ext cx="9144960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540" dirty="0">
                <a:latin typeface="+mj-lt"/>
              </a:rPr>
              <a:t>Более формально цепочка символов в алфавите V определяется:</a:t>
            </a:r>
          </a:p>
          <a:p>
            <a:pPr marL="0" indent="0">
              <a:buSzPct val="100000"/>
              <a:buFont typeface="Arial" charset="0"/>
              <a:buAutoNum type="arabicPeriod"/>
              <a:defRPr/>
            </a:pPr>
            <a:r>
              <a:rPr lang="ru-RU" sz="2540" dirty="0">
                <a:latin typeface="+mj-lt"/>
              </a:rPr>
              <a:t>ε - цепочка в алфавите V;</a:t>
            </a:r>
          </a:p>
          <a:p>
            <a:pPr marL="0" indent="0">
              <a:buSzPct val="100000"/>
              <a:buFont typeface="Arial" charset="0"/>
              <a:buAutoNum type="arabicPeriod"/>
              <a:defRPr/>
            </a:pPr>
            <a:r>
              <a:rPr lang="ru-RU" sz="2540" dirty="0">
                <a:latin typeface="+mj-lt"/>
              </a:rPr>
              <a:t>если </a:t>
            </a:r>
            <a:r>
              <a:rPr lang="ru-RU" sz="2540" i="1" dirty="0">
                <a:latin typeface="+mj-lt"/>
              </a:rPr>
              <a:t>α</a:t>
            </a:r>
            <a:r>
              <a:rPr lang="ru-RU" sz="2540" dirty="0">
                <a:latin typeface="+mj-lt"/>
              </a:rPr>
              <a:t> - цепочка в алфавите V и a - символ этого алфавита, то </a:t>
            </a:r>
            <a:r>
              <a:rPr lang="ru-RU" sz="2540" i="1" dirty="0">
                <a:latin typeface="+mj-lt"/>
              </a:rPr>
              <a:t>α </a:t>
            </a:r>
            <a:r>
              <a:rPr lang="ru-RU" sz="2540" dirty="0">
                <a:latin typeface="+mj-lt"/>
              </a:rPr>
              <a:t>a – цепочка в алфавите </a:t>
            </a:r>
            <a:r>
              <a:rPr lang="en-US" sz="2540" dirty="0">
                <a:latin typeface="+mj-lt"/>
              </a:rPr>
              <a:t>V;</a:t>
            </a:r>
          </a:p>
          <a:p>
            <a:pPr marL="0" indent="0">
              <a:buSzPct val="100000"/>
              <a:buFont typeface="Arial" charset="0"/>
              <a:buAutoNum type="arabicPeriod"/>
              <a:defRPr/>
            </a:pPr>
            <a:r>
              <a:rPr lang="ru-RU" sz="2540" dirty="0">
                <a:latin typeface="+mj-lt"/>
              </a:rPr>
              <a:t>β - цепочка в алфавите V тогда и только тогда, когда она является таковой</a:t>
            </a:r>
            <a:r>
              <a:rPr lang="en-US" sz="2540" dirty="0">
                <a:latin typeface="+mj-lt"/>
              </a:rPr>
              <a:t> </a:t>
            </a:r>
            <a:r>
              <a:rPr lang="ru-RU" sz="2540" dirty="0">
                <a:latin typeface="+mj-lt"/>
              </a:rPr>
              <a:t>в силу (1) и (2).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80049" y="1"/>
            <a:ext cx="8230464" cy="113916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Грамматики. Определения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8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4575" y="1600009"/>
            <a:ext cx="8557378" cy="4530716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Cambria" panose="02040503050406030204" pitchFamily="18" charset="0"/>
              </a:rPr>
              <a:t>Для любого КА можно построить эквивалентный ему ДКА. При построении компиляторов чаще всего используют полностью определенный ДКА, т.к. моделировать его работу существенно проще, чем произвольного КА.</a:t>
            </a:r>
          </a:p>
          <a:p>
            <a:pPr marL="0" indent="0">
              <a:buNone/>
              <a:defRPr/>
            </a:pPr>
            <a:endParaRPr lang="ru-RU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3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latin typeface="Cambria" panose="02040503050406030204" pitchFamily="18" charset="0"/>
              </a:rPr>
              <a:t> На основе имеющейся регулярной грамматики можно построить эквивалентный ей конечный автомат, и наоборот, для заданного конечного автомата можно построить эквивалентную ему конечную грамматику.</a:t>
            </a:r>
          </a:p>
          <a:p>
            <a:pPr marL="0" indent="0">
              <a:buNone/>
              <a:defRPr/>
            </a:pPr>
            <a:endParaRPr lang="ru-RU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4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dirty="0" smtClean="0"/>
              <a:t>Распознаватели – метод конечного описания бесконечных языков, простейшим примером которых являются конечные автоматы.</a:t>
            </a:r>
          </a:p>
        </p:txBody>
      </p:sp>
    </p:spTree>
    <p:extLst>
      <p:ext uri="{BB962C8B-B14F-4D97-AF65-F5344CB8AC3E}">
        <p14:creationId xmlns:p14="http://schemas.microsoft.com/office/powerpoint/2010/main" val="394572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489" y="1600009"/>
            <a:ext cx="8230465" cy="241657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dirty="0" smtClean="0">
                <a:latin typeface="Cambria" panose="02040503050406030204" pitchFamily="18" charset="0"/>
              </a:rPr>
              <a:t>Конечные автоматы не могут распознавать все языки, порождаемые грамматиками, языки распознаваемые ими – языки 3-го типа – регулярные языки.</a:t>
            </a:r>
          </a:p>
        </p:txBody>
      </p:sp>
    </p:spTree>
    <p:extLst>
      <p:ext uri="{BB962C8B-B14F-4D97-AF65-F5344CB8AC3E}">
        <p14:creationId xmlns:p14="http://schemas.microsoft.com/office/powerpoint/2010/main" val="76794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521" y="1520800"/>
            <a:ext cx="9144960" cy="4530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540" dirty="0"/>
              <a:t>Если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 и β - цепочки, то цепочка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β называется </a:t>
            </a:r>
            <a:r>
              <a:rPr lang="ru-RU" sz="2540" i="1" dirty="0"/>
              <a:t>конкатенацией (</a:t>
            </a:r>
            <a:r>
              <a:rPr lang="ru-RU" sz="2540" dirty="0"/>
              <a:t>или </a:t>
            </a:r>
            <a:r>
              <a:rPr lang="ru-RU" sz="2540" i="1" dirty="0"/>
              <a:t>сцеплением) </a:t>
            </a:r>
            <a:r>
              <a:rPr lang="ru-RU" sz="2540" dirty="0"/>
              <a:t>цепочек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 и β.</a:t>
            </a:r>
          </a:p>
          <a:p>
            <a:pPr marL="0" indent="0">
              <a:buNone/>
              <a:defRPr/>
            </a:pPr>
            <a:r>
              <a:rPr lang="ru-RU" sz="2540" dirty="0"/>
              <a:t>Например, если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 = </a:t>
            </a:r>
            <a:r>
              <a:rPr lang="ru-RU" sz="2540" dirty="0" err="1"/>
              <a:t>ab</a:t>
            </a:r>
            <a:r>
              <a:rPr lang="ru-RU" sz="2540" dirty="0"/>
              <a:t> и β = </a:t>
            </a:r>
            <a:r>
              <a:rPr lang="ru-RU" sz="2540" dirty="0" err="1"/>
              <a:t>cd</a:t>
            </a:r>
            <a:r>
              <a:rPr lang="ru-RU" sz="2540" dirty="0"/>
              <a:t>, то </a:t>
            </a:r>
            <a:endParaRPr lang="en-US" sz="2540" dirty="0"/>
          </a:p>
          <a:p>
            <a:pPr marL="0" indent="0">
              <a:buNone/>
              <a:defRPr/>
            </a:pPr>
            <a:r>
              <a:rPr lang="en-US" sz="2540" dirty="0"/>
              <a:t>				</a:t>
            </a:r>
            <a:r>
              <a:rPr lang="ru-RU" sz="2540" i="1" dirty="0">
                <a:latin typeface="Cambria" pitchFamily="18" charset="0"/>
              </a:rPr>
              <a:t>α </a:t>
            </a:r>
            <a:r>
              <a:rPr lang="ru-RU" sz="2540" dirty="0"/>
              <a:t>β = </a:t>
            </a:r>
            <a:r>
              <a:rPr lang="ru-RU" sz="2540" dirty="0" err="1"/>
              <a:t>abcd</a:t>
            </a:r>
            <a:r>
              <a:rPr lang="ru-RU" sz="2540" dirty="0"/>
              <a:t>.</a:t>
            </a:r>
          </a:p>
          <a:p>
            <a:pPr marL="0" indent="0">
              <a:buNone/>
              <a:defRPr/>
            </a:pPr>
            <a:r>
              <a:rPr lang="ru-RU" sz="2540" dirty="0"/>
              <a:t>Для любой цепочки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 всегда </a:t>
            </a:r>
            <a:r>
              <a:rPr lang="ru-RU" sz="2540" i="1" dirty="0">
                <a:latin typeface="Cambria" pitchFamily="18" charset="0"/>
              </a:rPr>
              <a:t>α </a:t>
            </a:r>
            <a:r>
              <a:rPr lang="ru-RU" sz="2540" dirty="0"/>
              <a:t>ε = ε</a:t>
            </a:r>
            <a:r>
              <a:rPr lang="ru-RU" sz="2540" i="1" dirty="0">
                <a:latin typeface="Cambria" pitchFamily="18" charset="0"/>
              </a:rPr>
              <a:t> α</a:t>
            </a:r>
            <a:r>
              <a:rPr lang="ru-RU" sz="2540" dirty="0"/>
              <a:t> = </a:t>
            </a:r>
            <a:r>
              <a:rPr lang="ru-RU" sz="2540" i="1" dirty="0">
                <a:latin typeface="Cambria" pitchFamily="18" charset="0"/>
              </a:rPr>
              <a:t>α</a:t>
            </a:r>
            <a:r>
              <a:rPr lang="ru-RU" sz="2540" dirty="0"/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Грамматики. Определения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324267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</TotalTime>
  <Words>2765</Words>
  <Application>Microsoft Office PowerPoint</Application>
  <PresentationFormat>Широкоэкранный</PresentationFormat>
  <Paragraphs>369</Paragraphs>
  <Slides>83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94" baseType="lpstr">
      <vt:lpstr>Arial</vt:lpstr>
      <vt:lpstr>Calibri</vt:lpstr>
      <vt:lpstr>Cambria</vt:lpstr>
      <vt:lpstr>Candara</vt:lpstr>
      <vt:lpstr>Corbel</vt:lpstr>
      <vt:lpstr>Symbol</vt:lpstr>
      <vt:lpstr>Tahoma</vt:lpstr>
      <vt:lpstr>Times New Roman</vt:lpstr>
      <vt:lpstr>Verdana</vt:lpstr>
      <vt:lpstr>Wingdings</vt:lpstr>
      <vt:lpstr>Глубина</vt:lpstr>
      <vt:lpstr>Формальные языки           и                           грамматики</vt:lpstr>
      <vt:lpstr>Оглавление</vt:lpstr>
      <vt:lpstr>Этапы работы компиляторов</vt:lpstr>
      <vt:lpstr>Этапы работы компи-ляторов</vt:lpstr>
      <vt:lpstr>Грамматики</vt:lpstr>
      <vt:lpstr>Грамматики. Определения</vt:lpstr>
      <vt:lpstr>Грамматики. Определения</vt:lpstr>
      <vt:lpstr>Грамматики. Определения</vt:lpstr>
      <vt:lpstr>Грамматики. Определения</vt:lpstr>
      <vt:lpstr>Грамматики. Определения</vt:lpstr>
      <vt:lpstr>Грамматики. Определения</vt:lpstr>
      <vt:lpstr>Грамматики. Определения</vt:lpstr>
      <vt:lpstr>Грамматики. Определения</vt:lpstr>
      <vt:lpstr> </vt:lpstr>
      <vt:lpstr>Иерархия Хомского</vt:lpstr>
      <vt:lpstr>Тип 0 -  неограниченные</vt:lpstr>
      <vt:lpstr>Тип 1 - контекстно-зависимые</vt:lpstr>
      <vt:lpstr>Тип 2 - контекстно-свободные</vt:lpstr>
      <vt:lpstr>Тип 3 - регулярные</vt:lpstr>
      <vt:lpstr>Формальные языки</vt:lpstr>
      <vt:lpstr>Формальные языки</vt:lpstr>
      <vt:lpstr>Тип 0</vt:lpstr>
      <vt:lpstr>Тип 1  Контекстно-зависимые языки</vt:lpstr>
      <vt:lpstr>Тип 2 Контекстно-свободные языки. </vt:lpstr>
      <vt:lpstr>Тип 3 Регулярные языки. </vt:lpstr>
      <vt:lpstr>Нормальная форма Бэкуса-Наура</vt:lpstr>
      <vt:lpstr>Нормальная форма Бэкуса-Наура</vt:lpstr>
      <vt:lpstr>Нормальная форма Бэкуса-Наура</vt:lpstr>
      <vt:lpstr>Нормальная форма Бэкуса-Наура</vt:lpstr>
      <vt:lpstr>Нормальная форма Бэкуса-Наура</vt:lpstr>
      <vt:lpstr>Нормальная форма Бэкуса-Наура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Цепочки вывода</vt:lpstr>
      <vt:lpstr>Дерево вывода</vt:lpstr>
      <vt:lpstr>Дерево вывода</vt:lpstr>
      <vt:lpstr>Дерево вывода (построение «Сверху вниз»)</vt:lpstr>
      <vt:lpstr>Дерево вывода</vt:lpstr>
      <vt:lpstr>Дерево вывода</vt:lpstr>
      <vt:lpstr>Дерево вывода (построение «Снизу вверх»)</vt:lpstr>
      <vt:lpstr>Распознаватели </vt:lpstr>
      <vt:lpstr>Распознаватели</vt:lpstr>
      <vt:lpstr>Распознаватели классификация</vt:lpstr>
      <vt:lpstr>Распознаватели классификация</vt:lpstr>
      <vt:lpstr>Распознаватели классификация</vt:lpstr>
      <vt:lpstr>Распознаватели</vt:lpstr>
      <vt:lpstr>Распознаватели</vt:lpstr>
      <vt:lpstr>Распознаватели</vt:lpstr>
      <vt:lpstr>Распознаватели</vt:lpstr>
      <vt:lpstr>Распознаватели</vt:lpstr>
      <vt:lpstr>Распознаватели</vt:lpstr>
      <vt:lpstr>Распознаватели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Формальные языки           и                           грамматики</dc:title>
  <dc:creator>Караваева Ольга Владимировна</dc:creator>
  <cp:lastModifiedBy>Караваева Ольга Владимировна</cp:lastModifiedBy>
  <cp:revision>1</cp:revision>
  <dcterms:created xsi:type="dcterms:W3CDTF">2021-12-03T16:35:43Z</dcterms:created>
  <dcterms:modified xsi:type="dcterms:W3CDTF">2021-12-03T16:37:20Z</dcterms:modified>
</cp:coreProperties>
</file>