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5B83-E28B-46FF-903A-2BCC4B96B1E7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0DD82-866F-48B5-87B7-D2D661450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0DD82-866F-48B5-87B7-D2D6614504A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0DD82-866F-48B5-87B7-D2D6614504A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10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DA1-2577-4294-8C70-D3EE32FC6399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Синтез </a:t>
            </a:r>
            <a:r>
              <a:rPr lang="ru-RU" dirty="0" smtClean="0"/>
              <a:t>микропрограммного </a:t>
            </a:r>
            <a:r>
              <a:rPr lang="ru-RU" smtClean="0"/>
              <a:t>управляющего автомата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5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Проверка на равенство нулю: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92696"/>
            <a:ext cx="87820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Вычисление знака: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8839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Сложение и хранение суммы ЧП: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92696"/>
            <a:ext cx="88392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Подсчет числа тактов: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92697"/>
            <a:ext cx="8858250" cy="616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Функциональная схема ОА: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0688"/>
            <a:ext cx="8867775" cy="622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Определение ПРС и ПМР:</a:t>
            </a:r>
            <a:endParaRPr lang="ru-RU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076276" cy="51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FF0000"/>
                </a:solidFill>
              </a:rPr>
              <a:t>?!!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252511" y="1916832"/>
            <a:ext cx="1239369" cy="1147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123728" y="3438292"/>
            <a:ext cx="72008" cy="710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7650" y="3063980"/>
            <a:ext cx="126438" cy="543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7650" y="2780928"/>
            <a:ext cx="44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FF0000"/>
                </a:solidFill>
              </a:rPr>
              <a:t>?!!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Управляющие сигналы, поступающие из УА в ОА: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87866"/>
              </p:ext>
            </p:extLst>
          </p:nvPr>
        </p:nvGraphicFramePr>
        <p:xfrm>
          <a:off x="79448" y="1646138"/>
          <a:ext cx="8956078" cy="4303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480"/>
                <a:gridCol w="7377598"/>
              </a:tblGrid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Сигнал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Микрооперация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1441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1,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знака множителя в </a:t>
                      </a: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ru-RU" sz="2000">
                          <a:effectLst/>
                        </a:rPr>
                        <a:t>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обнуление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3,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обнуление </a:t>
                      </a:r>
                      <a:r>
                        <a:rPr lang="en-US" sz="2000">
                          <a:effectLst/>
                        </a:rPr>
                        <a:t>CT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2,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y2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CT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1075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y3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сдвиг </a:t>
                      </a:r>
                      <a:r>
                        <a:rPr lang="en-US" sz="2000">
                          <a:effectLst/>
                        </a:rPr>
                        <a:t>RG1 </a:t>
                      </a:r>
                      <a:r>
                        <a:rPr lang="ru-RU" sz="2000">
                          <a:effectLst/>
                        </a:rPr>
                        <a:t>вправо </a:t>
                      </a:r>
                      <a:r>
                        <a:rPr lang="en-US" sz="2000">
                          <a:effectLst/>
                        </a:rPr>
                        <a:t>RG1:=R1(RG1),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сдвиг </a:t>
                      </a:r>
                      <a:r>
                        <a:rPr lang="en-US" sz="2000">
                          <a:effectLst/>
                        </a:rPr>
                        <a:t>RG3 </a:t>
                      </a:r>
                      <a:r>
                        <a:rPr lang="ru-RU" sz="2000">
                          <a:effectLst/>
                        </a:rPr>
                        <a:t>вправо </a:t>
                      </a:r>
                      <a:r>
                        <a:rPr lang="en-US" sz="2000">
                          <a:effectLst/>
                        </a:rPr>
                        <a:t>RG3:= R1(RG3), 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СТ: = СТ+1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y4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y5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выдача результата</a:t>
                      </a:r>
                      <a:endParaRPr lang="ru-RU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6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Осведомительные сигналы, поступающие из ОА в УА: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01514"/>
              </p:ext>
            </p:extLst>
          </p:nvPr>
        </p:nvGraphicFramePr>
        <p:xfrm>
          <a:off x="126433" y="1772816"/>
          <a:ext cx="8910063" cy="2232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370"/>
                <a:gridCol w="7339693"/>
              </a:tblGrid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Сигнал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Логическое условие (состояние ОА)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Х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проверка наличия операндов на ШИВх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1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один из операндов равен нулю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2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необходимо выполнять сложение  суммы ЧП и множимого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3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цикл умножения завершен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Z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проверка возможности выдачи результата на </a:t>
                      </a:r>
                      <a:r>
                        <a:rPr lang="ru-RU" sz="2100" dirty="0" err="1">
                          <a:effectLst/>
                        </a:rPr>
                        <a:t>ШИВых</a:t>
                      </a:r>
                      <a:endParaRPr lang="ru-RU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Содержательная ГСА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09" y="1412776"/>
            <a:ext cx="3288382" cy="39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573295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Обратить внимание на знак «:=» - он применяется для обозначения </a:t>
            </a:r>
            <a:r>
              <a:rPr lang="ru-RU" sz="2400" b="1" dirty="0" smtClean="0"/>
              <a:t>записи</a:t>
            </a:r>
            <a:r>
              <a:rPr lang="ru-RU" sz="2400" dirty="0" smtClean="0"/>
              <a:t> в элемент памяти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5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88640"/>
            <a:ext cx="2457450" cy="646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1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Алгоритм умножения чисел с ФЗ первым способом в прямом коде</a:t>
            </a:r>
            <a:endParaRPr lang="ru-RU" dirty="0"/>
          </a:p>
          <a:p>
            <a:r>
              <a:rPr lang="ru-RU" b="1" dirty="0" smtClean="0"/>
              <a:t>Схема</a:t>
            </a:r>
            <a:r>
              <a:rPr lang="x-none" b="1" smtClean="0"/>
              <a:t> </a:t>
            </a:r>
            <a:r>
              <a:rPr lang="x-none" b="1"/>
              <a:t>операционного автомата</a:t>
            </a:r>
            <a:endParaRPr lang="ru-RU" dirty="0"/>
          </a:p>
          <a:p>
            <a:r>
              <a:rPr lang="ru-RU" b="1" dirty="0" smtClean="0"/>
              <a:t>Содержательная </a:t>
            </a:r>
            <a:r>
              <a:rPr lang="ru-RU" b="1" dirty="0"/>
              <a:t>ГСА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7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16633"/>
            <a:ext cx="757237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2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0"/>
            <a:ext cx="7581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 что следует </a:t>
            </a:r>
            <a:r>
              <a:rPr lang="ru-RU" smtClean="0"/>
              <a:t>обратить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Процесс проектирования творческий</a:t>
            </a:r>
          </a:p>
          <a:p>
            <a:r>
              <a:rPr lang="ru-RU" dirty="0" smtClean="0"/>
              <a:t>Каждое ЛУ ведет к усложнению структуры УА, </a:t>
            </a:r>
            <a:r>
              <a:rPr lang="ru-RU" b="1" dirty="0" smtClean="0"/>
              <a:t>однако</a:t>
            </a:r>
            <a:r>
              <a:rPr lang="ru-RU" dirty="0" smtClean="0"/>
              <a:t> не стоит избавляться от ЛУ всеми возможными способами, строя громоздкие комбинационные схемы в ОА</a:t>
            </a:r>
          </a:p>
          <a:p>
            <a:r>
              <a:rPr lang="ru-RU" dirty="0" smtClean="0"/>
              <a:t>Процесс проектирования итерационный</a:t>
            </a:r>
          </a:p>
          <a:p>
            <a:r>
              <a:rPr lang="ru-RU" dirty="0" smtClean="0"/>
              <a:t>Не следует забывать про основную цель проекта</a:t>
            </a:r>
          </a:p>
          <a:p>
            <a:r>
              <a:rPr lang="ru-RU" dirty="0" smtClean="0"/>
              <a:t>Грубыми ошибками считается как отсутствие необходимых схем проверки (ПРС, ПМР, равенство нулю и пр.), так и явно излишняя аппаратура</a:t>
            </a:r>
          </a:p>
          <a:p>
            <a:r>
              <a:rPr lang="ru-RU" dirty="0" smtClean="0"/>
              <a:t>Функциональная схема ОА и ГСА проектируются одновременно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САПР </a:t>
            </a:r>
            <a:r>
              <a:rPr lang="en-US" dirty="0" err="1" smtClean="0"/>
              <a:t>Quartus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05848" cy="38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1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САПР </a:t>
            </a:r>
            <a:r>
              <a:rPr lang="en-US" dirty="0" err="1" smtClean="0"/>
              <a:t>Quartus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67975" cy="802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Алгоритм умножения чисел с ФЗ первым способом в прямом </a:t>
            </a:r>
            <a:r>
              <a:rPr lang="ru-RU" b="1" dirty="0" smtClean="0"/>
              <a:t>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Особенность </a:t>
            </a:r>
            <a:r>
              <a:rPr lang="ru-RU" sz="2400" b="1" dirty="0"/>
              <a:t>1 способа</a:t>
            </a:r>
            <a:r>
              <a:rPr lang="ru-RU" sz="2400" dirty="0"/>
              <a:t>:</a:t>
            </a:r>
          </a:p>
          <a:p>
            <a:r>
              <a:rPr lang="ru-RU" sz="2400" dirty="0"/>
              <a:t>в цикле умножения возможно временное переполнение разрядной сетки</a:t>
            </a:r>
            <a:r>
              <a:rPr lang="ru-RU" sz="2400" b="1" i="1" dirty="0"/>
              <a:t> </a:t>
            </a:r>
            <a:r>
              <a:rPr lang="ru-RU" sz="2400" dirty="0" smtClean="0"/>
              <a:t>мантисс (временное ПРС мантисс) </a:t>
            </a:r>
            <a:r>
              <a:rPr lang="ru-RU" sz="2400" dirty="0"/>
              <a:t>в регистре суммы частичных произведений,</a:t>
            </a:r>
            <a:r>
              <a:rPr lang="ru-RU" sz="2400" b="1" i="1" dirty="0"/>
              <a:t> </a:t>
            </a:r>
            <a:r>
              <a:rPr lang="ru-RU" sz="2400" dirty="0"/>
              <a:t>которое ликвидируется при очередном сдвиге вправо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5406" y="1556792"/>
            <a:ext cx="3866593" cy="31169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08512" y="184482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Разрядность регистров: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Множителя и множимого – </a:t>
            </a:r>
            <a:r>
              <a:rPr lang="en-US" sz="2400" dirty="0"/>
              <a:t>n</a:t>
            </a:r>
            <a:r>
              <a:rPr lang="ru-RU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Суммы частичных произведений – 2</a:t>
            </a:r>
            <a:r>
              <a:rPr lang="en-US" sz="2400" dirty="0"/>
              <a:t>n</a:t>
            </a:r>
            <a:r>
              <a:rPr lang="ru-RU" sz="2400" dirty="0"/>
              <a:t>; </a:t>
            </a:r>
          </a:p>
          <a:p>
            <a:endParaRPr lang="ru-RU" sz="2400" dirty="0" smtClean="0"/>
          </a:p>
          <a:p>
            <a:r>
              <a:rPr lang="ru-RU" sz="2400" dirty="0" smtClean="0"/>
              <a:t>Множимое </a:t>
            </a:r>
            <a:r>
              <a:rPr lang="ru-RU" sz="2400" dirty="0"/>
              <a:t>следует прибавлять в старшие n разрядов регистра суммы частичных произведений. </a:t>
            </a:r>
          </a:p>
        </p:txBody>
      </p:sp>
    </p:spTree>
    <p:extLst>
      <p:ext uri="{BB962C8B-B14F-4D97-AF65-F5344CB8AC3E}">
        <p14:creationId xmlns:p14="http://schemas.microsoft.com/office/powerpoint/2010/main" val="24099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624"/>
            <a:ext cx="86868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Алгоритм умножения мантисс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 </a:t>
            </a:r>
            <a:r>
              <a:rPr lang="ru-RU" sz="2400" dirty="0"/>
              <a:t>знак произведения путем сложения по модулю два знаковых разрядов сомножителей.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Проверить </a:t>
            </a:r>
            <a:r>
              <a:rPr lang="ru-RU" sz="2400" dirty="0"/>
              <a:t>множимое на равенство нулю: если равно нулю, операцию умножения следует прекратить, т.к. результат будет также равным </a:t>
            </a:r>
            <a:r>
              <a:rPr lang="ru-RU" sz="2400" dirty="0" smtClean="0"/>
              <a:t>нулю.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Проверить </a:t>
            </a:r>
            <a:r>
              <a:rPr lang="ru-RU" sz="2400" dirty="0"/>
              <a:t>множитель на равенство нулю: если равен нулю, операцию умножения следует прекратить, т.к. результат будет также равным нулю.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Выполнить </a:t>
            </a:r>
            <a:r>
              <a:rPr lang="ru-RU" sz="2400" dirty="0"/>
              <a:t>цикл умножения по следующим правилам:</a:t>
            </a:r>
          </a:p>
          <a:p>
            <a:r>
              <a:rPr lang="ru-RU" sz="2200" dirty="0" smtClean="0"/>
              <a:t>Произвести </a:t>
            </a:r>
            <a:r>
              <a:rPr lang="ru-RU" sz="2200" dirty="0"/>
              <a:t>анализ очередного разряда множителя.</a:t>
            </a:r>
          </a:p>
          <a:p>
            <a:r>
              <a:rPr lang="ru-RU" sz="2200" dirty="0" smtClean="0"/>
              <a:t>Произвести </a:t>
            </a:r>
            <a:r>
              <a:rPr lang="ru-RU" sz="2200" dirty="0"/>
              <a:t>суммирование множимого с суммой частичных произведений (ЧП), если цифра множителя «1», иначе перейти к п.5 алгоритма.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/>
              <a:t>Произвести </a:t>
            </a:r>
            <a:r>
              <a:rPr lang="ru-RU" sz="2400" dirty="0"/>
              <a:t>сдвиг множителя и суммы ЧП на один разряд вправо.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/>
              <a:t>Присвоить </a:t>
            </a:r>
            <a:r>
              <a:rPr lang="ru-RU" sz="2400" dirty="0"/>
              <a:t>модулю произведения знак из п.1 </a:t>
            </a:r>
            <a:r>
              <a:rPr lang="ru-RU" sz="2400" dirty="0" smtClean="0"/>
              <a:t>алгоритма.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Схема</a:t>
            </a:r>
            <a:r>
              <a:rPr lang="x-none" b="1" smtClean="0"/>
              <a:t> </a:t>
            </a:r>
            <a:r>
              <a:rPr lang="x-none" b="1"/>
              <a:t>операционного </a:t>
            </a:r>
            <a:r>
              <a:rPr lang="x-none" b="1" smtClean="0"/>
              <a:t>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/>
              <a:t>цель курсовой работы –</a:t>
            </a:r>
            <a:r>
              <a:rPr lang="ru-RU" b="1" dirty="0"/>
              <a:t> минимизация </a:t>
            </a:r>
            <a:r>
              <a:rPr lang="ru-RU" b="1" dirty="0" smtClean="0"/>
              <a:t>аппаратурных </a:t>
            </a:r>
            <a:r>
              <a:rPr lang="ru-RU" b="1" dirty="0"/>
              <a:t>затрат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Чрезмерное </a:t>
            </a:r>
            <a:r>
              <a:rPr lang="ru-RU" dirty="0"/>
              <a:t>упрощение ОА часто влечет существенное усложнение УА (и </a:t>
            </a:r>
            <a:r>
              <a:rPr lang="ru-RU" dirty="0" smtClean="0"/>
              <a:t>замедление его работы)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Будем руководствоваться следующими соображениями:</a:t>
            </a:r>
            <a:endParaRPr lang="ru-RU" sz="2400" dirty="0"/>
          </a:p>
          <a:p>
            <a:pPr lvl="0"/>
            <a:r>
              <a:rPr lang="ru-RU" sz="2400" dirty="0" smtClean="0"/>
              <a:t>По определению первого способа регистр </a:t>
            </a:r>
            <a:r>
              <a:rPr lang="ru-RU" sz="2400" dirty="0"/>
              <a:t>суммы ЧП (и, как следствие, сумматор) имеет двойную разрядность. </a:t>
            </a:r>
            <a:r>
              <a:rPr lang="ru-RU" sz="2400" b="1" dirty="0"/>
              <a:t>НО</a:t>
            </a:r>
            <a:r>
              <a:rPr lang="ru-RU" sz="2400" dirty="0"/>
              <a:t>, поскольку выходная шина имеет разрядность </a:t>
            </a:r>
            <a:r>
              <a:rPr lang="en-US" sz="2400" dirty="0"/>
              <a:t>n</a:t>
            </a:r>
            <a:r>
              <a:rPr lang="ru-RU" sz="2400" dirty="0"/>
              <a:t>, то младшие разряды произведения округляются, поэтому не имеет смысла хранить их и можем сократить разрядность суммы частичных произведений и сумматора до </a:t>
            </a:r>
            <a:r>
              <a:rPr lang="en-US" sz="2400" dirty="0"/>
              <a:t>n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Так как возможно временное </a:t>
            </a:r>
            <a:r>
              <a:rPr lang="ru-RU" sz="2400" dirty="0" smtClean="0"/>
              <a:t>ПРС мантисс, </a:t>
            </a:r>
            <a:r>
              <a:rPr lang="ru-RU" sz="2400" dirty="0"/>
              <a:t>то в сумматоре должен быть либо разряд переноса, либо дополнительный бит (последнее предпочтительно, т.к. экономя один бит мы не выигрываем в аппаратуре, но усложняем логику сумматора).</a:t>
            </a:r>
          </a:p>
          <a:p>
            <a:pPr lvl="0"/>
            <a:r>
              <a:rPr lang="ru-RU" sz="2400" dirty="0"/>
              <a:t>Если один из операндов равен нулю, то и знак результата должен быть равен нулю, вне зависимости от знака второго операнда.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3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ОА </a:t>
            </a:r>
            <a:r>
              <a:rPr lang="ru-RU" sz="2400" b="1" dirty="0" smtClean="0"/>
              <a:t>должен обеспечивать </a:t>
            </a:r>
            <a:r>
              <a:rPr lang="ru-RU" sz="2400" dirty="0" smtClean="0"/>
              <a:t>(следует из описания алгоритма):</a:t>
            </a:r>
          </a:p>
          <a:p>
            <a:r>
              <a:rPr lang="ru-RU" sz="2400" dirty="0" smtClean="0"/>
              <a:t>Хранение операндов и суммы ЧП</a:t>
            </a:r>
          </a:p>
          <a:p>
            <a:r>
              <a:rPr lang="ru-RU" sz="2400" dirty="0" smtClean="0"/>
              <a:t>Определение знака произведения</a:t>
            </a:r>
          </a:p>
          <a:p>
            <a:r>
              <a:rPr lang="ru-RU" sz="2400" dirty="0" smtClean="0"/>
              <a:t>Проверку операндов на равенство нулю и выдачу нулевого результата, если один из сомножителей равен нулю</a:t>
            </a:r>
          </a:p>
          <a:p>
            <a:r>
              <a:rPr lang="ru-RU" sz="2400" dirty="0" smtClean="0"/>
              <a:t>Исключение возникшего временного ПРС</a:t>
            </a:r>
          </a:p>
          <a:p>
            <a:r>
              <a:rPr lang="ru-RU" sz="2400" dirty="0" smtClean="0"/>
              <a:t>Суммирование множимого и суммы ЧП</a:t>
            </a:r>
          </a:p>
          <a:p>
            <a:r>
              <a:rPr lang="ru-RU" sz="2400" dirty="0" smtClean="0"/>
              <a:t>Сдвиг множителя и суммы ЧП</a:t>
            </a:r>
          </a:p>
          <a:p>
            <a:r>
              <a:rPr lang="ru-RU" sz="2400" dirty="0" smtClean="0"/>
              <a:t>Подсчет количества циклов умножения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87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ОА </a:t>
            </a:r>
            <a:r>
              <a:rPr lang="ru-RU" sz="2400" b="1" dirty="0" smtClean="0"/>
              <a:t>должен </a:t>
            </a:r>
            <a:r>
              <a:rPr lang="ru-RU" sz="2400" b="1" dirty="0"/>
              <a:t>содержать</a:t>
            </a:r>
            <a:r>
              <a:rPr lang="ru-RU" sz="2400" dirty="0" smtClean="0"/>
              <a:t>:</a:t>
            </a:r>
          </a:p>
          <a:p>
            <a:pPr lvl="0"/>
            <a:r>
              <a:rPr lang="ru-RU" sz="2400" dirty="0"/>
              <a:t>31-разрядный сдвиговый регистр </a:t>
            </a:r>
            <a:r>
              <a:rPr lang="en-US" sz="2400" dirty="0"/>
              <a:t>RG</a:t>
            </a:r>
            <a:r>
              <a:rPr lang="ru-RU" sz="2400" dirty="0"/>
              <a:t>1 для хранения модуля множителя;</a:t>
            </a:r>
          </a:p>
          <a:p>
            <a:pPr lvl="0"/>
            <a:r>
              <a:rPr lang="en-US" sz="2400" dirty="0"/>
              <a:t>D</a:t>
            </a:r>
            <a:r>
              <a:rPr lang="ru-RU" sz="2400" dirty="0"/>
              <a:t>-триггер </a:t>
            </a:r>
            <a:r>
              <a:rPr lang="en-US" sz="2400" dirty="0"/>
              <a:t>T </a:t>
            </a:r>
            <a:r>
              <a:rPr lang="ru-RU" sz="2400" dirty="0"/>
              <a:t>для хранения знака множителя;</a:t>
            </a:r>
          </a:p>
          <a:p>
            <a:pPr lvl="0"/>
            <a:r>
              <a:rPr lang="ru-RU" sz="2400" dirty="0"/>
              <a:t>32-разрядный регистр </a:t>
            </a:r>
            <a:r>
              <a:rPr lang="en-US" sz="2400" dirty="0"/>
              <a:t>RG</a:t>
            </a:r>
            <a:r>
              <a:rPr lang="ru-RU" sz="2400" dirty="0"/>
              <a:t>2 для хранения множимого со знаком;</a:t>
            </a:r>
          </a:p>
          <a:p>
            <a:pPr lvl="0"/>
            <a:r>
              <a:rPr lang="ru-RU" sz="2400" dirty="0"/>
              <a:t>32-разрядный регистр </a:t>
            </a:r>
            <a:r>
              <a:rPr lang="en-US" sz="2400" dirty="0"/>
              <a:t>RG</a:t>
            </a:r>
            <a:r>
              <a:rPr lang="ru-RU" sz="2400" dirty="0"/>
              <a:t>3 для хранения модуля суммы ЧП (дополнительный старший бит отводится для возможности исключения временного ПРС);</a:t>
            </a:r>
          </a:p>
          <a:p>
            <a:pPr lvl="0"/>
            <a:r>
              <a:rPr lang="ru-RU" sz="2400" dirty="0"/>
              <a:t>6-разрядный инкрементный счетчик тактов </a:t>
            </a:r>
            <a:r>
              <a:rPr lang="en-US" sz="2400" dirty="0"/>
              <a:t>CT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32-разрядный сумматор </a:t>
            </a:r>
            <a:r>
              <a:rPr lang="en-US" sz="2400" dirty="0"/>
              <a:t>SM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31-разрядную схему «ИЛИ» с прямым и инверсным выходами для проверки операндов на равенство нулю </a:t>
            </a:r>
            <a:r>
              <a:rPr lang="ru-RU" sz="2400" dirty="0" smtClean="0"/>
              <a:t>(</a:t>
            </a:r>
            <a:r>
              <a:rPr lang="ru-RU" sz="2400" b="1" dirty="0" smtClean="0"/>
              <a:t>одна</a:t>
            </a:r>
            <a:r>
              <a:rPr lang="ru-RU" sz="2400" dirty="0" smtClean="0"/>
              <a:t> </a:t>
            </a:r>
            <a:r>
              <a:rPr lang="ru-RU" sz="2400" dirty="0"/>
              <a:t>схема будет использоваться для </a:t>
            </a:r>
            <a:r>
              <a:rPr lang="ru-RU" sz="2400" dirty="0" smtClean="0"/>
              <a:t>проверки </a:t>
            </a:r>
            <a:r>
              <a:rPr lang="ru-RU" sz="2400" dirty="0"/>
              <a:t>обоих операндов);</a:t>
            </a:r>
          </a:p>
          <a:p>
            <a:pPr lvl="0"/>
            <a:r>
              <a:rPr lang="ru-RU" sz="2400" dirty="0"/>
              <a:t>Элементы «</a:t>
            </a:r>
            <a:r>
              <a:rPr lang="en-US" sz="2400" dirty="0"/>
              <a:t>XOR</a:t>
            </a:r>
            <a:r>
              <a:rPr lang="ru-RU" sz="2400" dirty="0"/>
              <a:t>» и «И» для определения знака результата;</a:t>
            </a:r>
          </a:p>
          <a:p>
            <a:pPr lvl="0"/>
            <a:r>
              <a:rPr lang="ru-RU" sz="2400" dirty="0"/>
              <a:t>У</a:t>
            </a:r>
            <a:r>
              <a:rPr lang="x-none" sz="2400"/>
              <a:t>силитель-формирователь для выдачи результата на ШИВых</a:t>
            </a:r>
            <a:r>
              <a:rPr lang="x-none" sz="240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8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Прием и хранение операндов: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92696"/>
            <a:ext cx="8820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5D8470E6B5E0443A3CD64DE6EAE4BDF" ma:contentTypeVersion="0" ma:contentTypeDescription="Создание документа." ma:contentTypeScope="" ma:versionID="99abbcf724274abb0c3afa236aa152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1C0748-1228-4FC0-A463-7B1AA4D70D7D}"/>
</file>

<file path=customXml/itemProps2.xml><?xml version="1.0" encoding="utf-8"?>
<ds:datastoreItem xmlns:ds="http://schemas.openxmlformats.org/officeDocument/2006/customXml" ds:itemID="{2CD56AD1-CA37-4E4C-87A5-47B8A18ADCA0}"/>
</file>

<file path=customXml/itemProps3.xml><?xml version="1.0" encoding="utf-8"?>
<ds:datastoreItem xmlns:ds="http://schemas.openxmlformats.org/officeDocument/2006/customXml" ds:itemID="{BB32B191-DA6C-45BB-9C5F-85D5769E82EB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763</Words>
  <Application>Microsoft Office PowerPoint</Application>
  <PresentationFormat>Экран (4:3)</PresentationFormat>
  <Paragraphs>103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Тема Office</vt:lpstr>
      <vt:lpstr>Синтез микропрограммного управляющего автомата</vt:lpstr>
      <vt:lpstr>План</vt:lpstr>
      <vt:lpstr>Алгоритм умножения чисел с ФЗ первым способом в прямом коде</vt:lpstr>
      <vt:lpstr>Презентация PowerPoint</vt:lpstr>
      <vt:lpstr>Схема операционного автомата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сигналы, поступающие из УА в ОА:</vt:lpstr>
      <vt:lpstr>Осведомительные сигналы, поступающие из ОА в УА:</vt:lpstr>
      <vt:lpstr>Содержательная ГСА</vt:lpstr>
      <vt:lpstr>Презентация PowerPoint</vt:lpstr>
      <vt:lpstr>Презентация PowerPoint</vt:lpstr>
      <vt:lpstr>Презентация PowerPoint</vt:lpstr>
      <vt:lpstr>На что следует обратить внимание</vt:lpstr>
      <vt:lpstr>САПР Quartus</vt:lpstr>
      <vt:lpstr>САПР Quartus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микропрограммных управляющих автоматов</dc:title>
  <dc:creator>RePack by Diakov</dc:creator>
  <cp:lastModifiedBy>User</cp:lastModifiedBy>
  <cp:revision>12</cp:revision>
  <dcterms:created xsi:type="dcterms:W3CDTF">2015-02-17T03:56:30Z</dcterms:created>
  <dcterms:modified xsi:type="dcterms:W3CDTF">2021-02-03T08:26:18Z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0x01010085D8470E6B5E0443A3CD64DE6EAE4BDF</vt:lpwstr>
  </property>
</Properties>
</file>