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2"/>
  </p:notesMasterIdLst>
  <p:sldIdLst>
    <p:sldId id="256" r:id="rId2"/>
    <p:sldId id="301" r:id="rId3"/>
    <p:sldId id="302" r:id="rId4"/>
    <p:sldId id="304" r:id="rId5"/>
    <p:sldId id="309" r:id="rId6"/>
    <p:sldId id="310" r:id="rId7"/>
    <p:sldId id="313" r:id="rId8"/>
    <p:sldId id="314" r:id="rId9"/>
    <p:sldId id="315" r:id="rId10"/>
    <p:sldId id="316" r:id="rId11"/>
    <p:sldId id="317" r:id="rId12"/>
    <p:sldId id="327" r:id="rId13"/>
    <p:sldId id="328" r:id="rId14"/>
    <p:sldId id="329" r:id="rId15"/>
    <p:sldId id="344" r:id="rId16"/>
    <p:sldId id="345" r:id="rId17"/>
    <p:sldId id="330" r:id="rId18"/>
    <p:sldId id="331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2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08" y="-1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0FC72-88DD-483F-9F9D-17A08BF6F3B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97C83-30F6-4BF8-B792-95270E995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52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82E3C-C056-41AD-9CBC-794BC9557B3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5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55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3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753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943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727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42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036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41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54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58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74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22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6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14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06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43281" y="2034540"/>
            <a:ext cx="9093200" cy="2869736"/>
          </a:xfrm>
        </p:spPr>
        <p:txBody>
          <a:bodyPr/>
          <a:lstStyle/>
          <a:p>
            <a:pPr algn="l"/>
            <a:r>
              <a:rPr lang="ru-RU" sz="4800" dirty="0" smtClean="0">
                <a:solidFill>
                  <a:srgbClr val="7030A0"/>
                </a:solidFill>
              </a:rPr>
              <a:t>Теория автоматов и формальные грамматики</a:t>
            </a:r>
            <a:br>
              <a:rPr lang="ru-RU" sz="4800" dirty="0" smtClean="0">
                <a:solidFill>
                  <a:srgbClr val="7030A0"/>
                </a:solidFill>
              </a:rPr>
            </a:br>
            <a:r>
              <a:rPr lang="ru-RU" sz="4800" dirty="0" smtClean="0">
                <a:solidFill>
                  <a:srgbClr val="7030A0"/>
                </a:solidFill>
              </a:rPr>
              <a:t> </a:t>
            </a:r>
            <a:br>
              <a:rPr lang="ru-RU" sz="4800" dirty="0" smtClean="0">
                <a:solidFill>
                  <a:srgbClr val="7030A0"/>
                </a:solidFill>
              </a:rPr>
            </a:br>
            <a:r>
              <a:rPr lang="ru-RU" sz="4800" dirty="0" smtClean="0">
                <a:solidFill>
                  <a:srgbClr val="FF0000"/>
                </a:solidFill>
              </a:rPr>
              <a:t>Языки и порождающие грамматики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71974" y="2292866"/>
            <a:ext cx="8883226" cy="13208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0000"/>
                </a:solidFill>
              </a:rPr>
              <a:t>Языки и порождающие грамматики</a:t>
            </a:r>
            <a:r>
              <a:rPr lang="ru-RU" sz="4000" dirty="0"/>
              <a:t/>
            </a:r>
            <a:br>
              <a:rPr lang="ru-RU" sz="4000" dirty="0"/>
            </a:b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8200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Основные определения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35286" y="1046676"/>
            <a:ext cx="10456233" cy="4612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ru-RU" sz="2400" dirty="0"/>
              <a:t>Приведем некоторые базовые определения теории </a:t>
            </a:r>
            <a:r>
              <a:rPr lang="ru-RU" sz="2400" dirty="0" smtClean="0"/>
              <a:t>грамматик.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b="1" i="1" dirty="0"/>
              <a:t>Алфавит </a:t>
            </a:r>
            <a:r>
              <a:rPr lang="ru-RU" sz="2400" b="1" dirty="0" smtClean="0"/>
              <a:t>(V)</a:t>
            </a:r>
            <a:r>
              <a:rPr lang="ru-RU" sz="2400" b="1" i="1" dirty="0" smtClean="0"/>
              <a:t> </a:t>
            </a:r>
            <a:r>
              <a:rPr lang="ru-RU" sz="2400" dirty="0"/>
              <a:t>– конечное непустое множество элементов, называемых </a:t>
            </a:r>
            <a:r>
              <a:rPr lang="ru-RU" sz="2400" i="1" dirty="0"/>
              <a:t>символами </a:t>
            </a:r>
            <a:r>
              <a:rPr lang="ru-RU" sz="2400" dirty="0"/>
              <a:t>(</a:t>
            </a:r>
            <a:r>
              <a:rPr lang="ru-RU" sz="2400" i="1" dirty="0"/>
              <a:t>буквами</a:t>
            </a:r>
            <a:r>
              <a:rPr lang="ru-RU" sz="2400" dirty="0"/>
              <a:t>).</a:t>
            </a:r>
          </a:p>
          <a:p>
            <a:r>
              <a:rPr lang="ru-RU" sz="2400" b="1" i="1" dirty="0"/>
              <a:t>Цепочкой</a:t>
            </a:r>
            <a:r>
              <a:rPr lang="ru-RU" sz="2400" i="1" dirty="0"/>
              <a:t> (или словом)</a:t>
            </a:r>
            <a:r>
              <a:rPr lang="ru-RU" sz="2400" dirty="0"/>
              <a:t> </a:t>
            </a:r>
            <a:r>
              <a:rPr lang="ru-RU" sz="2400" dirty="0" smtClean="0"/>
              <a:t>в </a:t>
            </a:r>
            <a:r>
              <a:rPr lang="ru-RU" sz="2400" dirty="0"/>
              <a:t>алфавите V</a:t>
            </a:r>
            <a:r>
              <a:rPr lang="ru-RU" sz="2400" i="1" dirty="0"/>
              <a:t> </a:t>
            </a:r>
            <a:r>
              <a:rPr lang="ru-RU" sz="2400" dirty="0"/>
              <a:t>называется любая конечная последовательность символов этого алфавита.</a:t>
            </a:r>
            <a:r>
              <a:rPr lang="ru-RU" sz="2400" b="1" dirty="0"/>
              <a:t> </a:t>
            </a:r>
            <a:endParaRPr lang="ru-RU" sz="2400" b="1" dirty="0" smtClean="0"/>
          </a:p>
          <a:p>
            <a:pPr marL="0" indent="0">
              <a:buNone/>
            </a:pPr>
            <a:r>
              <a:rPr lang="ru-RU" sz="2400" dirty="0" smtClean="0"/>
              <a:t>   Пусть задан алфавит </a:t>
            </a:r>
            <a:r>
              <a:rPr lang="ru-RU" sz="2400" dirty="0"/>
              <a:t>V = {</a:t>
            </a:r>
            <a:r>
              <a:rPr lang="ru-RU" sz="2400" dirty="0" err="1"/>
              <a:t>a,b,c</a:t>
            </a:r>
            <a:r>
              <a:rPr lang="ru-RU" sz="2400" dirty="0"/>
              <a:t>}. Тогда </a:t>
            </a:r>
            <a:r>
              <a:rPr lang="ru-RU" sz="2800" b="1" i="1" dirty="0" smtClean="0">
                <a:sym typeface="Symbol"/>
              </a:rPr>
              <a:t></a:t>
            </a:r>
            <a:r>
              <a:rPr lang="ru-RU" sz="2400" b="1" i="1" dirty="0" smtClean="0"/>
              <a:t> = </a:t>
            </a:r>
            <a:r>
              <a:rPr lang="ru-RU" sz="2400" dirty="0" err="1" smtClean="0"/>
              <a:t>baaa</a:t>
            </a:r>
            <a:r>
              <a:rPr lang="ru-RU" sz="2400" i="1" dirty="0" smtClean="0"/>
              <a:t> </a:t>
            </a:r>
            <a:r>
              <a:rPr lang="ru-RU" sz="2400" dirty="0"/>
              <a:t>является словом в алфавите V.</a:t>
            </a:r>
          </a:p>
          <a:p>
            <a:r>
              <a:rPr lang="ru-RU" sz="2400" dirty="0"/>
              <a:t>Цепочка, которая не содержит ни одного символа, называется </a:t>
            </a:r>
            <a:r>
              <a:rPr lang="ru-RU" sz="2400" i="1" dirty="0"/>
              <a:t>пустой</a:t>
            </a:r>
            <a:r>
              <a:rPr lang="ru-RU" sz="2400" dirty="0"/>
              <a:t> цепочкой и обозначается </a:t>
            </a:r>
            <a:r>
              <a:rPr lang="ru-RU" sz="2800" b="1" dirty="0" smtClean="0"/>
              <a:t>e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8201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Основные определения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35285" y="1046676"/>
            <a:ext cx="10456233" cy="55776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 smtClean="0"/>
              <a:t> </a:t>
            </a:r>
            <a:r>
              <a:rPr lang="ru-RU" sz="2400" i="1" dirty="0"/>
              <a:t>Длиной цепочки</a:t>
            </a:r>
            <a:r>
              <a:rPr lang="ru-RU" sz="2400" dirty="0"/>
              <a:t> </a:t>
            </a:r>
            <a:r>
              <a:rPr lang="ru-RU" sz="2800" b="1" i="1" dirty="0"/>
              <a:t>w</a:t>
            </a:r>
            <a:r>
              <a:rPr lang="ru-RU" sz="2400" i="1" dirty="0"/>
              <a:t> </a:t>
            </a:r>
            <a:r>
              <a:rPr lang="ru-RU" sz="2400" dirty="0"/>
              <a:t>называется число составляющих ее символов (обозначается |</a:t>
            </a:r>
            <a:r>
              <a:rPr lang="ru-RU" sz="2400" i="1" dirty="0"/>
              <a:t>w</a:t>
            </a:r>
            <a:r>
              <a:rPr lang="ru-RU" sz="2400" b="1" i="1" dirty="0"/>
              <a:t>|</a:t>
            </a:r>
            <a:r>
              <a:rPr lang="ru-RU" sz="2400" dirty="0"/>
              <a:t>), причём каждый символ считается столько раз, сколько раз он встречается в </a:t>
            </a:r>
            <a:r>
              <a:rPr lang="ru-RU" sz="2400" i="1" dirty="0"/>
              <a:t>w.</a:t>
            </a:r>
            <a:r>
              <a:rPr lang="ru-RU" sz="2400" b="1" dirty="0"/>
              <a:t> </a:t>
            </a:r>
            <a:endParaRPr lang="ru-RU" sz="2400" b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/>
              <a:t> </a:t>
            </a:r>
            <a:r>
              <a:rPr lang="ru-RU" sz="2400" b="1" dirty="0" smtClean="0"/>
              <a:t>   </a:t>
            </a:r>
            <a:r>
              <a:rPr lang="ru-RU" sz="2400" dirty="0" smtClean="0"/>
              <a:t>Например</a:t>
            </a:r>
            <a:r>
              <a:rPr lang="ru-RU" sz="2400" dirty="0"/>
              <a:t>, |</a:t>
            </a:r>
            <a:r>
              <a:rPr lang="ru-RU" sz="2400" dirty="0" err="1"/>
              <a:t>baaa</a:t>
            </a:r>
            <a:r>
              <a:rPr lang="ru-RU" sz="2400" dirty="0"/>
              <a:t>| = 4 и </a:t>
            </a:r>
            <a:r>
              <a:rPr lang="ru-RU" sz="2400" i="1" dirty="0"/>
              <a:t>|</a:t>
            </a:r>
            <a:r>
              <a:rPr lang="ru-RU" sz="2400" b="1" dirty="0"/>
              <a:t>e</a:t>
            </a:r>
            <a:r>
              <a:rPr lang="ru-RU" sz="2400" i="1" dirty="0"/>
              <a:t>| </a:t>
            </a:r>
            <a:r>
              <a:rPr lang="ru-RU" sz="2400" dirty="0"/>
              <a:t>= 0.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Обозначим через </a:t>
            </a:r>
            <a:r>
              <a:rPr lang="ru-RU" sz="2400" b="1" i="1" dirty="0"/>
              <a:t>V* </a:t>
            </a:r>
            <a:r>
              <a:rPr lang="ru-RU" sz="2400" b="1" i="1" dirty="0" smtClean="0"/>
              <a:t>- </a:t>
            </a:r>
            <a:r>
              <a:rPr lang="ru-RU" sz="2400" dirty="0" smtClean="0"/>
              <a:t>множество</a:t>
            </a:r>
            <a:r>
              <a:rPr lang="ru-RU" sz="2400" dirty="0"/>
              <a:t>, содержащее все цепочки в алфавите V</a:t>
            </a:r>
            <a:r>
              <a:rPr lang="ru-RU" sz="2400" i="1" dirty="0"/>
              <a:t>, </a:t>
            </a:r>
            <a:r>
              <a:rPr lang="ru-RU" sz="2400" b="1" dirty="0"/>
              <a:t>включая пустую цепочку </a:t>
            </a:r>
            <a:r>
              <a:rPr lang="ru-RU" sz="2400" b="1" dirty="0" smtClean="0"/>
              <a:t>e</a:t>
            </a:r>
            <a:r>
              <a:rPr lang="ru-RU" sz="2400" i="1" dirty="0"/>
              <a:t>.</a:t>
            </a:r>
            <a:r>
              <a:rPr lang="ru-RU" sz="2400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Обозначим </a:t>
            </a:r>
            <a:r>
              <a:rPr lang="ru-RU" sz="2400" dirty="0" smtClean="0"/>
              <a:t>через </a:t>
            </a:r>
            <a:r>
              <a:rPr lang="ru-RU" sz="2400" dirty="0"/>
              <a:t>V</a:t>
            </a:r>
            <a:r>
              <a:rPr lang="ru-RU" sz="2400" b="1" dirty="0"/>
              <a:t>+</a:t>
            </a:r>
            <a:r>
              <a:rPr lang="ru-RU" sz="2400" b="1" i="1" dirty="0"/>
              <a:t> </a:t>
            </a:r>
            <a:r>
              <a:rPr lang="ru-RU" sz="2400" dirty="0"/>
              <a:t> </a:t>
            </a:r>
            <a:r>
              <a:rPr lang="ru-RU" sz="2400" dirty="0" smtClean="0"/>
              <a:t>- множество</a:t>
            </a:r>
            <a:r>
              <a:rPr lang="ru-RU" sz="2400" dirty="0"/>
              <a:t>, содержащее все цепочки в алфавите </a:t>
            </a:r>
            <a:r>
              <a:rPr lang="ru-RU" sz="2400" i="1" dirty="0"/>
              <a:t>V, </a:t>
            </a:r>
            <a:r>
              <a:rPr lang="ru-RU" sz="2400" b="1" dirty="0"/>
              <a:t>исключая пустую цепочку e</a:t>
            </a:r>
            <a:r>
              <a:rPr lang="ru-RU" sz="2400" i="1" dirty="0"/>
              <a:t>.</a:t>
            </a:r>
            <a:r>
              <a:rPr lang="ru-RU" sz="2400" b="1" dirty="0"/>
              <a:t> </a:t>
            </a:r>
            <a:endParaRPr lang="ru-RU" sz="24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 smtClean="0"/>
              <a:t>Например</a:t>
            </a:r>
            <a:r>
              <a:rPr lang="ru-RU" sz="2400" dirty="0"/>
              <a:t>, пусть V</a:t>
            </a:r>
            <a:r>
              <a:rPr lang="ru-RU" sz="2400" b="1" dirty="0"/>
              <a:t> </a:t>
            </a:r>
            <a:r>
              <a:rPr lang="ru-RU" sz="2400" dirty="0"/>
              <a:t>= {1,0}, </a:t>
            </a:r>
            <a:r>
              <a:rPr lang="ru-RU" sz="2400" dirty="0" smtClean="0"/>
              <a:t>тогда: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400" i="1" dirty="0" smtClean="0"/>
              <a:t>V* =</a:t>
            </a:r>
            <a:r>
              <a:rPr lang="ru-RU" sz="2400" dirty="0" smtClean="0"/>
              <a:t>{e</a:t>
            </a:r>
            <a:r>
              <a:rPr lang="ru-RU" sz="2400" i="1" dirty="0" smtClean="0"/>
              <a:t>,</a:t>
            </a:r>
            <a:r>
              <a:rPr lang="ru-RU" sz="2400" dirty="0" smtClean="0"/>
              <a:t>0,00,01,10,11</a:t>
            </a:r>
            <a:r>
              <a:rPr lang="ru-RU" sz="2400" dirty="0"/>
              <a:t>, 000,…}, </a:t>
            </a:r>
            <a:r>
              <a:rPr lang="ru-RU" sz="2400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400" i="1" dirty="0" smtClean="0"/>
              <a:t>V</a:t>
            </a:r>
            <a:r>
              <a:rPr lang="ru-RU" sz="2400" i="1" dirty="0"/>
              <a:t>+ </a:t>
            </a:r>
            <a:r>
              <a:rPr lang="ru-RU" sz="2400" dirty="0"/>
              <a:t>={0,1,00,01,10,11,000,...}.</a:t>
            </a:r>
          </a:p>
        </p:txBody>
      </p:sp>
    </p:spTree>
    <p:extLst>
      <p:ext uri="{BB962C8B-B14F-4D97-AF65-F5344CB8AC3E}">
        <p14:creationId xmlns:p14="http://schemas.microsoft.com/office/powerpoint/2010/main" val="2941916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Основные определения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32085" y="1727396"/>
            <a:ext cx="10882955" cy="4114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 </a:t>
            </a:r>
            <a:r>
              <a:rPr lang="ru-RU" sz="2400" dirty="0"/>
              <a:t>Через |</a:t>
            </a:r>
            <a:r>
              <a:rPr lang="ru-RU" sz="2400" dirty="0" err="1"/>
              <a:t>w|</a:t>
            </a:r>
            <a:r>
              <a:rPr lang="ru-RU" sz="2400" baseline="-25000" dirty="0" err="1"/>
              <a:t>a</a:t>
            </a:r>
            <a:r>
              <a:rPr lang="ru-RU" sz="2400" dirty="0"/>
              <a:t> обозначается количество вхождений символа </a:t>
            </a:r>
            <a:r>
              <a:rPr lang="ru-RU" sz="2400" i="1" dirty="0"/>
              <a:t>а </a:t>
            </a:r>
            <a:r>
              <a:rPr lang="ru-RU" sz="2400" dirty="0"/>
              <a:t>в слово </a:t>
            </a:r>
            <a:r>
              <a:rPr lang="ru-RU" sz="2400" i="1" dirty="0"/>
              <a:t>w.</a:t>
            </a:r>
            <a:r>
              <a:rPr lang="ru-RU" sz="2400" b="1" dirty="0"/>
              <a:t> </a:t>
            </a:r>
            <a:endParaRPr lang="ru-RU" sz="2400" b="1" dirty="0" smtClean="0"/>
          </a:p>
          <a:p>
            <a:pPr marL="0" indent="0">
              <a:buNone/>
            </a:pPr>
            <a:r>
              <a:rPr lang="ru-RU" sz="2400" dirty="0" smtClean="0"/>
              <a:t>        Например</a:t>
            </a:r>
            <a:r>
              <a:rPr lang="ru-RU" sz="2400" dirty="0"/>
              <a:t>,</a:t>
            </a:r>
            <a:r>
              <a:rPr lang="ru-RU" sz="2400" b="1" dirty="0"/>
              <a:t> </a:t>
            </a:r>
            <a:r>
              <a:rPr lang="ru-RU" sz="2400" dirty="0"/>
              <a:t>если V = {</a:t>
            </a:r>
            <a:r>
              <a:rPr lang="ru-RU" sz="2400" dirty="0" err="1"/>
              <a:t>a,b,c</a:t>
            </a:r>
            <a:r>
              <a:rPr lang="ru-RU" sz="2400" dirty="0"/>
              <a:t>}, то |</a:t>
            </a:r>
            <a:r>
              <a:rPr lang="ru-RU" sz="2400" dirty="0" err="1"/>
              <a:t>baaa|</a:t>
            </a:r>
            <a:r>
              <a:rPr lang="ru-RU" sz="2400" baseline="-25000" dirty="0" err="1"/>
              <a:t>а</a:t>
            </a:r>
            <a:r>
              <a:rPr lang="ru-RU" sz="2400" i="1" dirty="0"/>
              <a:t> </a:t>
            </a:r>
            <a:r>
              <a:rPr lang="ru-RU" sz="2400" i="1" dirty="0" smtClean="0"/>
              <a:t>=</a:t>
            </a:r>
            <a:r>
              <a:rPr lang="ru-RU" sz="2400" dirty="0" smtClean="0"/>
              <a:t>3</a:t>
            </a:r>
            <a:r>
              <a:rPr lang="ru-RU" sz="2400" dirty="0"/>
              <a:t>, |</a:t>
            </a:r>
            <a:r>
              <a:rPr lang="ru-RU" sz="2400" dirty="0" err="1"/>
              <a:t>baaa|</a:t>
            </a:r>
            <a:r>
              <a:rPr lang="ru-RU" sz="2400" baseline="-25000" dirty="0" err="1"/>
              <a:t>b</a:t>
            </a:r>
            <a:r>
              <a:rPr lang="ru-RU" sz="2400" i="1" dirty="0"/>
              <a:t> </a:t>
            </a:r>
            <a:r>
              <a:rPr lang="ru-RU" sz="2400" i="1" dirty="0" smtClean="0"/>
              <a:t>=</a:t>
            </a:r>
            <a:r>
              <a:rPr lang="ru-RU" sz="2400" dirty="0" smtClean="0"/>
              <a:t>1</a:t>
            </a:r>
            <a:r>
              <a:rPr lang="ru-RU" sz="2400" i="1" dirty="0" smtClean="0"/>
              <a:t> </a:t>
            </a:r>
            <a:r>
              <a:rPr lang="ru-RU" sz="2400" dirty="0"/>
              <a:t>и |</a:t>
            </a:r>
            <a:r>
              <a:rPr lang="ru-RU" sz="2400" dirty="0" err="1"/>
              <a:t>baaa|</a:t>
            </a:r>
            <a:r>
              <a:rPr lang="ru-RU" sz="2400" baseline="-25000" dirty="0" err="1"/>
              <a:t>c</a:t>
            </a:r>
            <a:r>
              <a:rPr lang="ru-RU" sz="2400" i="1" dirty="0"/>
              <a:t> </a:t>
            </a:r>
            <a:r>
              <a:rPr lang="ru-RU" sz="2400" i="1" dirty="0" smtClean="0"/>
              <a:t>=</a:t>
            </a:r>
            <a:r>
              <a:rPr lang="ru-RU" sz="2400" dirty="0" smtClean="0"/>
              <a:t>0.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Говорят, что слово </a:t>
            </a:r>
            <a:r>
              <a:rPr lang="ru-RU" sz="2800" b="1" i="1" dirty="0"/>
              <a:t>х</a:t>
            </a:r>
            <a:r>
              <a:rPr lang="ru-RU" sz="2400" i="1" dirty="0"/>
              <a:t> – префикс (начало) </a:t>
            </a:r>
            <a:r>
              <a:rPr lang="ru-RU" sz="2400" dirty="0"/>
              <a:t>слова </a:t>
            </a:r>
            <a:r>
              <a:rPr lang="ru-RU" sz="2800" b="1" i="1" dirty="0"/>
              <a:t>у</a:t>
            </a:r>
            <a:r>
              <a:rPr lang="ru-RU" sz="2400" i="1" dirty="0"/>
              <a:t>, </a:t>
            </a:r>
            <a:r>
              <a:rPr lang="ru-RU" sz="2400" dirty="0"/>
              <a:t>если </a:t>
            </a:r>
            <a:r>
              <a:rPr lang="ru-RU" sz="2800" b="1" i="1" dirty="0"/>
              <a:t>у</a:t>
            </a:r>
            <a:r>
              <a:rPr lang="ru-RU" sz="2400" i="1" dirty="0"/>
              <a:t> = </a:t>
            </a:r>
            <a:r>
              <a:rPr lang="ru-RU" sz="2800" b="1" i="1" dirty="0"/>
              <a:t>хи</a:t>
            </a:r>
            <a:r>
              <a:rPr lang="ru-RU" sz="2400" i="1" dirty="0"/>
              <a:t>.</a:t>
            </a:r>
            <a:endParaRPr lang="ru-RU" sz="2400" dirty="0"/>
          </a:p>
          <a:p>
            <a:r>
              <a:rPr lang="ru-RU" sz="2400" dirty="0"/>
              <a:t>Говорят, что слово </a:t>
            </a:r>
            <a:r>
              <a:rPr lang="ru-RU" sz="2800" b="1" i="1" dirty="0"/>
              <a:t>х</a:t>
            </a:r>
            <a:r>
              <a:rPr lang="ru-RU" sz="2400" i="1" dirty="0"/>
              <a:t> – суффикс (конец) </a:t>
            </a:r>
            <a:r>
              <a:rPr lang="ru-RU" sz="2400" dirty="0"/>
              <a:t>слова </a:t>
            </a:r>
            <a:r>
              <a:rPr lang="ru-RU" sz="2800" b="1" i="1" dirty="0"/>
              <a:t>у</a:t>
            </a:r>
            <a:r>
              <a:rPr lang="ru-RU" sz="2400" i="1" dirty="0"/>
              <a:t>, </a:t>
            </a:r>
            <a:r>
              <a:rPr lang="ru-RU" sz="2400" dirty="0"/>
              <a:t>если </a:t>
            </a:r>
            <a:r>
              <a:rPr lang="ru-RU" sz="2800" b="1" i="1" dirty="0"/>
              <a:t>у</a:t>
            </a:r>
            <a:r>
              <a:rPr lang="ru-RU" sz="2400" i="1" dirty="0"/>
              <a:t> = </a:t>
            </a:r>
            <a:r>
              <a:rPr lang="ru-RU" sz="2800" b="1" i="1" dirty="0"/>
              <a:t>их</a:t>
            </a:r>
            <a:r>
              <a:rPr lang="ru-RU" sz="2400" i="1" dirty="0"/>
              <a:t>.</a:t>
            </a:r>
            <a:endParaRPr lang="ru-RU" sz="2400" dirty="0"/>
          </a:p>
          <a:p>
            <a:r>
              <a:rPr lang="ru-RU" sz="2400" dirty="0"/>
              <a:t>Говорят, что слово </a:t>
            </a:r>
            <a:r>
              <a:rPr lang="ru-RU" sz="2800" b="1" i="1" dirty="0"/>
              <a:t>х</a:t>
            </a:r>
            <a:r>
              <a:rPr lang="ru-RU" sz="2400" i="1" dirty="0"/>
              <a:t> – </a:t>
            </a:r>
            <a:r>
              <a:rPr lang="ru-RU" sz="2400" i="1" dirty="0" err="1"/>
              <a:t>подслово</a:t>
            </a:r>
            <a:r>
              <a:rPr lang="ru-RU" sz="2400" i="1" dirty="0"/>
              <a:t> </a:t>
            </a:r>
            <a:r>
              <a:rPr lang="ru-RU" sz="2400" dirty="0"/>
              <a:t>слова </a:t>
            </a:r>
            <a:r>
              <a:rPr lang="ru-RU" sz="2800" b="1" i="1" dirty="0"/>
              <a:t>у</a:t>
            </a:r>
            <a:r>
              <a:rPr lang="ru-RU" sz="2400" i="1" dirty="0"/>
              <a:t>, </a:t>
            </a:r>
            <a:r>
              <a:rPr lang="ru-RU" sz="2400" dirty="0"/>
              <a:t>если </a:t>
            </a:r>
            <a:r>
              <a:rPr lang="ru-RU" sz="2800" b="1" i="1" dirty="0"/>
              <a:t>у</a:t>
            </a:r>
            <a:r>
              <a:rPr lang="ru-RU" sz="2400" i="1" dirty="0"/>
              <a:t> = </a:t>
            </a:r>
            <a:r>
              <a:rPr lang="ru-RU" sz="2800" b="1" i="1" dirty="0" err="1"/>
              <a:t>uxv</a:t>
            </a:r>
            <a:r>
              <a:rPr lang="ru-RU" sz="2400" i="1" dirty="0"/>
              <a:t> </a:t>
            </a:r>
            <a:r>
              <a:rPr lang="ru-RU" sz="2400" dirty="0"/>
              <a:t>для некоторых слов </a:t>
            </a:r>
            <a:r>
              <a:rPr lang="ru-RU" sz="2800" b="1" i="1" dirty="0"/>
              <a:t>и</a:t>
            </a:r>
            <a:r>
              <a:rPr lang="ru-RU" sz="2400" i="1" dirty="0"/>
              <a:t> </a:t>
            </a:r>
            <a:r>
              <a:rPr lang="ru-RU" sz="2400" dirty="0" err="1"/>
              <a:t>и</a:t>
            </a:r>
            <a:r>
              <a:rPr lang="ru-RU" sz="2400" dirty="0"/>
              <a:t> </a:t>
            </a:r>
            <a:r>
              <a:rPr lang="ru-RU" sz="2800" b="1" i="1" dirty="0"/>
              <a:t>v</a:t>
            </a:r>
            <a:r>
              <a:rPr lang="ru-RU" sz="2400" i="1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8571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Основные определения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32085" y="1310836"/>
            <a:ext cx="10832155" cy="49274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 dirty="0" smtClean="0"/>
              <a:t> </a:t>
            </a:r>
            <a:r>
              <a:rPr lang="ru-RU" sz="2400" b="1" i="1" dirty="0">
                <a:solidFill>
                  <a:srgbClr val="FF0000"/>
                </a:solidFill>
              </a:rPr>
              <a:t>Формальный язык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– это множество конечных слов (строк, цепочек) над конечным алфавитом V. </a:t>
            </a:r>
            <a:endParaRPr lang="ru-RU" sz="24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ru-RU" sz="2400" dirty="0"/>
              <a:t> </a:t>
            </a:r>
            <a:r>
              <a:rPr lang="ru-RU" sz="2400" dirty="0" smtClean="0"/>
              <a:t>   Например</a:t>
            </a:r>
            <a:r>
              <a:rPr lang="ru-RU" sz="2400" dirty="0"/>
              <a:t>, множество {a, </a:t>
            </a:r>
            <a:r>
              <a:rPr lang="ru-RU" sz="2400" dirty="0" err="1"/>
              <a:t>abb</a:t>
            </a:r>
            <a:r>
              <a:rPr lang="ru-RU" sz="2400" dirty="0"/>
              <a:t>} является языком над алфавитом {</a:t>
            </a:r>
            <a:r>
              <a:rPr lang="ru-RU" sz="2400" dirty="0" err="1"/>
              <a:t>a,b</a:t>
            </a:r>
            <a:r>
              <a:rPr lang="ru-RU" sz="2400" dirty="0"/>
              <a:t>},</a:t>
            </a:r>
            <a:r>
              <a:rPr lang="ru-RU" sz="2400" b="1" dirty="0"/>
              <a:t> </a:t>
            </a:r>
            <a:r>
              <a:rPr lang="ru-RU" sz="2400" dirty="0"/>
              <a:t>множество {</a:t>
            </a:r>
            <a:r>
              <a:rPr lang="ru-RU" sz="2400" dirty="0" err="1"/>
              <a:t>a</a:t>
            </a:r>
            <a:r>
              <a:rPr lang="ru-RU" sz="2400" baseline="30000" dirty="0" err="1"/>
              <a:t>k</a:t>
            </a:r>
            <a:r>
              <a:rPr lang="ru-RU" sz="2400" dirty="0" err="1"/>
              <a:t>ba</a:t>
            </a:r>
            <a:r>
              <a:rPr lang="ru-RU" sz="2400" baseline="30000" dirty="0" err="1"/>
              <a:t>l</a:t>
            </a:r>
            <a:r>
              <a:rPr lang="ru-RU" sz="2400" dirty="0"/>
              <a:t> | k ≤ l} является языком над алфавитом {</a:t>
            </a:r>
            <a:r>
              <a:rPr lang="ru-RU" sz="2400" dirty="0" err="1"/>
              <a:t>a,b</a:t>
            </a:r>
            <a:r>
              <a:rPr lang="ru-RU" sz="2400" dirty="0" smtClean="0"/>
              <a:t>}.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ru-RU" sz="2400" dirty="0" smtClean="0"/>
              <a:t>    Необходимо </a:t>
            </a:r>
            <a:r>
              <a:rPr lang="ru-RU" sz="2400" dirty="0"/>
              <a:t>различать </a:t>
            </a:r>
            <a:r>
              <a:rPr lang="ru-RU" sz="2400" i="1" dirty="0"/>
              <a:t>пустой язык</a:t>
            </a:r>
            <a:r>
              <a:rPr lang="ru-RU" sz="2400" dirty="0"/>
              <a:t> </a:t>
            </a:r>
            <a:r>
              <a:rPr lang="ru-RU" sz="2400" dirty="0" smtClean="0"/>
              <a:t>L=</a:t>
            </a:r>
            <a:r>
              <a:rPr lang="en-US" sz="2400" dirty="0" smtClean="0"/>
              <a:t>Ø</a:t>
            </a:r>
            <a:r>
              <a:rPr lang="ru-RU" sz="2400" dirty="0" smtClean="0"/>
              <a:t> </a:t>
            </a:r>
            <a:r>
              <a:rPr lang="ru-RU" sz="2400" dirty="0"/>
              <a:t>и язык, содержащий только пустую цепочку: L={</a:t>
            </a:r>
            <a:r>
              <a:rPr lang="ru-RU" sz="2400" b="1" dirty="0"/>
              <a:t>e</a:t>
            </a:r>
            <a:r>
              <a:rPr lang="ru-RU" sz="2400" dirty="0" smtClean="0"/>
              <a:t>}.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ru-RU" sz="2400" dirty="0" smtClean="0"/>
              <a:t>  Поскольку </a:t>
            </a:r>
            <a:r>
              <a:rPr lang="ru-RU" sz="2400" dirty="0"/>
              <a:t>каждый язык является множеством, можно рассматривать операции объединения, пересечения, разности и дополнения языков, заданных над одним и тем же алфавитом (обозначения L1 </a:t>
            </a:r>
            <a:r>
              <a:rPr lang="ru-RU" sz="2400" dirty="0" smtClean="0">
                <a:sym typeface="Symbol"/>
              </a:rPr>
              <a:t></a:t>
            </a:r>
            <a:r>
              <a:rPr lang="ru-RU" sz="2400" dirty="0" smtClean="0"/>
              <a:t> </a:t>
            </a:r>
            <a:r>
              <a:rPr lang="ru-RU" sz="2400" dirty="0"/>
              <a:t>L2, L1 </a:t>
            </a:r>
            <a:r>
              <a:rPr lang="ru-RU" sz="2400" dirty="0">
                <a:sym typeface="Symbol"/>
              </a:rPr>
              <a:t></a:t>
            </a:r>
            <a:r>
              <a:rPr lang="ru-RU" sz="2400" dirty="0" smtClean="0"/>
              <a:t> </a:t>
            </a:r>
            <a:r>
              <a:rPr lang="ru-RU" sz="2400" dirty="0"/>
              <a:t>L2, L1 — L2).</a:t>
            </a:r>
          </a:p>
          <a:p>
            <a:pPr marL="0" indent="0">
              <a:lnSpc>
                <a:spcPct val="120000"/>
              </a:lnSpc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18712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Примеры 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32085" y="1310836"/>
            <a:ext cx="10832155" cy="4927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sz="2400" dirty="0" smtClean="0"/>
              <a:t> 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10" y="1470992"/>
            <a:ext cx="8326347" cy="71368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10" y="2353355"/>
            <a:ext cx="8483102" cy="9389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10" y="3663610"/>
            <a:ext cx="8413434" cy="9259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09" y="4961186"/>
            <a:ext cx="9166758" cy="9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2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Примеры 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32085" y="1310836"/>
            <a:ext cx="10832155" cy="4927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sz="2400" dirty="0" smtClean="0"/>
              <a:t> 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20" y="1400719"/>
            <a:ext cx="7983725" cy="73288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0" y="2402289"/>
            <a:ext cx="8491811" cy="39727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20" y="3121593"/>
            <a:ext cx="8107881" cy="64050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3" y="4100599"/>
            <a:ext cx="7888911" cy="90202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33" y="5376906"/>
            <a:ext cx="8188669" cy="46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16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Основные определения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32085" y="2712720"/>
            <a:ext cx="10212395" cy="352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ru-RU" sz="2400" b="1" i="1" dirty="0">
                <a:solidFill>
                  <a:srgbClr val="FF0000"/>
                </a:solidFill>
              </a:rPr>
              <a:t>Грамматика</a:t>
            </a:r>
            <a:r>
              <a:rPr lang="ru-RU" sz="2400" b="1" dirty="0"/>
              <a:t> </a:t>
            </a:r>
            <a:r>
              <a:rPr lang="ru-RU" sz="2400" dirty="0"/>
              <a:t>– система правил, предназначенная для задания множества цепочек и символов данного алфавита. </a:t>
            </a:r>
            <a:endParaRPr lang="ru-RU" sz="2400" dirty="0" smtClean="0"/>
          </a:p>
          <a:p>
            <a:pPr marL="0" indent="0">
              <a:lnSpc>
                <a:spcPct val="125000"/>
              </a:lnSpc>
              <a:buNone/>
            </a:pPr>
            <a:r>
              <a:rPr lang="ru-RU" sz="2400" dirty="0"/>
              <a:t> </a:t>
            </a:r>
            <a:r>
              <a:rPr lang="ru-RU" sz="2400" dirty="0" smtClean="0"/>
              <a:t>   G </a:t>
            </a:r>
            <a:r>
              <a:rPr lang="ru-RU" sz="2400" dirty="0"/>
              <a:t>– грамматика; L(G) – язык этой грамматики.</a:t>
            </a:r>
          </a:p>
        </p:txBody>
      </p:sp>
    </p:spTree>
    <p:extLst>
      <p:ext uri="{BB962C8B-B14F-4D97-AF65-F5344CB8AC3E}">
        <p14:creationId xmlns:p14="http://schemas.microsoft.com/office/powerpoint/2010/main" val="2123314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Основные определения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32085" y="1066800"/>
            <a:ext cx="11096315" cy="5171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ru-RU" sz="2400" dirty="0"/>
              <a:t>Выделяют три группы формальных грамматик.</a:t>
            </a:r>
          </a:p>
          <a:p>
            <a:pPr>
              <a:lnSpc>
                <a:spcPct val="120000"/>
              </a:lnSpc>
            </a:pPr>
            <a:r>
              <a:rPr lang="ru-RU" sz="2400" b="1" i="1" dirty="0" smtClean="0">
                <a:solidFill>
                  <a:srgbClr val="0070C0"/>
                </a:solidFill>
              </a:rPr>
              <a:t>Порождающие </a:t>
            </a:r>
            <a:r>
              <a:rPr lang="ru-RU" sz="2400" b="1" i="1" dirty="0">
                <a:solidFill>
                  <a:srgbClr val="0070C0"/>
                </a:solidFill>
              </a:rPr>
              <a:t>грамматики</a:t>
            </a:r>
            <a:r>
              <a:rPr lang="ru-RU" sz="2400" b="1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позволяют строить правильную цепочку в заданном алфавите с описанием ее строения и не позволяют строить ни одной неправильной цепочки.</a:t>
            </a:r>
          </a:p>
          <a:p>
            <a:pPr>
              <a:lnSpc>
                <a:spcPct val="120000"/>
              </a:lnSpc>
            </a:pPr>
            <a:r>
              <a:rPr lang="ru-RU" sz="2400" b="1" i="1" dirty="0" smtClean="0">
                <a:solidFill>
                  <a:srgbClr val="0070C0"/>
                </a:solidFill>
              </a:rPr>
              <a:t>Распознающие </a:t>
            </a:r>
            <a:r>
              <a:rPr lang="ru-RU" sz="2400" b="1" i="1" dirty="0">
                <a:solidFill>
                  <a:srgbClr val="0070C0"/>
                </a:solidFill>
              </a:rPr>
              <a:t>грамматики</a:t>
            </a:r>
            <a:r>
              <a:rPr lang="ru-RU" sz="2400" b="1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позволяют определить, является ли входная цепочка правильной; в случае положительного ответа распознающая ФГ выдает строение цепочки.</a:t>
            </a:r>
          </a:p>
          <a:p>
            <a:pPr>
              <a:lnSpc>
                <a:spcPct val="120000"/>
              </a:lnSpc>
            </a:pPr>
            <a:r>
              <a:rPr lang="ru-RU" sz="2400" b="1" i="1" dirty="0" smtClean="0">
                <a:solidFill>
                  <a:srgbClr val="0070C0"/>
                </a:solidFill>
              </a:rPr>
              <a:t>Преобразующие</a:t>
            </a:r>
            <a:r>
              <a:rPr lang="ru-RU" sz="2400" b="1" dirty="0" smtClean="0">
                <a:solidFill>
                  <a:srgbClr val="0070C0"/>
                </a:solidFill>
              </a:rPr>
              <a:t> </a:t>
            </a:r>
            <a:r>
              <a:rPr lang="ru-RU" sz="2400" b="1" i="1" dirty="0">
                <a:solidFill>
                  <a:srgbClr val="0070C0"/>
                </a:solidFill>
              </a:rPr>
              <a:t>грамматики</a:t>
            </a:r>
            <a:r>
              <a:rPr lang="ru-RU" sz="2400" b="1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для каждой правильно построенной цепочки способны построить ее отображение в виде другой цепочки и вывести информацию о порядке проведения изображения.</a:t>
            </a:r>
          </a:p>
        </p:txBody>
      </p:sp>
    </p:spTree>
    <p:extLst>
      <p:ext uri="{BB962C8B-B14F-4D97-AF65-F5344CB8AC3E}">
        <p14:creationId xmlns:p14="http://schemas.microsoft.com/office/powerpoint/2010/main" val="911743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0854" y="2698974"/>
            <a:ext cx="8596668" cy="748553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</a:rPr>
              <a:t>Порождающие грамматики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8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Абстрактный автомат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044485"/>
            <a:ext cx="10887137" cy="14163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200" dirty="0" smtClean="0"/>
              <a:t> </a:t>
            </a:r>
            <a:r>
              <a:rPr lang="ru-RU" sz="2200" dirty="0" smtClean="0"/>
              <a:t>Математическая </a:t>
            </a:r>
            <a:r>
              <a:rPr lang="ru-RU" sz="2200" dirty="0"/>
              <a:t>модель конечного автомата есть трехосновная алгебра, носителями которой являются три множества </a:t>
            </a:r>
            <a:r>
              <a:rPr lang="ru-RU" sz="2200" b="1" dirty="0"/>
              <a:t>X</a:t>
            </a:r>
            <a:r>
              <a:rPr lang="ru-RU" sz="2200" dirty="0"/>
              <a:t>, </a:t>
            </a:r>
            <a:r>
              <a:rPr lang="ru-RU" sz="2200" b="1" dirty="0"/>
              <a:t>Y</a:t>
            </a:r>
            <a:r>
              <a:rPr lang="ru-RU" sz="2200" dirty="0"/>
              <a:t> и </a:t>
            </a:r>
            <a:r>
              <a:rPr lang="ru-RU" sz="2200" b="1" dirty="0"/>
              <a:t>Q</a:t>
            </a:r>
            <a:r>
              <a:rPr lang="ru-RU" sz="2200" dirty="0"/>
              <a:t>, а операциями - две функции </a:t>
            </a:r>
            <a:r>
              <a:rPr lang="ru-RU" sz="2400" b="1" dirty="0" smtClean="0">
                <a:sym typeface="Symbol"/>
              </a:rPr>
              <a:t></a:t>
            </a:r>
            <a:r>
              <a:rPr lang="ru-RU" sz="2200" dirty="0" smtClean="0">
                <a:sym typeface="Symbol"/>
              </a:rPr>
              <a:t> </a:t>
            </a:r>
            <a:r>
              <a:rPr lang="ru-RU" sz="2200" dirty="0" smtClean="0"/>
              <a:t>и </a:t>
            </a:r>
            <a:r>
              <a:rPr lang="ru-RU" sz="2200" b="1" dirty="0">
                <a:sym typeface="Symbol"/>
              </a:rPr>
              <a:t></a:t>
            </a:r>
            <a:r>
              <a:rPr lang="ru-RU" sz="2200" dirty="0" smtClean="0"/>
              <a:t> </a:t>
            </a:r>
            <a:r>
              <a:rPr lang="ru-RU" sz="2200" dirty="0"/>
              <a:t>: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65" y="2460813"/>
            <a:ext cx="8308137" cy="37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68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Порождающие грамматики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32085" y="1991360"/>
            <a:ext cx="10110795" cy="424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ru-RU" sz="2400" dirty="0" smtClean="0"/>
              <a:t>  Конечный </a:t>
            </a:r>
            <a:r>
              <a:rPr lang="ru-RU" sz="2400" dirty="0"/>
              <a:t>язык можно описать простым перечислением его цепочек. </a:t>
            </a:r>
            <a:endParaRPr lang="ru-RU" sz="2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/>
              <a:t> </a:t>
            </a:r>
            <a:r>
              <a:rPr lang="ru-RU" sz="2400" dirty="0" smtClean="0"/>
              <a:t> Поскольку </a:t>
            </a:r>
            <a:r>
              <a:rPr lang="ru-RU" sz="2400" dirty="0"/>
              <a:t>формальный язык может быть и бесконечным, требуются механизмы, позволяющие конечным образом представлять бесконечные языки. </a:t>
            </a:r>
            <a:endParaRPr lang="ru-RU" sz="2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/>
              <a:t> </a:t>
            </a:r>
            <a:r>
              <a:rPr lang="ru-RU" sz="2400" dirty="0" smtClean="0"/>
              <a:t> Одним </a:t>
            </a:r>
            <a:r>
              <a:rPr lang="ru-RU" sz="2400" dirty="0"/>
              <a:t>из таких механизмов является использование порождающих грамматик, которые иногда называют </a:t>
            </a:r>
            <a:r>
              <a:rPr lang="ru-RU" sz="2400" b="1" i="1" dirty="0"/>
              <a:t>грамматиками Хомского.</a:t>
            </a:r>
          </a:p>
        </p:txBody>
      </p:sp>
    </p:spTree>
    <p:extLst>
      <p:ext uri="{BB962C8B-B14F-4D97-AF65-F5344CB8AC3E}">
        <p14:creationId xmlns:p14="http://schemas.microsoft.com/office/powerpoint/2010/main" val="4264687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Порождающие грамматики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9600" y="1259840"/>
            <a:ext cx="10322560" cy="5140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  </a:t>
            </a:r>
            <a:r>
              <a:rPr lang="ru-RU" sz="2400" i="1" dirty="0"/>
              <a:t>Порождающей формальной грамматикой </a:t>
            </a:r>
            <a:r>
              <a:rPr lang="ru-RU" sz="2400" dirty="0"/>
              <a:t>называется четверка вида</a:t>
            </a:r>
          </a:p>
          <a:p>
            <a:r>
              <a:rPr lang="ru-RU" sz="2400" i="1" dirty="0"/>
              <a:t>G = </a:t>
            </a:r>
            <a:r>
              <a:rPr lang="en-US" sz="2400" i="1" dirty="0"/>
              <a:t>&lt;</a:t>
            </a:r>
            <a:r>
              <a:rPr lang="ru-RU" sz="2400" i="1" dirty="0"/>
              <a:t>VT,VN,P,S</a:t>
            </a:r>
            <a:r>
              <a:rPr lang="en-US" sz="2400" i="1" dirty="0"/>
              <a:t>&gt;</a:t>
            </a:r>
            <a:r>
              <a:rPr lang="ru-RU" sz="2400" i="1" dirty="0"/>
              <a:t>,</a:t>
            </a:r>
            <a:endParaRPr lang="ru-RU" sz="2400" dirty="0"/>
          </a:p>
          <a:p>
            <a:r>
              <a:rPr lang="ru-RU" sz="2400" dirty="0"/>
              <a:t>где </a:t>
            </a:r>
            <a:r>
              <a:rPr lang="ru-RU" sz="2400" i="1" dirty="0"/>
              <a:t>VT – </a:t>
            </a:r>
            <a:r>
              <a:rPr lang="ru-RU" sz="2400" dirty="0"/>
              <a:t>множество терминальных символов грамматики (обычно строчные латинские буквы, цифры, и т.п.)</a:t>
            </a:r>
            <a:r>
              <a:rPr lang="ru-RU" sz="2400" b="1" i="1" dirty="0"/>
              <a:t>;</a:t>
            </a:r>
            <a:endParaRPr lang="ru-RU" sz="2400" dirty="0"/>
          </a:p>
          <a:p>
            <a:r>
              <a:rPr lang="ru-RU" sz="2400" i="1" dirty="0"/>
              <a:t>VN – </a:t>
            </a:r>
            <a:r>
              <a:rPr lang="ru-RU" sz="2400" dirty="0"/>
              <a:t>конечное множество нетерминальных символов грамматики (обычно прописные латинские буквы), </a:t>
            </a:r>
            <a:r>
              <a:rPr lang="ru-RU" sz="2400" i="1" dirty="0" smtClean="0"/>
              <a:t>VT</a:t>
            </a:r>
            <a:r>
              <a:rPr lang="ru-RU" sz="2400" dirty="0" smtClean="0">
                <a:sym typeface="Symbol"/>
              </a:rPr>
              <a:t></a:t>
            </a:r>
            <a:r>
              <a:rPr lang="ru-RU" sz="2400" i="1" dirty="0" smtClean="0"/>
              <a:t>VN </a:t>
            </a:r>
            <a:r>
              <a:rPr lang="ru-RU" sz="2400" i="1" dirty="0"/>
              <a:t>=</a:t>
            </a:r>
            <a:r>
              <a:rPr lang="ru-RU" sz="2400" b="1" i="1" dirty="0"/>
              <a:t>0</a:t>
            </a:r>
            <a:r>
              <a:rPr lang="ru-RU" sz="2400" dirty="0"/>
              <a:t>;</a:t>
            </a:r>
          </a:p>
          <a:p>
            <a:r>
              <a:rPr lang="ru-RU" sz="2400" i="1" dirty="0"/>
              <a:t>Р – </a:t>
            </a:r>
            <a:r>
              <a:rPr lang="ru-RU" sz="2400" dirty="0"/>
              <a:t>множество правил вывода грамматики; элемент </a:t>
            </a:r>
            <a:r>
              <a:rPr lang="ru-RU" sz="2400" i="1" dirty="0" smtClean="0"/>
              <a:t>(</a:t>
            </a:r>
            <a:r>
              <a:rPr lang="ru-RU" sz="2400" b="1" dirty="0" smtClean="0">
                <a:sym typeface="Symbol"/>
              </a:rPr>
              <a:t></a:t>
            </a:r>
            <a:r>
              <a:rPr lang="ru-RU" sz="2400" dirty="0" smtClean="0"/>
              <a:t>,</a:t>
            </a:r>
            <a:r>
              <a:rPr lang="ru-RU" sz="2400" dirty="0"/>
              <a:t>β</a:t>
            </a:r>
            <a:r>
              <a:rPr lang="ru-RU" sz="2400" i="1" dirty="0"/>
              <a:t>) </a:t>
            </a:r>
            <a:r>
              <a:rPr lang="ru-RU" sz="2400" dirty="0"/>
              <a:t>множества </a:t>
            </a:r>
            <a:r>
              <a:rPr lang="ru-RU" sz="2400" i="1" dirty="0"/>
              <a:t>Р </a:t>
            </a:r>
            <a:r>
              <a:rPr lang="ru-RU" sz="2400" dirty="0"/>
              <a:t>называется правилом вывода и записывается в виде α→β (читается: «из цепочки </a:t>
            </a:r>
            <a:r>
              <a:rPr lang="ru-RU" sz="2400" i="1" dirty="0"/>
              <a:t>α </a:t>
            </a:r>
            <a:r>
              <a:rPr lang="ru-RU" sz="2400" dirty="0"/>
              <a:t>выводится цепочка </a:t>
            </a:r>
            <a:r>
              <a:rPr lang="ru-RU" sz="2400" i="1" dirty="0"/>
              <a:t>β </a:t>
            </a:r>
            <a:r>
              <a:rPr lang="ru-RU" sz="2400" dirty="0"/>
              <a:t>»)</a:t>
            </a:r>
          </a:p>
          <a:p>
            <a:r>
              <a:rPr lang="ru-RU" sz="2400" i="1" dirty="0"/>
              <a:t>S – </a:t>
            </a:r>
            <a:r>
              <a:rPr lang="ru-RU" sz="2400" dirty="0"/>
              <a:t>начальный символ грамматики, </a:t>
            </a:r>
            <a:r>
              <a:rPr lang="ru-RU" sz="2400" i="1" dirty="0"/>
              <a:t>S </a:t>
            </a:r>
            <a:r>
              <a:rPr lang="ru-RU" sz="2400" dirty="0" smtClean="0">
                <a:sym typeface="Symbol"/>
              </a:rPr>
              <a:t></a:t>
            </a:r>
            <a:r>
              <a:rPr lang="ru-RU" sz="2400" i="1" dirty="0" smtClean="0"/>
              <a:t>VN</a:t>
            </a:r>
            <a:r>
              <a:rPr lang="ru-RU" sz="2400" i="1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18265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Порождающие грамматики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9600" y="2042160"/>
            <a:ext cx="10322560" cy="435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  </a:t>
            </a:r>
            <a:r>
              <a:rPr lang="ru-RU" sz="2400" dirty="0"/>
              <a:t>Например, грамматика G</a:t>
            </a:r>
            <a:r>
              <a:rPr lang="ru-RU" sz="2400" baseline="-25000" dirty="0"/>
              <a:t>1</a:t>
            </a:r>
            <a:r>
              <a:rPr lang="ru-RU" sz="2400" dirty="0"/>
              <a:t>=&lt;{0, 1}, {A, S}, Р1, S &gt;,</a:t>
            </a:r>
            <a:r>
              <a:rPr lang="ru-RU" sz="2400" i="1" dirty="0"/>
              <a:t> </a:t>
            </a:r>
            <a:r>
              <a:rPr lang="ru-RU" sz="2400" dirty="0"/>
              <a:t>где множество </a:t>
            </a:r>
            <a:r>
              <a:rPr lang="ru-RU" sz="2400" i="1" dirty="0"/>
              <a:t>Р1</a:t>
            </a:r>
            <a:r>
              <a:rPr lang="ru-RU" sz="2400" dirty="0"/>
              <a:t> состоит из правил вида: 1) </a:t>
            </a:r>
            <a:r>
              <a:rPr lang="ru-RU" sz="2400" i="1" dirty="0"/>
              <a:t>S→0A1; 2) 0А→00А1; 3)</a:t>
            </a:r>
            <a:r>
              <a:rPr lang="ru-RU" sz="2400" i="1" dirty="0" err="1"/>
              <a:t>А→</a:t>
            </a:r>
            <a:r>
              <a:rPr lang="ru-RU" sz="2400" dirty="0" err="1"/>
              <a:t>e</a:t>
            </a:r>
            <a:r>
              <a:rPr lang="ru-RU" sz="2400" i="1" dirty="0"/>
              <a:t>.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  Для </a:t>
            </a:r>
            <a:r>
              <a:rPr lang="ru-RU" sz="2400" dirty="0"/>
              <a:t>записи правил вывода с одинаковыми левыми частями вида α→β</a:t>
            </a:r>
            <a:r>
              <a:rPr lang="ru-RU" sz="2400" baseline="-25000" dirty="0"/>
              <a:t>1</a:t>
            </a:r>
            <a:r>
              <a:rPr lang="ru-RU" sz="2400" dirty="0"/>
              <a:t>, α→β</a:t>
            </a:r>
            <a:r>
              <a:rPr lang="ru-RU" sz="2400" baseline="-25000" dirty="0"/>
              <a:t>2</a:t>
            </a:r>
            <a:r>
              <a:rPr lang="ru-RU" sz="2400" dirty="0"/>
              <a:t>,…, α→β</a:t>
            </a:r>
            <a:r>
              <a:rPr lang="ru-RU" sz="2400" baseline="-25000" dirty="0"/>
              <a:t>n</a:t>
            </a:r>
            <a:r>
              <a:rPr lang="ru-RU" sz="2400" dirty="0"/>
              <a:t> используется </a:t>
            </a:r>
            <a:r>
              <a:rPr lang="ru-RU" sz="2400" i="1" dirty="0"/>
              <a:t>сокращенная форма</a:t>
            </a:r>
            <a:r>
              <a:rPr lang="ru-RU" sz="2400" dirty="0"/>
              <a:t> записи α→β</a:t>
            </a:r>
            <a:r>
              <a:rPr lang="ru-RU" sz="2400" baseline="-25000" dirty="0"/>
              <a:t>1</a:t>
            </a:r>
            <a:r>
              <a:rPr lang="ru-RU" sz="2400" dirty="0"/>
              <a:t>|β</a:t>
            </a:r>
            <a:r>
              <a:rPr lang="ru-RU" sz="2400" baseline="-25000" dirty="0"/>
              <a:t>2</a:t>
            </a:r>
            <a:r>
              <a:rPr lang="ru-RU" sz="2400" dirty="0"/>
              <a:t>|…|β</a:t>
            </a:r>
            <a:r>
              <a:rPr lang="ru-RU" sz="2400" baseline="-25000" dirty="0"/>
              <a:t>n</a:t>
            </a:r>
            <a:r>
              <a:rPr lang="ru-RU" sz="2400" dirty="0"/>
              <a:t>.</a:t>
            </a:r>
            <a:r>
              <a:rPr lang="ru-RU" sz="2400" b="1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61910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Порождающие грамматики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9600" y="1483360"/>
            <a:ext cx="10322560" cy="491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sz="2400" dirty="0" smtClean="0"/>
              <a:t> Цепочка </a:t>
            </a:r>
            <a:r>
              <a:rPr lang="ru-RU" sz="2400" dirty="0"/>
              <a:t>β </a:t>
            </a:r>
            <a:r>
              <a:rPr lang="ru-RU" sz="2400" dirty="0" smtClean="0">
                <a:sym typeface="Symbol"/>
              </a:rPr>
              <a:t></a:t>
            </a:r>
            <a:r>
              <a:rPr lang="ru-RU" sz="2400" dirty="0" smtClean="0"/>
              <a:t> </a:t>
            </a:r>
            <a:r>
              <a:rPr lang="ru-RU" sz="2400" i="1" dirty="0"/>
              <a:t>(VT </a:t>
            </a:r>
            <a:r>
              <a:rPr lang="ru-RU" sz="2400" dirty="0">
                <a:sym typeface="Symbol"/>
              </a:rPr>
              <a:t></a:t>
            </a:r>
            <a:r>
              <a:rPr lang="ru-RU" sz="2400" i="1" dirty="0" smtClean="0"/>
              <a:t>VN</a:t>
            </a:r>
            <a:r>
              <a:rPr lang="ru-RU" sz="2400" i="1" dirty="0"/>
              <a:t>)* </a:t>
            </a:r>
            <a:r>
              <a:rPr lang="ru-RU" sz="2400" b="1" i="1" dirty="0">
                <a:solidFill>
                  <a:srgbClr val="0070C0"/>
                </a:solidFill>
              </a:rPr>
              <a:t>непосредственно выводима</a:t>
            </a:r>
            <a:r>
              <a:rPr lang="ru-RU" sz="2400" b="1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из непустой цепочки α </a:t>
            </a:r>
            <a:r>
              <a:rPr lang="ru-RU" sz="2400" dirty="0" smtClean="0">
                <a:sym typeface="Symbol"/>
              </a:rPr>
              <a:t></a:t>
            </a:r>
            <a:r>
              <a:rPr lang="ru-RU" sz="2400" dirty="0" smtClean="0"/>
              <a:t> </a:t>
            </a:r>
            <a:r>
              <a:rPr lang="ru-RU" sz="2400" i="1" dirty="0"/>
              <a:t>(</a:t>
            </a:r>
            <a:r>
              <a:rPr lang="ru-RU" sz="2400" i="1" dirty="0" smtClean="0"/>
              <a:t>VT</a:t>
            </a:r>
            <a:r>
              <a:rPr lang="ru-RU" sz="2400" dirty="0">
                <a:sym typeface="Symbol"/>
              </a:rPr>
              <a:t>  </a:t>
            </a:r>
            <a:r>
              <a:rPr lang="ru-RU" sz="2400" i="1" dirty="0" smtClean="0"/>
              <a:t>VN</a:t>
            </a:r>
            <a:r>
              <a:rPr lang="ru-RU" sz="2400" i="1" dirty="0"/>
              <a:t>)+</a:t>
            </a:r>
            <a:r>
              <a:rPr lang="ru-RU" sz="2400" dirty="0"/>
              <a:t> в грамматике </a:t>
            </a:r>
            <a:r>
              <a:rPr lang="ru-RU" sz="2400" i="1" dirty="0"/>
              <a:t>G = (VT,VN,P,S) </a:t>
            </a:r>
            <a:r>
              <a:rPr lang="ru-RU" sz="2400" dirty="0"/>
              <a:t>(обозначается: </a:t>
            </a:r>
            <a:r>
              <a:rPr lang="ru-RU" sz="2400" dirty="0" smtClean="0"/>
              <a:t>α</a:t>
            </a:r>
            <a:r>
              <a:rPr lang="ru-RU" sz="2400" dirty="0" smtClean="0">
                <a:sym typeface="Symbol"/>
              </a:rPr>
              <a:t></a:t>
            </a:r>
            <a:r>
              <a:rPr lang="ru-RU" sz="2400" dirty="0" smtClean="0"/>
              <a:t>β</a:t>
            </a:r>
            <a:r>
              <a:rPr lang="ru-RU" sz="2400" i="1" dirty="0"/>
              <a:t>), </a:t>
            </a:r>
            <a:r>
              <a:rPr lang="ru-RU" sz="2400" dirty="0"/>
              <a:t>если α=</a:t>
            </a:r>
            <a:r>
              <a:rPr lang="ru-RU" sz="2400" dirty="0" err="1"/>
              <a:t>x</a:t>
            </a:r>
            <a:r>
              <a:rPr lang="ru-RU" sz="2400" b="1" dirty="0" err="1">
                <a:solidFill>
                  <a:srgbClr val="0070C0"/>
                </a:solidFill>
              </a:rPr>
              <a:t>γ</a:t>
            </a:r>
            <a:r>
              <a:rPr lang="en-US" sz="2400" dirty="0"/>
              <a:t>y</a:t>
            </a:r>
            <a:r>
              <a:rPr lang="ru-RU" sz="2400" dirty="0"/>
              <a:t>  и β=</a:t>
            </a:r>
            <a:r>
              <a:rPr lang="ru-RU" sz="2400" dirty="0" err="1"/>
              <a:t>x</a:t>
            </a:r>
            <a:r>
              <a:rPr lang="ru-RU" sz="2400" b="1" dirty="0" err="1">
                <a:solidFill>
                  <a:srgbClr val="0070C0"/>
                </a:solidFill>
              </a:rPr>
              <a:t>δ</a:t>
            </a:r>
            <a:r>
              <a:rPr lang="ru-RU" sz="2400" dirty="0" err="1"/>
              <a:t>y</a:t>
            </a:r>
            <a:r>
              <a:rPr lang="ru-RU" sz="2400" dirty="0"/>
              <a:t> , где α</a:t>
            </a:r>
            <a:r>
              <a:rPr lang="ru-RU" sz="2400" i="1" dirty="0" smtClean="0"/>
              <a:t>,</a:t>
            </a:r>
            <a:r>
              <a:rPr lang="ru-RU" sz="2400" dirty="0"/>
              <a:t> </a:t>
            </a:r>
            <a:r>
              <a:rPr lang="ru-RU" sz="2400" dirty="0" smtClean="0"/>
              <a:t>β, </a:t>
            </a:r>
            <a:r>
              <a:rPr lang="ru-RU" sz="2400" b="1" dirty="0" smtClean="0">
                <a:solidFill>
                  <a:srgbClr val="0070C0"/>
                </a:solidFill>
              </a:rPr>
              <a:t>δ</a:t>
            </a:r>
            <a:r>
              <a:rPr lang="ru-RU" sz="2400" i="1" dirty="0" smtClean="0"/>
              <a:t> 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 smtClean="0"/>
              <a:t> </a:t>
            </a:r>
            <a:r>
              <a:rPr lang="ru-RU" sz="2400" dirty="0"/>
              <a:t>V*, </a:t>
            </a:r>
            <a:r>
              <a:rPr lang="ru-RU" sz="2400" dirty="0" smtClean="0"/>
              <a:t>γ</a:t>
            </a:r>
            <a:r>
              <a:rPr lang="ru-RU" sz="2400" dirty="0">
                <a:sym typeface="Symbol"/>
              </a:rPr>
              <a:t>  </a:t>
            </a:r>
            <a:r>
              <a:rPr lang="ru-RU" sz="2400" dirty="0" smtClean="0"/>
              <a:t>V</a:t>
            </a:r>
            <a:r>
              <a:rPr lang="ru-RU" sz="2400" dirty="0"/>
              <a:t>+ </a:t>
            </a:r>
            <a:r>
              <a:rPr lang="ru-RU" sz="2400" dirty="0" smtClean="0"/>
              <a:t> и правило </a:t>
            </a:r>
            <a:r>
              <a:rPr lang="ru-RU" sz="2400" dirty="0"/>
              <a:t>вывода </a:t>
            </a:r>
            <a:r>
              <a:rPr lang="ru-RU" sz="2400" b="1" dirty="0" err="1"/>
              <a:t>γ→δ</a:t>
            </a:r>
            <a:r>
              <a:rPr lang="ru-RU" sz="2400" dirty="0"/>
              <a:t> содержится во множестве </a:t>
            </a:r>
            <a:r>
              <a:rPr lang="ru-RU" sz="2400" i="1" dirty="0"/>
              <a:t>Р.</a:t>
            </a:r>
            <a:endParaRPr lang="ru-RU" sz="2400" dirty="0"/>
          </a:p>
          <a:p>
            <a:pPr>
              <a:lnSpc>
                <a:spcPct val="120000"/>
              </a:lnSpc>
            </a:pPr>
            <a:r>
              <a:rPr lang="ru-RU" sz="2400" dirty="0" smtClean="0"/>
              <a:t>Если </a:t>
            </a:r>
            <a:r>
              <a:rPr lang="ru-RU" sz="2400" dirty="0"/>
              <a:t>существует последовательность цепочек γ</a:t>
            </a:r>
            <a:r>
              <a:rPr lang="ru-RU" sz="2400" baseline="-25000" dirty="0"/>
              <a:t>0</a:t>
            </a:r>
            <a:r>
              <a:rPr lang="ru-RU" sz="2400" dirty="0"/>
              <a:t>,γ</a:t>
            </a:r>
            <a:r>
              <a:rPr lang="ru-RU" sz="2400" baseline="-25000" dirty="0"/>
              <a:t>1</a:t>
            </a:r>
            <a:r>
              <a:rPr lang="ru-RU" sz="2400" dirty="0"/>
              <a:t>,…,</a:t>
            </a:r>
            <a:r>
              <a:rPr lang="ru-RU" sz="2400" dirty="0" err="1"/>
              <a:t>γ</a:t>
            </a:r>
            <a:r>
              <a:rPr lang="ru-RU" sz="2400" baseline="-25000" dirty="0" err="1"/>
              <a:t>n</a:t>
            </a:r>
            <a:r>
              <a:rPr lang="ru-RU" sz="2400" dirty="0"/>
              <a:t> (n≥0) такая, что </a:t>
            </a:r>
            <a:r>
              <a:rPr lang="ru-RU" sz="2400" dirty="0" smtClean="0"/>
              <a:t>α=γ</a:t>
            </a:r>
            <a:r>
              <a:rPr lang="ru-RU" sz="2400" baseline="-25000" dirty="0" smtClean="0"/>
              <a:t>0</a:t>
            </a:r>
            <a:r>
              <a:rPr lang="ru-RU" sz="2400" dirty="0"/>
              <a:t>=&gt;</a:t>
            </a:r>
            <a:r>
              <a:rPr lang="ru-RU" sz="2400" dirty="0" smtClean="0"/>
              <a:t>γ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=&gt;…</a:t>
            </a:r>
            <a:r>
              <a:rPr lang="ru-RU" sz="2400" dirty="0"/>
              <a:t>=&gt;</a:t>
            </a:r>
            <a:r>
              <a:rPr lang="ru-RU" sz="2400" dirty="0" err="1" smtClean="0"/>
              <a:t>γ</a:t>
            </a:r>
            <a:r>
              <a:rPr lang="ru-RU" sz="2400" baseline="-25000" dirty="0" err="1" smtClean="0"/>
              <a:t>n</a:t>
            </a:r>
            <a:r>
              <a:rPr lang="ru-RU" sz="2400" dirty="0" smtClean="0"/>
              <a:t>=β, то </a:t>
            </a:r>
            <a:r>
              <a:rPr lang="ru-RU" sz="2400" dirty="0"/>
              <a:t>ц</a:t>
            </a:r>
            <a:r>
              <a:rPr lang="ru-RU" sz="2400" dirty="0" smtClean="0"/>
              <a:t>епочка β</a:t>
            </a:r>
            <a:r>
              <a:rPr lang="ru-RU" sz="2400" dirty="0">
                <a:sym typeface="Symbol"/>
              </a:rPr>
              <a:t>  </a:t>
            </a:r>
            <a:r>
              <a:rPr lang="ru-RU" sz="2400" i="1" dirty="0" smtClean="0"/>
              <a:t>V</a:t>
            </a:r>
            <a:r>
              <a:rPr lang="ru-RU" sz="2400" i="1" dirty="0"/>
              <a:t>* </a:t>
            </a:r>
            <a:r>
              <a:rPr lang="ru-RU" sz="2400" b="1" i="1" dirty="0">
                <a:solidFill>
                  <a:srgbClr val="0070C0"/>
                </a:solidFill>
              </a:rPr>
              <a:t>выводима</a:t>
            </a:r>
            <a:r>
              <a:rPr lang="ru-RU" sz="2400" dirty="0"/>
              <a:t> из непустой цепочки </a:t>
            </a:r>
            <a:r>
              <a:rPr lang="ru-RU" sz="2400" dirty="0" smtClean="0"/>
              <a:t>α</a:t>
            </a:r>
            <a:r>
              <a:rPr lang="ru-RU" sz="2400" dirty="0">
                <a:sym typeface="Symbol"/>
              </a:rPr>
              <a:t>  </a:t>
            </a:r>
            <a:r>
              <a:rPr lang="ru-RU" sz="2400" i="1" dirty="0" smtClean="0"/>
              <a:t>V</a:t>
            </a:r>
            <a:r>
              <a:rPr lang="ru-RU" sz="2400" i="1" dirty="0"/>
              <a:t>+ </a:t>
            </a:r>
            <a:r>
              <a:rPr lang="ru-RU" sz="2400" dirty="0"/>
              <a:t>в грамматике </a:t>
            </a:r>
            <a:r>
              <a:rPr lang="ru-RU" sz="2400" i="1" dirty="0"/>
              <a:t>G=(VT,VN,P,S) </a:t>
            </a:r>
            <a:r>
              <a:rPr lang="ru-RU" sz="2400" dirty="0"/>
              <a:t>(обозначается: </a:t>
            </a:r>
            <a:r>
              <a:rPr lang="ru-RU" sz="2400" dirty="0" smtClean="0"/>
              <a:t>α</a:t>
            </a:r>
            <a:r>
              <a:rPr lang="ru-RU" sz="2400" dirty="0" smtClean="0">
                <a:sym typeface="Symbol"/>
              </a:rPr>
              <a:t></a:t>
            </a:r>
            <a:r>
              <a:rPr lang="ru-RU" sz="2400" dirty="0" smtClean="0"/>
              <a:t>*</a:t>
            </a:r>
            <a:r>
              <a:rPr lang="ru-RU" sz="2400" dirty="0"/>
              <a:t>β</a:t>
            </a:r>
            <a:r>
              <a:rPr lang="ru-RU" sz="2400" i="1" dirty="0" smtClean="0"/>
              <a:t>).</a:t>
            </a:r>
            <a:endParaRPr lang="ru-RU" sz="24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 smtClean="0"/>
              <a:t>   Например</a:t>
            </a:r>
            <a:r>
              <a:rPr lang="ru-RU" sz="2400" dirty="0"/>
              <a:t>, в грамматике G1  S=&gt;*000111, т.к. существует вывод </a:t>
            </a:r>
            <a:endParaRPr lang="ru-RU" sz="2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/>
              <a:t> </a:t>
            </a:r>
            <a:r>
              <a:rPr lang="ru-RU" sz="2400" dirty="0" smtClean="0"/>
              <a:t>                S </a:t>
            </a:r>
            <a:r>
              <a:rPr lang="ru-RU" sz="2400" dirty="0"/>
              <a:t>=&gt; 0А1=&gt; 00А11 =&gt; 000A111 =&gt; 000111.</a:t>
            </a:r>
          </a:p>
        </p:txBody>
      </p:sp>
    </p:spTree>
    <p:extLst>
      <p:ext uri="{BB962C8B-B14F-4D97-AF65-F5344CB8AC3E}">
        <p14:creationId xmlns:p14="http://schemas.microsoft.com/office/powerpoint/2010/main" val="3634925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Порождающие грамматики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9600" y="1483360"/>
            <a:ext cx="10322560" cy="491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sz="2400" dirty="0" smtClean="0"/>
              <a:t> </a:t>
            </a:r>
            <a:r>
              <a:rPr lang="ru-RU" sz="2400" i="1" dirty="0">
                <a:solidFill>
                  <a:srgbClr val="FF0000"/>
                </a:solidFill>
              </a:rPr>
              <a:t>Языком, порожденным грамматикой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i="1" dirty="0"/>
              <a:t>G = (VT,VN,P,S)</a:t>
            </a:r>
            <a:r>
              <a:rPr lang="ru-RU" sz="2400" b="1" dirty="0"/>
              <a:t>, </a:t>
            </a:r>
            <a:r>
              <a:rPr lang="ru-RU" sz="2400" dirty="0"/>
              <a:t>называется множество всех цепочек в алфавите </a:t>
            </a:r>
            <a:r>
              <a:rPr lang="ru-RU" sz="2400" i="1" dirty="0"/>
              <a:t>VT, </a:t>
            </a:r>
            <a:r>
              <a:rPr lang="ru-RU" sz="2400" dirty="0"/>
              <a:t>которые выводимы из начального символа грамматики </a:t>
            </a:r>
            <a:r>
              <a:rPr lang="ru-RU" sz="2400" i="1" dirty="0"/>
              <a:t>S </a:t>
            </a:r>
            <a:r>
              <a:rPr lang="ru-RU" sz="2400" dirty="0"/>
              <a:t>с помощью правил множества </a:t>
            </a:r>
            <a:r>
              <a:rPr lang="ru-RU" sz="2400" i="1" dirty="0"/>
              <a:t>Р, </a:t>
            </a:r>
            <a:r>
              <a:rPr lang="ru-RU" sz="2400" dirty="0"/>
              <a:t>т.е. множество </a:t>
            </a:r>
            <a:r>
              <a:rPr lang="ru-RU" sz="2400" i="1" dirty="0"/>
              <a:t>L(G)= {</a:t>
            </a:r>
            <a:r>
              <a:rPr lang="ru-RU" sz="2400" i="1" dirty="0" smtClean="0"/>
              <a:t>α</a:t>
            </a:r>
            <a:r>
              <a:rPr lang="ru-RU" sz="2400" dirty="0">
                <a:sym typeface="Symbol"/>
              </a:rPr>
              <a:t>  </a:t>
            </a:r>
            <a:r>
              <a:rPr lang="ru-RU" sz="2400" i="1" dirty="0" smtClean="0"/>
              <a:t>V</a:t>
            </a:r>
            <a:r>
              <a:rPr lang="ru-RU" sz="2400" i="1" dirty="0"/>
              <a:t>* |</a:t>
            </a:r>
            <a:r>
              <a:rPr lang="ru-RU" sz="2400" i="1" dirty="0" smtClean="0"/>
              <a:t>S</a:t>
            </a:r>
            <a:r>
              <a:rPr lang="ru-RU" sz="2400" dirty="0" smtClean="0">
                <a:sym typeface="Symbol"/>
              </a:rPr>
              <a:t></a:t>
            </a:r>
            <a:r>
              <a:rPr lang="ru-RU" sz="2400" i="1" dirty="0" smtClean="0"/>
              <a:t>*</a:t>
            </a:r>
            <a:r>
              <a:rPr lang="ru-RU" sz="2400" i="1" dirty="0"/>
              <a:t>α}.</a:t>
            </a:r>
            <a:r>
              <a:rPr lang="ru-RU" sz="2400" b="1" dirty="0"/>
              <a:t> </a:t>
            </a:r>
            <a:r>
              <a:rPr lang="ru-RU" sz="2400" dirty="0"/>
              <a:t>Например, для грамматики </a:t>
            </a:r>
            <a:r>
              <a:rPr lang="ru-RU" sz="2400" i="1" dirty="0"/>
              <a:t>G1   L(G1)={0</a:t>
            </a:r>
            <a:r>
              <a:rPr lang="ru-RU" sz="2400" baseline="30000" dirty="0"/>
              <a:t>n</a:t>
            </a:r>
            <a:r>
              <a:rPr lang="ru-RU" sz="2400" i="1" dirty="0"/>
              <a:t>1</a:t>
            </a:r>
            <a:r>
              <a:rPr lang="ru-RU" sz="2400" baseline="30000" dirty="0"/>
              <a:t>n</a:t>
            </a:r>
            <a:r>
              <a:rPr lang="ru-RU" sz="2400" i="1" dirty="0"/>
              <a:t> | п&gt;0}.</a:t>
            </a:r>
            <a:endParaRPr lang="ru-RU" sz="2400" dirty="0"/>
          </a:p>
          <a:p>
            <a:pPr>
              <a:lnSpc>
                <a:spcPct val="120000"/>
              </a:lnSpc>
            </a:pPr>
            <a:r>
              <a:rPr lang="ru-RU" sz="2400" dirty="0"/>
              <a:t>Цепочка </a:t>
            </a:r>
            <a:r>
              <a:rPr lang="ru-RU" sz="2400" dirty="0" smtClean="0"/>
              <a:t>α</a:t>
            </a:r>
            <a:r>
              <a:rPr lang="ru-RU" sz="2400" dirty="0">
                <a:sym typeface="Symbol"/>
              </a:rPr>
              <a:t>  </a:t>
            </a:r>
            <a:r>
              <a:rPr lang="ru-RU" sz="2400" dirty="0" smtClean="0"/>
              <a:t>V</a:t>
            </a:r>
            <a:r>
              <a:rPr lang="ru-RU" sz="2400" i="1" dirty="0"/>
              <a:t>*</a:t>
            </a:r>
            <a:r>
              <a:rPr lang="ru-RU" sz="2400" dirty="0"/>
              <a:t>, для которой существует вывод </a:t>
            </a:r>
            <a:r>
              <a:rPr lang="ru-RU" sz="2400" i="1" dirty="0" smtClean="0"/>
              <a:t>S</a:t>
            </a:r>
            <a:r>
              <a:rPr lang="ru-RU" sz="2400" dirty="0" smtClean="0">
                <a:sym typeface="Symbol"/>
              </a:rPr>
              <a:t></a:t>
            </a:r>
            <a:r>
              <a:rPr lang="ru-RU" sz="2400" i="1" dirty="0" smtClean="0"/>
              <a:t>*</a:t>
            </a:r>
            <a:r>
              <a:rPr lang="ru-RU" sz="2400" i="1" dirty="0"/>
              <a:t>α, </a:t>
            </a:r>
            <a:r>
              <a:rPr lang="ru-RU" sz="2400" dirty="0"/>
              <a:t>называется </a:t>
            </a:r>
            <a:r>
              <a:rPr lang="ru-RU" sz="2400" i="1" dirty="0">
                <a:solidFill>
                  <a:srgbClr val="7030A0"/>
                </a:solidFill>
              </a:rPr>
              <a:t>сентенциальной</a:t>
            </a:r>
            <a:r>
              <a:rPr lang="ru-RU" sz="2400" dirty="0">
                <a:solidFill>
                  <a:srgbClr val="7030A0"/>
                </a:solidFill>
              </a:rPr>
              <a:t> </a:t>
            </a:r>
            <a:r>
              <a:rPr lang="ru-RU" sz="2400" i="1" dirty="0">
                <a:solidFill>
                  <a:srgbClr val="7030A0"/>
                </a:solidFill>
              </a:rPr>
              <a:t>формой</a:t>
            </a:r>
            <a:r>
              <a:rPr lang="ru-RU" sz="2400" dirty="0">
                <a:solidFill>
                  <a:srgbClr val="7030A0"/>
                </a:solidFill>
              </a:rPr>
              <a:t> </a:t>
            </a:r>
            <a:r>
              <a:rPr lang="ru-RU" sz="2400" dirty="0"/>
              <a:t>в грамматике </a:t>
            </a:r>
            <a:r>
              <a:rPr lang="ru-RU" sz="2400" i="1" dirty="0"/>
              <a:t>G = (VT, VN,P, S</a:t>
            </a:r>
            <a:r>
              <a:rPr lang="ru-RU" sz="2400" i="1" dirty="0" smtClean="0"/>
              <a:t>).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Грамматики </a:t>
            </a:r>
            <a:r>
              <a:rPr lang="ru-RU" sz="2400" i="1" dirty="0"/>
              <a:t>G1 </a:t>
            </a:r>
            <a:r>
              <a:rPr lang="ru-RU" sz="2400" dirty="0"/>
              <a:t>и </a:t>
            </a:r>
            <a:r>
              <a:rPr lang="ru-RU" sz="2400" i="1" dirty="0"/>
              <a:t>G2 </a:t>
            </a:r>
            <a:r>
              <a:rPr lang="ru-RU" sz="2400" dirty="0"/>
              <a:t>называются </a:t>
            </a:r>
            <a:r>
              <a:rPr lang="ru-RU" sz="2400" b="1" i="1" dirty="0">
                <a:solidFill>
                  <a:srgbClr val="7030A0"/>
                </a:solidFill>
              </a:rPr>
              <a:t>эквивалентными</a:t>
            </a:r>
            <a:r>
              <a:rPr lang="ru-RU" sz="2400" dirty="0"/>
              <a:t>, если они порождают один и тот же язык: </a:t>
            </a:r>
            <a:r>
              <a:rPr lang="ru-RU" sz="2400" i="1" dirty="0"/>
              <a:t>L(G1) =L(G2).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5830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Классификация по Хомскому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9600" y="1483360"/>
            <a:ext cx="10322560" cy="491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sz="2400" b="1" dirty="0" smtClean="0">
                <a:solidFill>
                  <a:srgbClr val="0070C0"/>
                </a:solidFill>
              </a:rPr>
              <a:t> </a:t>
            </a:r>
            <a:r>
              <a:rPr lang="ru-RU" sz="2400" b="1" i="1" dirty="0" smtClean="0">
                <a:solidFill>
                  <a:srgbClr val="0070C0"/>
                </a:solidFill>
              </a:rPr>
              <a:t>Грамматики типа 0.</a:t>
            </a:r>
            <a:r>
              <a:rPr lang="ru-RU" sz="2400" b="1" dirty="0" smtClean="0">
                <a:solidFill>
                  <a:srgbClr val="0070C0"/>
                </a:solidFill>
              </a:rPr>
              <a:t> </a:t>
            </a:r>
            <a:r>
              <a:rPr lang="ru-RU" sz="2400" dirty="0" smtClean="0"/>
              <a:t>Грамматика </a:t>
            </a:r>
            <a:r>
              <a:rPr lang="ru-RU" sz="2400" i="1" dirty="0" smtClean="0"/>
              <a:t>G = (VT, VN, P, S) </a:t>
            </a:r>
            <a:r>
              <a:rPr lang="ru-RU" sz="2400" dirty="0" smtClean="0"/>
              <a:t>называется грамматикой типа 0, если на ее правила вывода не накладывается никаких ограничений, кроме тех, которые указаны в определении грамматики. Любое правило α→β может быть построено с использованием произвольных цепочек α, β</a:t>
            </a:r>
            <a:r>
              <a:rPr lang="ru-RU" sz="2400" dirty="0" smtClean="0">
                <a:sym typeface="Symbol"/>
              </a:rPr>
              <a:t></a:t>
            </a:r>
            <a:r>
              <a:rPr lang="ru-RU" sz="2400" dirty="0" smtClean="0"/>
              <a:t>(V</a:t>
            </a:r>
            <a:r>
              <a:rPr lang="ru-RU" sz="2400" baseline="-25000" dirty="0" smtClean="0"/>
              <a:t>T</a:t>
            </a:r>
            <a:r>
              <a:rPr lang="ru-RU" sz="2400" dirty="0" smtClean="0">
                <a:sym typeface="Symbol"/>
              </a:rPr>
              <a:t></a:t>
            </a:r>
            <a:r>
              <a:rPr lang="ru-RU" sz="2400" dirty="0" smtClean="0"/>
              <a:t>V</a:t>
            </a:r>
            <a:r>
              <a:rPr lang="ru-RU" sz="2400" baseline="-25000" dirty="0" smtClean="0"/>
              <a:t>N</a:t>
            </a:r>
            <a:r>
              <a:rPr lang="ru-RU" sz="2400" dirty="0" smtClean="0"/>
              <a:t>). Этот тип грамматик самый общий, включающий все грамматики. Однако некоторые грамматики могут принадлежать только к этому типу. Практического применения в силу своей сложности такие грамматики не имеют. Например: P = TR→HT или </a:t>
            </a:r>
            <a:r>
              <a:rPr lang="ru-RU" sz="2400" dirty="0" err="1" smtClean="0"/>
              <a:t>abC→xDa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03651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Классификация по Хомскому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67360" y="1066800"/>
            <a:ext cx="10322560" cy="491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sz="2400" b="1" dirty="0" smtClean="0">
                <a:solidFill>
                  <a:srgbClr val="0070C0"/>
                </a:solidFill>
              </a:rPr>
              <a:t> </a:t>
            </a:r>
            <a:r>
              <a:rPr lang="ru-RU" sz="2400" i="1" dirty="0">
                <a:solidFill>
                  <a:srgbClr val="0070C0"/>
                </a:solidFill>
              </a:rPr>
              <a:t>Грамматики типа 1.</a:t>
            </a:r>
            <a:r>
              <a:rPr lang="ru-RU" sz="2400" b="1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К этому типу относятся </a:t>
            </a:r>
            <a:r>
              <a:rPr lang="ru-RU" sz="2400" b="1" dirty="0">
                <a:solidFill>
                  <a:srgbClr val="0070C0"/>
                </a:solidFill>
              </a:rPr>
              <a:t>контекстно-зависимые (КЗ) </a:t>
            </a:r>
            <a:r>
              <a:rPr lang="ru-RU" sz="2400" dirty="0"/>
              <a:t>грамматики и </a:t>
            </a:r>
            <a:r>
              <a:rPr lang="ru-RU" sz="2400" dirty="0" err="1"/>
              <a:t>неукорачивающие</a:t>
            </a:r>
            <a:r>
              <a:rPr lang="ru-RU" sz="2400" dirty="0"/>
              <a:t> грамматики</a:t>
            </a:r>
            <a:r>
              <a:rPr lang="ru-RU" sz="24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/>
              <a:t> </a:t>
            </a:r>
            <a:r>
              <a:rPr lang="ru-RU" sz="2400" dirty="0" smtClean="0"/>
              <a:t>   </a:t>
            </a:r>
            <a:r>
              <a:rPr lang="ru-RU" sz="2400" dirty="0"/>
              <a:t>Грамматика </a:t>
            </a:r>
            <a:r>
              <a:rPr lang="ru-RU" sz="2400" i="1" dirty="0"/>
              <a:t>G = (VT,VN,P,S) </a:t>
            </a:r>
            <a:r>
              <a:rPr lang="ru-RU" sz="2400" dirty="0"/>
              <a:t>называется </a:t>
            </a:r>
            <a:r>
              <a:rPr lang="ru-RU" sz="2400" i="1" dirty="0"/>
              <a:t>контекстно-зависимой</a:t>
            </a:r>
            <a:r>
              <a:rPr lang="ru-RU" sz="2400" dirty="0"/>
              <a:t>, если каждое правило вывода из множества </a:t>
            </a:r>
            <a:r>
              <a:rPr lang="ru-RU" sz="2400" i="1" dirty="0"/>
              <a:t>Р </a:t>
            </a:r>
            <a:r>
              <a:rPr lang="ru-RU" sz="2400" dirty="0"/>
              <a:t>имеет вид αAβ→αγβ, где α, β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 V*, A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 V</a:t>
            </a:r>
            <a:r>
              <a:rPr lang="ru-RU" sz="2400" baseline="-25000" dirty="0"/>
              <a:t>N</a:t>
            </a:r>
            <a:r>
              <a:rPr lang="ru-RU" sz="2400" dirty="0"/>
              <a:t> , γ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 V+</a:t>
            </a:r>
            <a:r>
              <a:rPr lang="ru-RU" sz="2400" i="1" dirty="0"/>
              <a:t>.</a:t>
            </a:r>
            <a:r>
              <a:rPr lang="ru-RU" sz="2400" dirty="0"/>
              <a:t> </a:t>
            </a:r>
            <a:endParaRPr lang="ru-RU" sz="2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/>
              <a:t> </a:t>
            </a:r>
            <a:r>
              <a:rPr lang="ru-RU" sz="2400" dirty="0" smtClean="0"/>
              <a:t>   Грамматика </a:t>
            </a:r>
            <a:r>
              <a:rPr lang="ru-RU" sz="2400" i="1" dirty="0"/>
              <a:t>G = (VT,VN,P,S) </a:t>
            </a:r>
            <a:r>
              <a:rPr lang="ru-RU" sz="2400" dirty="0"/>
              <a:t>называется </a:t>
            </a:r>
            <a:r>
              <a:rPr lang="ru-RU" sz="2400" i="1" dirty="0" err="1"/>
              <a:t>неукорачивающей</a:t>
            </a:r>
            <a:r>
              <a:rPr lang="ru-RU" sz="2400" dirty="0"/>
              <a:t>, если каждое правило вывода из множества </a:t>
            </a:r>
            <a:r>
              <a:rPr lang="ru-RU" sz="2400" i="1" dirty="0"/>
              <a:t>Р </a:t>
            </a:r>
            <a:r>
              <a:rPr lang="ru-RU" sz="2400" dirty="0"/>
              <a:t>имеет вид αAβ→αγβ, где α, β 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 V*, γ 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 V+, A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V</a:t>
            </a:r>
            <a:r>
              <a:rPr lang="ru-RU" sz="2400" baseline="-25000" dirty="0"/>
              <a:t>N</a:t>
            </a:r>
            <a:r>
              <a:rPr lang="ru-RU" sz="2400" dirty="0"/>
              <a:t> и |A|&lt;=|γ|</a:t>
            </a:r>
            <a:r>
              <a:rPr lang="ru-RU" sz="2400" i="1" dirty="0"/>
              <a:t>.</a:t>
            </a:r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8555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Классификация по Хомскому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67360" y="1930400"/>
            <a:ext cx="10322560" cy="4053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ru-RU" sz="2400" b="1" dirty="0" smtClean="0">
                <a:solidFill>
                  <a:srgbClr val="0070C0"/>
                </a:solidFill>
              </a:rPr>
              <a:t>  </a:t>
            </a:r>
            <a:r>
              <a:rPr lang="ru-RU" sz="2400" dirty="0" smtClean="0"/>
              <a:t>Эти </a:t>
            </a:r>
            <a:r>
              <a:rPr lang="ru-RU" sz="2400" dirty="0"/>
              <a:t>классы грамматик эквивалентны. Могут использоваться при анализе текстов на естественных языках, однако при построении компиляторов практически не используются в силу своей сложности</a:t>
            </a:r>
            <a:r>
              <a:rPr lang="ru-RU" sz="24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/>
              <a:t> </a:t>
            </a:r>
            <a:r>
              <a:rPr lang="ru-RU" sz="2400" dirty="0" smtClean="0"/>
              <a:t> </a:t>
            </a:r>
            <a:r>
              <a:rPr lang="ru-RU" sz="2400" dirty="0"/>
              <a:t>Для контекстно-зависимых грамматик доказано утверждение: по некоторому алгоритму за конечное число шагов можно установить, принадлежит цепочка терминальных символов данному языку или нет.</a:t>
            </a:r>
          </a:p>
        </p:txBody>
      </p:sp>
    </p:spTree>
    <p:extLst>
      <p:ext uri="{BB962C8B-B14F-4D97-AF65-F5344CB8AC3E}">
        <p14:creationId xmlns:p14="http://schemas.microsoft.com/office/powerpoint/2010/main" val="1861822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Классификация по Хомскому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67360" y="1066800"/>
            <a:ext cx="10322560" cy="491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sz="2400" i="1" dirty="0">
                <a:solidFill>
                  <a:srgbClr val="0070C0"/>
                </a:solidFill>
              </a:rPr>
              <a:t>Грамматики типа 2.</a:t>
            </a:r>
            <a:r>
              <a:rPr lang="ru-RU" sz="2400" b="1" dirty="0">
                <a:solidFill>
                  <a:srgbClr val="0070C0"/>
                </a:solidFill>
              </a:rPr>
              <a:t>  </a:t>
            </a:r>
            <a:r>
              <a:rPr lang="ru-RU" sz="2400" dirty="0"/>
              <a:t>К этому типу относятся контекстно-свободные грамматики (КС-грамматики, бесконтекстные грамматики). Грамматика </a:t>
            </a:r>
            <a:r>
              <a:rPr lang="ru-RU" sz="2400" i="1" dirty="0"/>
              <a:t>G = (VT,VN,P,S) </a:t>
            </a:r>
            <a:r>
              <a:rPr lang="ru-RU" sz="2400" dirty="0"/>
              <a:t>называется </a:t>
            </a:r>
            <a:r>
              <a:rPr lang="ru-RU" sz="2400" i="1" dirty="0"/>
              <a:t>контекстно-свободной грамматикой</a:t>
            </a:r>
            <a:r>
              <a:rPr lang="ru-RU" sz="2400" dirty="0"/>
              <a:t> (КС-грамматикой), если ее правила вывода имеют вид: A→β, где A 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 V</a:t>
            </a:r>
            <a:r>
              <a:rPr lang="ru-RU" sz="2400" baseline="-25000" dirty="0"/>
              <a:t>N</a:t>
            </a:r>
            <a:r>
              <a:rPr lang="ru-RU" sz="2400" dirty="0"/>
              <a:t> ; β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 V+ для </a:t>
            </a:r>
            <a:r>
              <a:rPr lang="ru-RU" sz="2400" i="1" dirty="0" err="1"/>
              <a:t>неукорачивающих</a:t>
            </a:r>
            <a:r>
              <a:rPr lang="ru-RU" sz="2400" i="1" dirty="0"/>
              <a:t> КС-грамматик</a:t>
            </a:r>
            <a:r>
              <a:rPr lang="ru-RU" sz="2400" dirty="0"/>
              <a:t>, β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 V* для </a:t>
            </a:r>
            <a:r>
              <a:rPr lang="ru-RU" sz="2400" i="1" dirty="0"/>
              <a:t>укорачивающих</a:t>
            </a:r>
            <a:r>
              <a:rPr lang="ru-RU" sz="2400" dirty="0"/>
              <a:t>. </a:t>
            </a:r>
            <a:endParaRPr lang="ru-RU" sz="2400" dirty="0" smtClean="0"/>
          </a:p>
          <a:p>
            <a:pPr>
              <a:lnSpc>
                <a:spcPct val="120000"/>
              </a:lnSpc>
            </a:pPr>
            <a:r>
              <a:rPr lang="ru-RU" sz="2400" dirty="0" smtClean="0"/>
              <a:t>То </a:t>
            </a:r>
            <a:r>
              <a:rPr lang="ru-RU" sz="2400" dirty="0"/>
              <a:t>есть грамматика допускает появление в левой части правила только нетерминального символа. КС-грамматики широко применяются для описания синтаксиса компьютерных языков (программирования).</a:t>
            </a:r>
          </a:p>
        </p:txBody>
      </p:sp>
    </p:spTree>
    <p:extLst>
      <p:ext uri="{BB962C8B-B14F-4D97-AF65-F5344CB8AC3E}">
        <p14:creationId xmlns:p14="http://schemas.microsoft.com/office/powerpoint/2010/main" val="2913059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Классификация по Хомскому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67360" y="1066800"/>
            <a:ext cx="10322560" cy="491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sz="2400" i="1" dirty="0">
                <a:solidFill>
                  <a:srgbClr val="0070C0"/>
                </a:solidFill>
              </a:rPr>
              <a:t>Грамматики типа 3.</a:t>
            </a:r>
            <a:r>
              <a:rPr lang="ru-RU" sz="2400" b="1" dirty="0">
                <a:solidFill>
                  <a:srgbClr val="0070C0"/>
                </a:solidFill>
              </a:rPr>
              <a:t>  </a:t>
            </a:r>
            <a:r>
              <a:rPr lang="ru-RU" sz="2400" dirty="0"/>
              <a:t>К третьему типу относятся </a:t>
            </a:r>
            <a:r>
              <a:rPr lang="ru-RU" sz="2400" i="1" dirty="0"/>
              <a:t>регулярные грамматики</a:t>
            </a:r>
            <a:r>
              <a:rPr lang="ru-RU" sz="2400" dirty="0"/>
              <a:t> (автоматные) — самые простые из формальных грамматик. Они являются контекстно-свободными, но с ограниченными возможностями. Все регулярные грамматики могут быть разделены на два эквивалентных класса: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– грамматика </a:t>
            </a:r>
            <a:r>
              <a:rPr lang="ru-RU" sz="2400" i="1" dirty="0"/>
              <a:t>G = (VT</a:t>
            </a:r>
            <a:r>
              <a:rPr lang="ru-RU" sz="2400" dirty="0"/>
              <a:t>, </a:t>
            </a:r>
            <a:r>
              <a:rPr lang="ru-RU" sz="2400" i="1" dirty="0"/>
              <a:t>VN</a:t>
            </a:r>
            <a:r>
              <a:rPr lang="ru-RU" sz="2400" dirty="0"/>
              <a:t>, </a:t>
            </a:r>
            <a:r>
              <a:rPr lang="ru-RU" sz="2400" i="1" dirty="0"/>
              <a:t>Р, S) </a:t>
            </a:r>
            <a:r>
              <a:rPr lang="ru-RU" sz="2400" dirty="0"/>
              <a:t>называется </a:t>
            </a:r>
            <a:r>
              <a:rPr lang="ru-RU" sz="2400" i="1" dirty="0" err="1"/>
              <a:t>праволинейной</a:t>
            </a:r>
            <a:r>
              <a:rPr lang="ru-RU" sz="2400" dirty="0"/>
              <a:t>, если ее правила вывода имеют вид </a:t>
            </a:r>
            <a:r>
              <a:rPr lang="ru-RU" sz="2400" dirty="0" err="1"/>
              <a:t>A→γB</a:t>
            </a:r>
            <a:r>
              <a:rPr lang="ru-RU" sz="2400" dirty="0"/>
              <a:t> или </a:t>
            </a:r>
            <a:r>
              <a:rPr lang="ru-RU" sz="2400" dirty="0" err="1"/>
              <a:t>A→γ</a:t>
            </a:r>
            <a:r>
              <a:rPr lang="ru-RU" sz="2400" dirty="0"/>
              <a:t>, где γ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 V</a:t>
            </a:r>
            <a:r>
              <a:rPr lang="ru-RU" sz="2400" baseline="-25000" dirty="0"/>
              <a:t>T</a:t>
            </a:r>
            <a:r>
              <a:rPr lang="ru-RU" sz="2400" dirty="0"/>
              <a:t>*, A, B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 V</a:t>
            </a:r>
            <a:r>
              <a:rPr lang="ru-RU" sz="2400" baseline="-25000" dirty="0"/>
              <a:t>N</a:t>
            </a:r>
            <a:r>
              <a:rPr lang="ru-RU" sz="2400" dirty="0"/>
              <a:t>;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– грамматика </a:t>
            </a:r>
            <a:r>
              <a:rPr lang="ru-RU" sz="2400" i="1" dirty="0"/>
              <a:t>G = (VT</a:t>
            </a:r>
            <a:r>
              <a:rPr lang="ru-RU" sz="2400" dirty="0"/>
              <a:t>, </a:t>
            </a:r>
            <a:r>
              <a:rPr lang="ru-RU" sz="2400" i="1" dirty="0"/>
              <a:t>VN</a:t>
            </a:r>
            <a:r>
              <a:rPr lang="ru-RU" sz="2400" dirty="0"/>
              <a:t>, </a:t>
            </a:r>
            <a:r>
              <a:rPr lang="ru-RU" sz="2400" i="1" dirty="0"/>
              <a:t>Р, S) </a:t>
            </a:r>
            <a:r>
              <a:rPr lang="ru-RU" sz="2400" dirty="0"/>
              <a:t>называется </a:t>
            </a:r>
            <a:r>
              <a:rPr lang="ru-RU" sz="2400" i="1" dirty="0" err="1"/>
              <a:t>леволинейной</a:t>
            </a:r>
            <a:r>
              <a:rPr lang="ru-RU" sz="2400" dirty="0"/>
              <a:t>, если ее правила вывода имеют вид </a:t>
            </a:r>
            <a:r>
              <a:rPr lang="ru-RU" sz="2400" dirty="0" err="1"/>
              <a:t>A→Bγ</a:t>
            </a:r>
            <a:r>
              <a:rPr lang="ru-RU" sz="2400" dirty="0"/>
              <a:t> или </a:t>
            </a:r>
            <a:r>
              <a:rPr lang="ru-RU" sz="2400" dirty="0" err="1"/>
              <a:t>A→γ</a:t>
            </a:r>
            <a:r>
              <a:rPr lang="ru-RU" sz="2400" dirty="0"/>
              <a:t>, где γ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 V</a:t>
            </a:r>
            <a:r>
              <a:rPr lang="ru-RU" sz="2400" baseline="-25000" dirty="0"/>
              <a:t>T</a:t>
            </a:r>
            <a:r>
              <a:rPr lang="ru-RU" sz="2400" dirty="0"/>
              <a:t>*, A, B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 V</a:t>
            </a:r>
            <a:r>
              <a:rPr lang="ru-RU" sz="2400" baseline="-25000" dirty="0"/>
              <a:t>N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007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Абстрактный автомат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68920"/>
            <a:ext cx="10887137" cy="14163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 </a:t>
            </a:r>
            <a:r>
              <a:rPr lang="ru-RU" sz="2400" dirty="0"/>
              <a:t>Функционирование автомата в дискретные моменты времени t может быть описано системой рекуррентных соотношений: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49" y="2985248"/>
            <a:ext cx="5857437" cy="209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72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9411546" cy="74855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Иерархия: Грамматики – Языки - Автоматы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193800"/>
            <a:ext cx="9003455" cy="49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79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Абстрактный автомат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522" y="1248383"/>
            <a:ext cx="10887137" cy="14163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 </a:t>
            </a:r>
            <a:r>
              <a:rPr lang="ru-RU" sz="2400" dirty="0"/>
              <a:t>Так как на каждом </a:t>
            </a:r>
            <a:r>
              <a:rPr lang="ru-RU" sz="2400" b="1" dirty="0"/>
              <a:t>i-ом</a:t>
            </a:r>
            <a:r>
              <a:rPr lang="ru-RU" sz="2400" dirty="0"/>
              <a:t> такте к слову длины (i-1) приписывается справа очередной символ y (q[1];x</a:t>
            </a:r>
            <a:r>
              <a:rPr lang="ru-RU" sz="2400" baseline="-25000" dirty="0"/>
              <a:t>1</a:t>
            </a:r>
            <a:r>
              <a:rPr lang="ru-RU" sz="2400" dirty="0"/>
              <a:t>[1]x</a:t>
            </a:r>
            <a:r>
              <a:rPr lang="ru-RU" sz="2400" baseline="-25000" dirty="0"/>
              <a:t>2</a:t>
            </a:r>
            <a:r>
              <a:rPr lang="ru-RU" sz="2400" dirty="0"/>
              <a:t>[2]...</a:t>
            </a:r>
            <a:r>
              <a:rPr lang="ru-RU" sz="2400" dirty="0" err="1"/>
              <a:t>x</a:t>
            </a:r>
            <a:r>
              <a:rPr lang="ru-RU" sz="2400" baseline="-25000" dirty="0" err="1"/>
              <a:t>i</a:t>
            </a:r>
            <a:r>
              <a:rPr lang="ru-RU" sz="2400" dirty="0"/>
              <a:t>[i]), то последовательность символов выходного слова можно записать так</a:t>
            </a:r>
            <a:r>
              <a:rPr lang="ru-RU" sz="2400" dirty="0" smtClean="0"/>
              <a:t>: 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80815"/>
            <a:ext cx="10273553" cy="9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6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Абстрактный автомат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15968" y="1248382"/>
            <a:ext cx="10887137" cy="849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 </a:t>
            </a:r>
            <a:r>
              <a:rPr lang="ru-RU" sz="2400" dirty="0"/>
              <a:t>Функциональная схема абстрактного </a:t>
            </a:r>
            <a:r>
              <a:rPr lang="ru-RU" sz="2400" dirty="0" smtClean="0"/>
              <a:t>автомата Мили: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67" y="2563065"/>
            <a:ext cx="9407269" cy="247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7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Абстрактный автомат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35286" y="1046676"/>
            <a:ext cx="10887137" cy="1562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ru-RU" sz="2200" dirty="0" smtClean="0"/>
              <a:t>Если </a:t>
            </a:r>
            <a:r>
              <a:rPr lang="ru-RU" sz="2200" dirty="0"/>
              <a:t>у автомата задано начальное состояние </a:t>
            </a:r>
            <a:r>
              <a:rPr lang="ru-RU" sz="2200" dirty="0" smtClean="0"/>
              <a:t>q=q</a:t>
            </a:r>
            <a:r>
              <a:rPr lang="ru-RU" sz="2200" baseline="-25000" dirty="0" smtClean="0"/>
              <a:t>0</a:t>
            </a:r>
            <a:r>
              <a:rPr lang="ru-RU" sz="2200" dirty="0" smtClean="0"/>
              <a:t>, </a:t>
            </a:r>
            <a:r>
              <a:rPr lang="ru-RU" sz="2200" dirty="0"/>
              <a:t>в котором он находится всегда до приема первого символа входного слова, то автомат называют </a:t>
            </a:r>
            <a:r>
              <a:rPr lang="ru-RU" sz="2200" b="1" i="1" dirty="0"/>
              <a:t>инициальным</a:t>
            </a:r>
            <a:r>
              <a:rPr lang="ru-RU" sz="2200" dirty="0"/>
              <a:t>. В этом случае модель автомата записывают так</a:t>
            </a:r>
            <a:r>
              <a:rPr lang="ru-RU" sz="2200" dirty="0" smtClean="0"/>
              <a:t>:</a:t>
            </a:r>
            <a:endParaRPr lang="ru-RU" sz="2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823" y="2595281"/>
            <a:ext cx="7575360" cy="900953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69756" y="3684494"/>
            <a:ext cx="10887137" cy="2662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ru-RU" sz="2400" dirty="0"/>
              <a:t>Последовательность символов в слове b и последовательность состояний автомата q однозначно определяются начальным состоянием автомата q=q</a:t>
            </a:r>
            <a:r>
              <a:rPr lang="ru-RU" sz="2400" baseline="-25000" dirty="0"/>
              <a:t>0</a:t>
            </a:r>
            <a:r>
              <a:rPr lang="ru-RU" sz="2400" dirty="0"/>
              <a:t> и последовательностью символов во входном канале a. Поэтому  отображение входного слова a на выходное слово b чаще называют автоматным отображением, то есть b = М(q</a:t>
            </a:r>
            <a:r>
              <a:rPr lang="ru-RU" sz="2400" baseline="-25000" dirty="0"/>
              <a:t>0</a:t>
            </a:r>
            <a:r>
              <a:rPr lang="ru-RU" sz="2400" dirty="0"/>
              <a:t>;a), а М – автоматным </a:t>
            </a:r>
            <a:r>
              <a:rPr lang="ru-RU" sz="2400" dirty="0" smtClean="0"/>
              <a:t>оператором.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43180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Порождающий автомат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61" y="1924050"/>
            <a:ext cx="8496425" cy="247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9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Распознающий автомат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06743"/>
            <a:ext cx="9820393" cy="223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55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Преобразующий автомат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56" y="2412346"/>
            <a:ext cx="8985223" cy="18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404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1411</TotalTime>
  <Words>1648</Words>
  <Application>Microsoft Office PowerPoint</Application>
  <PresentationFormat>Произвольный</PresentationFormat>
  <Paragraphs>97</Paragraphs>
  <Slides>30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Аспект</vt:lpstr>
      <vt:lpstr>Теория автоматов и формальные грамматики   Языки и порождающие грамматики</vt:lpstr>
      <vt:lpstr>Абстрактный автомат</vt:lpstr>
      <vt:lpstr>Абстрактный автомат</vt:lpstr>
      <vt:lpstr>Абстрактный автомат</vt:lpstr>
      <vt:lpstr>Абстрактный автомат</vt:lpstr>
      <vt:lpstr>Абстрактный автомат</vt:lpstr>
      <vt:lpstr>Порождающий автомат</vt:lpstr>
      <vt:lpstr>Распознающий автомат</vt:lpstr>
      <vt:lpstr>Преобразующий автомат</vt:lpstr>
      <vt:lpstr>Языки и порождающие грамматики </vt:lpstr>
      <vt:lpstr>Основные определения</vt:lpstr>
      <vt:lpstr>Основные определения</vt:lpstr>
      <vt:lpstr>Основные определения</vt:lpstr>
      <vt:lpstr>Основные определения</vt:lpstr>
      <vt:lpstr>Примеры </vt:lpstr>
      <vt:lpstr>Примеры </vt:lpstr>
      <vt:lpstr>Основные определения</vt:lpstr>
      <vt:lpstr>Основные определения</vt:lpstr>
      <vt:lpstr>Порождающие грамматики</vt:lpstr>
      <vt:lpstr>Порождающие грамматики</vt:lpstr>
      <vt:lpstr>Порождающие грамматики</vt:lpstr>
      <vt:lpstr>Порождающие грамматики</vt:lpstr>
      <vt:lpstr>Порождающие грамматики</vt:lpstr>
      <vt:lpstr>Порождающие грамматики</vt:lpstr>
      <vt:lpstr>Классификация по Хомскому</vt:lpstr>
      <vt:lpstr>Классификация по Хомскому</vt:lpstr>
      <vt:lpstr>Классификация по Хомскому</vt:lpstr>
      <vt:lpstr>Классификация по Хомскому</vt:lpstr>
      <vt:lpstr>Классификация по Хомскому</vt:lpstr>
      <vt:lpstr>Иерархия: Грамматики – Языки - Автоматы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Мельцов Василий Юрьевич</cp:lastModifiedBy>
  <cp:revision>56</cp:revision>
  <dcterms:created xsi:type="dcterms:W3CDTF">2020-05-25T07:41:24Z</dcterms:created>
  <dcterms:modified xsi:type="dcterms:W3CDTF">2021-03-18T10:41:40Z</dcterms:modified>
</cp:coreProperties>
</file>