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17" r:id="rId3"/>
    <p:sldId id="327" r:id="rId4"/>
    <p:sldId id="329" r:id="rId5"/>
    <p:sldId id="330" r:id="rId6"/>
    <p:sldId id="335" r:id="rId7"/>
    <p:sldId id="336" r:id="rId8"/>
    <p:sldId id="343" r:id="rId9"/>
    <p:sldId id="326" r:id="rId10"/>
    <p:sldId id="319" r:id="rId11"/>
    <p:sldId id="320" r:id="rId12"/>
    <p:sldId id="321" r:id="rId13"/>
    <p:sldId id="322" r:id="rId14"/>
    <p:sldId id="323" r:id="rId15"/>
    <p:sldId id="324" r:id="rId16"/>
    <p:sldId id="32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8" y="-1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55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3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75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94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72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2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3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4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8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14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5D34-C9E9-4AE6-96C2-EF5E52AAE7A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3281" y="2034540"/>
            <a:ext cx="9093200" cy="2869736"/>
          </a:xfrm>
        </p:spPr>
        <p:txBody>
          <a:bodyPr/>
          <a:lstStyle/>
          <a:p>
            <a:pPr algn="l"/>
            <a:r>
              <a:rPr lang="ru-RU" sz="4800" dirty="0" smtClean="0">
                <a:solidFill>
                  <a:srgbClr val="7030A0"/>
                </a:solidFill>
              </a:rPr>
              <a:t>Теория автоматов и формальные грамматики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7030A0"/>
                </a:solidFill>
              </a:rPr>
              <a:t> 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FF0000"/>
                </a:solidFill>
              </a:rPr>
              <a:t>Регулярные грамматики и регулярные выражения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6214" y="284480"/>
            <a:ext cx="8596668" cy="1320800"/>
          </a:xfrm>
        </p:spPr>
        <p:txBody>
          <a:bodyPr/>
          <a:lstStyle/>
          <a:p>
            <a:r>
              <a:rPr lang="ru-RU" b="1" u="sng" dirty="0" smtClean="0">
                <a:solidFill>
                  <a:srgbClr val="FF0000"/>
                </a:solidFill>
              </a:rPr>
              <a:t>Регулярные выражения</a:t>
            </a:r>
            <a:endParaRPr lang="ru-RU" b="1" u="sng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352" y="1426298"/>
            <a:ext cx="10046084" cy="4692114"/>
          </a:xfrm>
        </p:spPr>
        <p:txBody>
          <a:bodyPr>
            <a:noAutofit/>
          </a:bodyPr>
          <a:lstStyle/>
          <a:p>
            <a:r>
              <a:rPr lang="ru-RU" sz="2800" b="1" dirty="0"/>
              <a:t>Регулярные </a:t>
            </a:r>
            <a:r>
              <a:rPr lang="ru-RU" sz="2800" b="1" dirty="0" smtClean="0"/>
              <a:t>выражения (РВ) </a:t>
            </a:r>
            <a:r>
              <a:rPr lang="ru-RU" sz="2800" dirty="0"/>
              <a:t>– это один из </a:t>
            </a:r>
            <a:r>
              <a:rPr lang="ru-RU" sz="2800" b="1" dirty="0">
                <a:solidFill>
                  <a:srgbClr val="FF0000"/>
                </a:solidFill>
              </a:rPr>
              <a:t>способов описания языков</a:t>
            </a:r>
            <a:r>
              <a:rPr lang="ru-RU" sz="2800" dirty="0"/>
              <a:t>, </a:t>
            </a:r>
            <a:r>
              <a:rPr lang="ru-RU" sz="2800" dirty="0" smtClean="0">
                <a:solidFill>
                  <a:srgbClr val="7030A0"/>
                </a:solidFill>
              </a:rPr>
              <a:t>используя </a:t>
            </a:r>
            <a:r>
              <a:rPr lang="ru-RU" sz="2800" dirty="0">
                <a:solidFill>
                  <a:srgbClr val="7030A0"/>
                </a:solidFill>
              </a:rPr>
              <a:t>алгебраические конструкции</a:t>
            </a:r>
            <a:r>
              <a:rPr lang="ru-RU" sz="2800" dirty="0"/>
              <a:t>. Эти конструкции включают в себя строки символов в некотором фиксированном алфавите Σ, скобки и символы операций +, </a:t>
            </a:r>
            <a:r>
              <a:rPr lang="ru-RU" sz="2800" dirty="0" smtClean="0"/>
              <a:t>• , *.</a:t>
            </a:r>
          </a:p>
          <a:p>
            <a:endParaRPr lang="ru-RU" sz="2800" dirty="0"/>
          </a:p>
          <a:p>
            <a:r>
              <a:rPr lang="ru-RU" sz="2800" b="1" dirty="0" smtClean="0"/>
              <a:t>Пример</a:t>
            </a:r>
            <a:r>
              <a:rPr lang="ru-RU" sz="2800" b="1" dirty="0"/>
              <a:t>:</a:t>
            </a:r>
            <a:r>
              <a:rPr lang="ru-RU" sz="2800" dirty="0"/>
              <a:t> регулярное выражение t</a:t>
            </a:r>
            <a:r>
              <a:rPr lang="ru-RU" sz="2800" dirty="0">
                <a:solidFill>
                  <a:srgbClr val="FF0000"/>
                </a:solidFill>
              </a:rPr>
              <a:t>*</a:t>
            </a:r>
            <a:r>
              <a:rPr lang="ru-RU" sz="2800" dirty="0" err="1"/>
              <a:t>rk</a:t>
            </a:r>
            <a:r>
              <a:rPr lang="ru-RU" sz="2800" dirty="0">
                <a:solidFill>
                  <a:srgbClr val="FF0000"/>
                </a:solidFill>
              </a:rPr>
              <a:t>*</a:t>
            </a:r>
            <a:r>
              <a:rPr lang="ru-RU" sz="2800" dirty="0"/>
              <a:t> описывает тот же язык, что и грамматика G = (V</a:t>
            </a:r>
            <a:r>
              <a:rPr lang="ru-RU" sz="2800" baseline="-25000" dirty="0"/>
              <a:t>T</a:t>
            </a:r>
            <a:r>
              <a:rPr lang="ru-RU" sz="2800" dirty="0"/>
              <a:t>, V</a:t>
            </a:r>
            <a:r>
              <a:rPr lang="ru-RU" sz="2800" baseline="-25000" dirty="0"/>
              <a:t>N</a:t>
            </a:r>
            <a:r>
              <a:rPr lang="ru-RU" sz="2800" dirty="0"/>
              <a:t>, P, S), </a:t>
            </a:r>
            <a:r>
              <a:rPr lang="ru-RU" sz="2800" dirty="0" smtClean="0"/>
              <a:t>заданная:        V</a:t>
            </a:r>
            <a:r>
              <a:rPr lang="ru-RU" sz="2800" baseline="-25000" dirty="0" smtClean="0"/>
              <a:t>N</a:t>
            </a:r>
            <a:r>
              <a:rPr lang="ru-RU" sz="2800" dirty="0" smtClean="0"/>
              <a:t> </a:t>
            </a:r>
            <a:r>
              <a:rPr lang="ru-RU" sz="2800" dirty="0"/>
              <a:t>= {S, A}, V</a:t>
            </a:r>
            <a:r>
              <a:rPr lang="ru-RU" sz="2800" baseline="-25000" dirty="0"/>
              <a:t>T</a:t>
            </a:r>
            <a:r>
              <a:rPr lang="ru-RU" sz="2800" dirty="0"/>
              <a:t> = {</a:t>
            </a:r>
            <a:r>
              <a:rPr lang="en-US" sz="2800" dirty="0"/>
              <a:t>t</a:t>
            </a:r>
            <a:r>
              <a:rPr lang="ru-RU" sz="2800" dirty="0"/>
              <a:t>, r, k}, правила Р: </a:t>
            </a:r>
            <a:r>
              <a:rPr lang="en-US" sz="2800" dirty="0"/>
              <a:t>S</a:t>
            </a:r>
            <a:r>
              <a:rPr lang="ru-RU" sz="2800" dirty="0"/>
              <a:t> → </a:t>
            </a:r>
            <a:r>
              <a:rPr lang="en-US" sz="2800" dirty="0" err="1"/>
              <a:t>tS</a:t>
            </a:r>
            <a:r>
              <a:rPr lang="ru-RU" sz="2800" dirty="0"/>
              <a:t>, </a:t>
            </a:r>
            <a:r>
              <a:rPr lang="en-US" sz="2800" dirty="0"/>
              <a:t>S</a:t>
            </a:r>
            <a:r>
              <a:rPr lang="ru-RU" sz="2800" dirty="0"/>
              <a:t> → </a:t>
            </a:r>
            <a:r>
              <a:rPr lang="en-US" sz="2800" dirty="0" err="1"/>
              <a:t>rA</a:t>
            </a:r>
            <a:r>
              <a:rPr lang="ru-RU" sz="2800" dirty="0"/>
              <a:t>, </a:t>
            </a:r>
            <a:r>
              <a:rPr lang="en-US" sz="2800" dirty="0"/>
              <a:t>A</a:t>
            </a:r>
            <a:r>
              <a:rPr lang="ru-RU" sz="2800" dirty="0"/>
              <a:t> → ε, </a:t>
            </a:r>
            <a:r>
              <a:rPr lang="en-US" sz="2800" dirty="0"/>
              <a:t>A</a:t>
            </a:r>
            <a:r>
              <a:rPr lang="ru-RU" sz="2800" dirty="0"/>
              <a:t> → </a:t>
            </a:r>
            <a:r>
              <a:rPr lang="en-US" sz="2800" dirty="0"/>
              <a:t>kA</a:t>
            </a:r>
            <a:r>
              <a:rPr lang="ru-RU" sz="2800" dirty="0"/>
              <a:t>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089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340658"/>
            <a:ext cx="8596668" cy="762000"/>
          </a:xfrm>
        </p:spPr>
        <p:txBody>
          <a:bodyPr/>
          <a:lstStyle/>
          <a:p>
            <a:r>
              <a:rPr lang="ru-RU" dirty="0" smtClean="0"/>
              <a:t>Регулярные выражения и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5152" y="1786516"/>
            <a:ext cx="8596668" cy="20862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800" b="1" dirty="0" smtClean="0"/>
              <a:t>Пример</a:t>
            </a:r>
            <a:r>
              <a:rPr lang="ru-RU" sz="2800" b="1" dirty="0"/>
              <a:t>:</a:t>
            </a:r>
            <a:r>
              <a:rPr lang="ru-RU" sz="2800" dirty="0"/>
              <a:t> </a:t>
            </a:r>
            <a:endParaRPr lang="ru-RU" sz="2800" dirty="0" smtClean="0"/>
          </a:p>
          <a:p>
            <a:r>
              <a:rPr lang="ru-RU" sz="2800" dirty="0" smtClean="0"/>
              <a:t>Язык </a:t>
            </a:r>
            <a:r>
              <a:rPr lang="en-US" sz="2800" dirty="0"/>
              <a:t>L</a:t>
            </a:r>
            <a:r>
              <a:rPr lang="ru-RU" sz="2800" dirty="0"/>
              <a:t>={</a:t>
            </a:r>
            <a:r>
              <a:rPr lang="en-US" sz="2800" dirty="0"/>
              <a:t>t</a:t>
            </a:r>
            <a:r>
              <a:rPr lang="ru-RU" sz="2800" dirty="0"/>
              <a:t>} обозначается регулярным выражением </a:t>
            </a:r>
            <a:r>
              <a:rPr lang="en-US" sz="2800" dirty="0"/>
              <a:t>t</a:t>
            </a:r>
            <a:r>
              <a:rPr lang="ru-RU" sz="2800" dirty="0" smtClean="0"/>
              <a:t>,</a:t>
            </a:r>
          </a:p>
          <a:p>
            <a:r>
              <a:rPr lang="ru-RU" sz="2800" dirty="0"/>
              <a:t>Я</a:t>
            </a:r>
            <a:r>
              <a:rPr lang="ru-RU" sz="2800" dirty="0" smtClean="0"/>
              <a:t>зык </a:t>
            </a:r>
            <a:r>
              <a:rPr lang="en-US" sz="2800" dirty="0"/>
              <a:t>L</a:t>
            </a:r>
            <a:r>
              <a:rPr lang="ru-RU" sz="2800" dirty="0"/>
              <a:t>={</a:t>
            </a:r>
            <a:r>
              <a:rPr lang="en-US" sz="2800" dirty="0"/>
              <a:t>t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, </a:t>
            </a:r>
            <a:r>
              <a:rPr lang="en-US" sz="2800" dirty="0"/>
              <a:t>k</a:t>
            </a:r>
            <a:r>
              <a:rPr lang="ru-RU" sz="2800" dirty="0"/>
              <a:t>} обозначается как </a:t>
            </a:r>
            <a:r>
              <a:rPr lang="en-US" sz="2800" dirty="0"/>
              <a:t>t</a:t>
            </a:r>
            <a:r>
              <a:rPr lang="ru-RU" sz="2800" dirty="0"/>
              <a:t>+</a:t>
            </a:r>
            <a:r>
              <a:rPr lang="en-US" sz="2800" dirty="0"/>
              <a:t>r</a:t>
            </a:r>
            <a:r>
              <a:rPr lang="ru-RU" sz="2800" dirty="0"/>
              <a:t>+</a:t>
            </a:r>
            <a:r>
              <a:rPr lang="en-US" sz="2800" dirty="0"/>
              <a:t>k</a:t>
            </a:r>
            <a:r>
              <a:rPr lang="ru-RU" sz="2800" dirty="0"/>
              <a:t> </a:t>
            </a:r>
            <a:r>
              <a:rPr lang="ru-RU" sz="2800" dirty="0" smtClean="0"/>
              <a:t>(«+» - символ </a:t>
            </a:r>
            <a:r>
              <a:rPr lang="ru-RU" sz="2800" dirty="0"/>
              <a:t>обозначающий объединение множеств</a:t>
            </a:r>
            <a:r>
              <a:rPr lang="ru-RU" sz="2800" dirty="0" smtClean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47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340658"/>
            <a:ext cx="8596668" cy="762000"/>
          </a:xfrm>
        </p:spPr>
        <p:txBody>
          <a:bodyPr/>
          <a:lstStyle/>
          <a:p>
            <a:r>
              <a:rPr lang="ru-RU" dirty="0" smtClean="0"/>
              <a:t>Регулярные выражения и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5152" y="1786517"/>
            <a:ext cx="8596668" cy="3296472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7030A0"/>
                </a:solidFill>
              </a:rPr>
              <a:t>Объединение</a:t>
            </a:r>
            <a:r>
              <a:rPr lang="ru-RU" sz="2800" dirty="0"/>
              <a:t> двух языков </a:t>
            </a:r>
            <a:r>
              <a:rPr lang="en-US" sz="2800" dirty="0"/>
              <a:t>L</a:t>
            </a:r>
            <a:r>
              <a:rPr lang="ru-RU" sz="2800" dirty="0"/>
              <a:t> и </a:t>
            </a:r>
            <a:r>
              <a:rPr lang="en-US" sz="2800" dirty="0"/>
              <a:t>M</a:t>
            </a:r>
            <a:r>
              <a:rPr lang="ru-RU" sz="2800" dirty="0"/>
              <a:t> (обозначается </a:t>
            </a:r>
            <a:r>
              <a:rPr lang="en-US" sz="2800" dirty="0"/>
              <a:t>L</a:t>
            </a:r>
            <a:r>
              <a:rPr lang="en-US" sz="2800" dirty="0">
                <a:sym typeface="Symbol" panose="05050102010706020507" pitchFamily="18" charset="2"/>
              </a:rPr>
              <a:t></a:t>
            </a:r>
            <a:r>
              <a:rPr lang="en-US" sz="2800" dirty="0"/>
              <a:t>M</a:t>
            </a:r>
            <a:r>
              <a:rPr lang="ru-RU" sz="2800" dirty="0"/>
              <a:t>) – это множество цепочек, которые содержатся либо в </a:t>
            </a:r>
            <a:r>
              <a:rPr lang="en-US" sz="2800" dirty="0"/>
              <a:t>L</a:t>
            </a:r>
            <a:r>
              <a:rPr lang="ru-RU" sz="2800" dirty="0"/>
              <a:t>, либо в </a:t>
            </a:r>
            <a:r>
              <a:rPr lang="en-US" sz="2800" dirty="0"/>
              <a:t>M</a:t>
            </a:r>
            <a:r>
              <a:rPr lang="ru-RU" sz="2800" dirty="0"/>
              <a:t>, либо в обоих языках. </a:t>
            </a:r>
            <a:endParaRPr lang="ru-RU" sz="2800" dirty="0" smtClean="0"/>
          </a:p>
          <a:p>
            <a:r>
              <a:rPr lang="ru-RU" sz="2800" dirty="0" smtClean="0"/>
              <a:t>Например</a:t>
            </a:r>
            <a:r>
              <a:rPr lang="ru-RU" sz="2800" dirty="0"/>
              <a:t>, если  </a:t>
            </a:r>
            <a:r>
              <a:rPr lang="en-US" sz="2800" dirty="0"/>
              <a:t>L</a:t>
            </a:r>
            <a:r>
              <a:rPr lang="ru-RU" sz="2800" dirty="0"/>
              <a:t> = {001, 10, 111}  и  М = {</a:t>
            </a:r>
            <a:r>
              <a:rPr lang="en-US" sz="2800" dirty="0">
                <a:sym typeface="Symbol" panose="05050102010706020507" pitchFamily="18" charset="2"/>
              </a:rPr>
              <a:t></a:t>
            </a:r>
            <a:r>
              <a:rPr lang="ru-RU" sz="2800" dirty="0"/>
              <a:t>, 001}, то </a:t>
            </a:r>
            <a:r>
              <a:rPr lang="en-US" sz="2800" dirty="0"/>
              <a:t>L</a:t>
            </a:r>
            <a:r>
              <a:rPr lang="en-US" sz="2800" dirty="0">
                <a:sym typeface="Symbol" panose="05050102010706020507" pitchFamily="18" charset="2"/>
              </a:rPr>
              <a:t></a:t>
            </a:r>
            <a:r>
              <a:rPr lang="en-US" sz="2800" dirty="0"/>
              <a:t>M</a:t>
            </a:r>
            <a:r>
              <a:rPr lang="ru-RU" sz="2800" dirty="0"/>
              <a:t> = {</a:t>
            </a:r>
            <a:r>
              <a:rPr lang="en-US" sz="2800" dirty="0">
                <a:sym typeface="Symbol" panose="05050102010706020507" pitchFamily="18" charset="2"/>
              </a:rPr>
              <a:t></a:t>
            </a:r>
            <a:r>
              <a:rPr lang="ru-RU" sz="2800" dirty="0"/>
              <a:t>, 001, 10, 111</a:t>
            </a:r>
            <a:r>
              <a:rPr lang="ru-RU" sz="2800" dirty="0" smtClean="0"/>
              <a:t>}.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401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340658"/>
            <a:ext cx="8596668" cy="762000"/>
          </a:xfrm>
        </p:spPr>
        <p:txBody>
          <a:bodyPr/>
          <a:lstStyle/>
          <a:p>
            <a:r>
              <a:rPr lang="ru-RU" dirty="0" smtClean="0"/>
              <a:t>Регулярные выражения и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5152" y="1452284"/>
            <a:ext cx="8863966" cy="4356846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Конкатенация</a:t>
            </a:r>
            <a:r>
              <a:rPr lang="ru-RU" sz="2800" dirty="0" smtClean="0"/>
              <a:t> </a:t>
            </a:r>
            <a:r>
              <a:rPr lang="ru-RU" sz="2800" dirty="0"/>
              <a:t>языков </a:t>
            </a:r>
            <a:r>
              <a:rPr lang="en-US" sz="2800" dirty="0"/>
              <a:t>L</a:t>
            </a:r>
            <a:r>
              <a:rPr lang="ru-RU" sz="2800" dirty="0"/>
              <a:t> и </a:t>
            </a:r>
            <a:r>
              <a:rPr lang="en-US" sz="2800" dirty="0"/>
              <a:t>M</a:t>
            </a:r>
            <a:r>
              <a:rPr lang="ru-RU" sz="2800" dirty="0"/>
              <a:t> (обозначается </a:t>
            </a:r>
            <a:r>
              <a:rPr lang="en-US" sz="2800" dirty="0"/>
              <a:t>L</a:t>
            </a:r>
            <a:r>
              <a:rPr lang="ru-RU" sz="2800" b="1" dirty="0"/>
              <a:t>.</a:t>
            </a:r>
            <a:r>
              <a:rPr lang="en-US" sz="2800" dirty="0"/>
              <a:t>M</a:t>
            </a:r>
            <a:r>
              <a:rPr lang="ru-RU" sz="2800" dirty="0"/>
              <a:t> или просто </a:t>
            </a:r>
            <a:r>
              <a:rPr lang="en-US" sz="2800" dirty="0"/>
              <a:t>LM</a:t>
            </a:r>
            <a:r>
              <a:rPr lang="ru-RU" sz="2800" dirty="0"/>
              <a:t>) – это множество цепочек, которые можно образовать путем дописывания к любой цепочке из </a:t>
            </a:r>
            <a:r>
              <a:rPr lang="en-US" sz="2800" dirty="0"/>
              <a:t>L</a:t>
            </a:r>
            <a:r>
              <a:rPr lang="ru-RU" sz="2800" dirty="0"/>
              <a:t> любой цепочки из М. </a:t>
            </a:r>
            <a:endParaRPr lang="ru-RU" sz="2800" dirty="0" smtClean="0"/>
          </a:p>
          <a:p>
            <a:r>
              <a:rPr lang="ru-RU" sz="2800" dirty="0" smtClean="0"/>
              <a:t>Например</a:t>
            </a:r>
            <a:r>
              <a:rPr lang="ru-RU" sz="2800" dirty="0"/>
              <a:t>, если </a:t>
            </a:r>
            <a:r>
              <a:rPr lang="en-US" sz="2800" dirty="0"/>
              <a:t>L</a:t>
            </a:r>
            <a:r>
              <a:rPr lang="ru-RU" sz="2800" dirty="0"/>
              <a:t> = {001, 10, 111}  и  М = {</a:t>
            </a:r>
            <a:r>
              <a:rPr lang="en-US" sz="2800" dirty="0">
                <a:sym typeface="Symbol" panose="05050102010706020507" pitchFamily="18" charset="2"/>
              </a:rPr>
              <a:t></a:t>
            </a:r>
            <a:r>
              <a:rPr lang="ru-RU" sz="2800" dirty="0"/>
              <a:t>, 001}, то </a:t>
            </a:r>
            <a:r>
              <a:rPr lang="en-US" sz="2800" dirty="0"/>
              <a:t>LM</a:t>
            </a:r>
            <a:r>
              <a:rPr lang="ru-RU" sz="2800" dirty="0"/>
              <a:t> = {</a:t>
            </a:r>
            <a:r>
              <a:rPr lang="ru-RU" sz="2800" dirty="0">
                <a:solidFill>
                  <a:srgbClr val="0070C0"/>
                </a:solidFill>
              </a:rPr>
              <a:t>001, 10, 111</a:t>
            </a:r>
            <a:r>
              <a:rPr lang="ru-RU" sz="2800" dirty="0"/>
              <a:t>, 001001, 10001, 111001}. Первые три цепочки образованы соединением цепочек из </a:t>
            </a:r>
            <a:r>
              <a:rPr lang="en-US" sz="2800" dirty="0"/>
              <a:t>L</a:t>
            </a:r>
            <a:r>
              <a:rPr lang="ru-RU" sz="2800" dirty="0"/>
              <a:t> с пустой цепочкой </a:t>
            </a:r>
            <a:r>
              <a:rPr lang="en-US" sz="2800" b="1" dirty="0">
                <a:solidFill>
                  <a:srgbClr val="0070C0"/>
                </a:solidFill>
                <a:sym typeface="Symbol" panose="05050102010706020507" pitchFamily="18" charset="2"/>
              </a:rPr>
              <a:t></a:t>
            </a:r>
            <a:r>
              <a:rPr lang="ru-RU" sz="2800" dirty="0"/>
              <a:t>, а последние три – со второй цепочкой из М «001».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75528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138952"/>
            <a:ext cx="8596668" cy="762000"/>
          </a:xfrm>
        </p:spPr>
        <p:txBody>
          <a:bodyPr/>
          <a:lstStyle/>
          <a:p>
            <a:r>
              <a:rPr lang="ru-RU" dirty="0" smtClean="0"/>
              <a:t>Регулярные выражения и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072" y="1008530"/>
            <a:ext cx="9695328" cy="5459506"/>
          </a:xfrm>
        </p:spPr>
        <p:txBody>
          <a:bodyPr>
            <a:normAutofit fontScale="92500" lnSpcReduction="10000"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Итерация</a:t>
            </a:r>
            <a:r>
              <a:rPr lang="ru-RU" sz="2800" dirty="0" smtClean="0"/>
              <a:t> </a:t>
            </a:r>
            <a:r>
              <a:rPr lang="ru-RU" sz="2800" dirty="0"/>
              <a:t>языка </a:t>
            </a:r>
            <a:r>
              <a:rPr lang="en-US" sz="2800" dirty="0"/>
              <a:t>L</a:t>
            </a:r>
            <a:r>
              <a:rPr lang="ru-RU" sz="2800" dirty="0"/>
              <a:t> (обозначается </a:t>
            </a:r>
            <a:r>
              <a:rPr lang="en-US" sz="2800" dirty="0"/>
              <a:t>L</a:t>
            </a:r>
            <a:r>
              <a:rPr lang="ru-RU" sz="2800" dirty="0"/>
              <a:t>*) – множество цепочек, которые можно образовать путем конкатенации любого количества цепочек из </a:t>
            </a:r>
            <a:r>
              <a:rPr lang="en-US" sz="2800" dirty="0"/>
              <a:t>L</a:t>
            </a:r>
            <a:r>
              <a:rPr lang="ru-RU" sz="2800" dirty="0"/>
              <a:t>. При этом допускаются повторения, т. е. одна и та же цепочка из </a:t>
            </a:r>
            <a:r>
              <a:rPr lang="en-US" sz="2800" dirty="0"/>
              <a:t>L</a:t>
            </a:r>
            <a:r>
              <a:rPr lang="ru-RU" sz="2800" dirty="0"/>
              <a:t> может быть выбрана для конкатенации более одного раза. </a:t>
            </a:r>
            <a:endParaRPr lang="ru-RU" sz="2800" dirty="0" smtClean="0"/>
          </a:p>
          <a:p>
            <a:r>
              <a:rPr lang="ru-RU" sz="2800" dirty="0" smtClean="0"/>
              <a:t>Например</a:t>
            </a:r>
            <a:r>
              <a:rPr lang="ru-RU" sz="2800" dirty="0"/>
              <a:t>, если </a:t>
            </a:r>
            <a:r>
              <a:rPr lang="en-US" sz="2800" dirty="0"/>
              <a:t>L</a:t>
            </a:r>
            <a:r>
              <a:rPr lang="ru-RU" sz="2800" dirty="0"/>
              <a:t> = {0,1}, то </a:t>
            </a:r>
            <a:r>
              <a:rPr lang="en-US" sz="2800" dirty="0"/>
              <a:t>L</a:t>
            </a:r>
            <a:r>
              <a:rPr lang="ru-RU" sz="2800" dirty="0"/>
              <a:t>* – это все цепочки, состоящие из нулей и единиц. </a:t>
            </a:r>
            <a:endParaRPr lang="ru-RU" sz="2800" dirty="0" smtClean="0"/>
          </a:p>
          <a:p>
            <a:r>
              <a:rPr lang="ru-RU" sz="2800" dirty="0" smtClean="0"/>
              <a:t>Если </a:t>
            </a:r>
            <a:r>
              <a:rPr lang="en-US" sz="2800" dirty="0"/>
              <a:t>L</a:t>
            </a:r>
            <a:r>
              <a:rPr lang="ru-RU" sz="2800" dirty="0"/>
              <a:t> = {0,11}, то:</a:t>
            </a:r>
          </a:p>
          <a:p>
            <a:pPr marL="432000" indent="0">
              <a:buNone/>
            </a:pPr>
            <a:r>
              <a:rPr lang="en-US" sz="2800" dirty="0"/>
              <a:t>L</a:t>
            </a:r>
            <a:r>
              <a:rPr lang="ru-RU" sz="2800" baseline="30000" dirty="0"/>
              <a:t>0</a:t>
            </a:r>
            <a:r>
              <a:rPr lang="ru-RU" sz="2800" dirty="0"/>
              <a:t>={</a:t>
            </a:r>
            <a:r>
              <a:rPr lang="en-US" sz="2800" dirty="0">
                <a:sym typeface="Symbol" panose="05050102010706020507" pitchFamily="18" charset="2"/>
              </a:rPr>
              <a:t></a:t>
            </a:r>
            <a:r>
              <a:rPr lang="ru-RU" sz="2800" dirty="0"/>
              <a:t>}</a:t>
            </a:r>
          </a:p>
          <a:p>
            <a:pPr marL="432000" indent="0">
              <a:buNone/>
            </a:pPr>
            <a:r>
              <a:rPr lang="en-US" sz="2800" dirty="0"/>
              <a:t>L</a:t>
            </a:r>
            <a:r>
              <a:rPr lang="ru-RU" sz="2800" baseline="30000" dirty="0"/>
              <a:t>1</a:t>
            </a:r>
            <a:r>
              <a:rPr lang="ru-RU" sz="2800" dirty="0"/>
              <a:t>={0, 11}</a:t>
            </a:r>
          </a:p>
          <a:p>
            <a:pPr marL="432000" indent="0">
              <a:buNone/>
            </a:pPr>
            <a:r>
              <a:rPr lang="en-US" sz="2800" dirty="0"/>
              <a:t>L</a:t>
            </a:r>
            <a:r>
              <a:rPr lang="ru-RU" sz="2800" baseline="30000" dirty="0"/>
              <a:t>2</a:t>
            </a:r>
            <a:r>
              <a:rPr lang="ru-RU" sz="2800" dirty="0"/>
              <a:t>={00, 011, 110, 1111}</a:t>
            </a:r>
          </a:p>
          <a:p>
            <a:pPr marL="432000" indent="0">
              <a:buNone/>
            </a:pPr>
            <a:r>
              <a:rPr lang="en-US" sz="2800" dirty="0"/>
              <a:t>L</a:t>
            </a:r>
            <a:r>
              <a:rPr lang="ru-RU" sz="2800" baseline="30000" dirty="0"/>
              <a:t>3</a:t>
            </a:r>
            <a:r>
              <a:rPr lang="ru-RU" sz="2800" dirty="0"/>
              <a:t>={000, 0011, 0110, 01111, 1100, 11011, 11110, 111111</a:t>
            </a:r>
            <a:r>
              <a:rPr lang="ru-RU" sz="2800" dirty="0" smtClean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6253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340658"/>
            <a:ext cx="8596668" cy="762000"/>
          </a:xfrm>
        </p:spPr>
        <p:txBody>
          <a:bodyPr/>
          <a:lstStyle/>
          <a:p>
            <a:r>
              <a:rPr lang="ru-RU" dirty="0" smtClean="0"/>
              <a:t>Регулярные выражения и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4435" y="1331260"/>
            <a:ext cx="9601200" cy="4706470"/>
          </a:xfrm>
        </p:spPr>
        <p:txBody>
          <a:bodyPr>
            <a:normAutofit/>
          </a:bodyPr>
          <a:lstStyle/>
          <a:p>
            <a:r>
              <a:rPr lang="ru-RU" sz="2800" dirty="0"/>
              <a:t>При построении РВ символ </a:t>
            </a:r>
            <a:r>
              <a:rPr lang="ru-RU" sz="2800" dirty="0" smtClean="0"/>
              <a:t>«+» </a:t>
            </a:r>
            <a:r>
              <a:rPr lang="ru-RU" sz="2800" dirty="0"/>
              <a:t>используется для операции объединения множеств, символы </a:t>
            </a:r>
            <a:r>
              <a:rPr lang="ru-RU" sz="2800" dirty="0" smtClean="0"/>
              <a:t>«•» </a:t>
            </a:r>
            <a:r>
              <a:rPr lang="ru-RU" sz="2800" dirty="0"/>
              <a:t>и </a:t>
            </a:r>
            <a:r>
              <a:rPr lang="ru-RU" sz="2800" dirty="0" smtClean="0"/>
              <a:t>«*» </a:t>
            </a:r>
            <a:r>
              <a:rPr lang="ru-RU" sz="2800" dirty="0"/>
              <a:t>для обозначения операций сцепления (конкатенации) и итерации. </a:t>
            </a:r>
            <a:endParaRPr lang="ru-RU" sz="2800" dirty="0" smtClean="0"/>
          </a:p>
          <a:p>
            <a:r>
              <a:rPr lang="ru-RU" sz="2800" dirty="0" smtClean="0"/>
              <a:t>Используется </a:t>
            </a:r>
            <a:r>
              <a:rPr lang="ru-RU" sz="2800" dirty="0"/>
              <a:t>обычная иерархия операций, т.е. предполагается, что символ </a:t>
            </a:r>
            <a:r>
              <a:rPr lang="ru-RU" sz="2800" dirty="0" smtClean="0"/>
              <a:t>«•» </a:t>
            </a:r>
            <a:r>
              <a:rPr lang="ru-RU" sz="2800" dirty="0"/>
              <a:t>связывает операнды сильнее, чем </a:t>
            </a:r>
            <a:r>
              <a:rPr lang="ru-RU" sz="2800" dirty="0" smtClean="0"/>
              <a:t>«+», </a:t>
            </a:r>
            <a:r>
              <a:rPr lang="ru-RU" sz="2800" dirty="0"/>
              <a:t>а символ </a:t>
            </a:r>
            <a:r>
              <a:rPr lang="ru-RU" sz="2800" dirty="0" smtClean="0"/>
              <a:t>«*» </a:t>
            </a:r>
            <a:r>
              <a:rPr lang="ru-RU" sz="2800" dirty="0"/>
              <a:t>– сильнее, чем • и +.</a:t>
            </a:r>
          </a:p>
          <a:p>
            <a:r>
              <a:rPr lang="ru-RU" sz="2800" dirty="0" smtClean="0"/>
              <a:t>Например, выражение </a:t>
            </a:r>
            <a:r>
              <a:rPr lang="en-US" sz="2800" dirty="0" smtClean="0"/>
              <a:t>p=</a:t>
            </a:r>
            <a:r>
              <a:rPr lang="ru-RU" sz="2800" dirty="0" smtClean="0"/>
              <a:t>(</a:t>
            </a:r>
            <a:r>
              <a:rPr lang="en-US" sz="2800" dirty="0"/>
              <a:t>r</a:t>
            </a:r>
            <a:r>
              <a:rPr lang="ru-RU" sz="2800" dirty="0"/>
              <a:t> + t • k)* обозначает язык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     </a:t>
            </a:r>
            <a:r>
              <a:rPr lang="ru-RU" sz="2800" dirty="0" smtClean="0">
                <a:solidFill>
                  <a:srgbClr val="7030A0"/>
                </a:solidFill>
              </a:rPr>
              <a:t>  </a:t>
            </a:r>
            <a:r>
              <a:rPr lang="en-US" sz="2800" dirty="0" smtClean="0">
                <a:solidFill>
                  <a:srgbClr val="7030A0"/>
                </a:solidFill>
              </a:rPr>
              <a:t>L=</a:t>
            </a:r>
            <a:r>
              <a:rPr lang="ru-RU" sz="2800" dirty="0" smtClean="0">
                <a:solidFill>
                  <a:srgbClr val="7030A0"/>
                </a:solidFill>
              </a:rPr>
              <a:t>({</a:t>
            </a:r>
            <a:r>
              <a:rPr lang="ru-RU" sz="2800" dirty="0">
                <a:solidFill>
                  <a:srgbClr val="7030A0"/>
                </a:solidFill>
              </a:rPr>
              <a:t>r</a:t>
            </a:r>
            <a:r>
              <a:rPr lang="ru-RU" sz="2800" dirty="0" smtClean="0">
                <a:solidFill>
                  <a:srgbClr val="7030A0"/>
                </a:solidFill>
              </a:rPr>
              <a:t>}</a:t>
            </a:r>
            <a:r>
              <a:rPr lang="ru-RU" sz="2800" dirty="0">
                <a:solidFill>
                  <a:srgbClr val="7030A0"/>
                </a:solidFill>
              </a:rPr>
              <a:t> ∪</a:t>
            </a:r>
            <a:r>
              <a:rPr lang="ru-RU" sz="2800" dirty="0" smtClean="0">
                <a:solidFill>
                  <a:srgbClr val="7030A0"/>
                </a:solidFill>
              </a:rPr>
              <a:t>{</a:t>
            </a:r>
            <a:r>
              <a:rPr lang="ru-RU" sz="2800" dirty="0">
                <a:solidFill>
                  <a:srgbClr val="7030A0"/>
                </a:solidFill>
              </a:rPr>
              <a:t>t}{k})*= {ε, r, t</a:t>
            </a:r>
            <a:r>
              <a:rPr lang="en-US" sz="2800" dirty="0">
                <a:solidFill>
                  <a:srgbClr val="7030A0"/>
                </a:solidFill>
              </a:rPr>
              <a:t>k</a:t>
            </a:r>
            <a:r>
              <a:rPr lang="ru-RU" sz="2800" dirty="0">
                <a:solidFill>
                  <a:srgbClr val="7030A0"/>
                </a:solidFill>
              </a:rPr>
              <a:t>, </a:t>
            </a:r>
            <a:r>
              <a:rPr lang="ru-RU" sz="2800" dirty="0" err="1">
                <a:solidFill>
                  <a:srgbClr val="7030A0"/>
                </a:solidFill>
              </a:rPr>
              <a:t>rr</a:t>
            </a:r>
            <a:r>
              <a:rPr lang="ru-RU" sz="2800" dirty="0">
                <a:solidFill>
                  <a:srgbClr val="7030A0"/>
                </a:solidFill>
              </a:rPr>
              <a:t>, </a:t>
            </a:r>
            <a:r>
              <a:rPr lang="ru-RU" sz="2800" dirty="0" err="1">
                <a:solidFill>
                  <a:srgbClr val="7030A0"/>
                </a:solidFill>
              </a:rPr>
              <a:t>rtk</a:t>
            </a:r>
            <a:r>
              <a:rPr lang="ru-RU" sz="2800" dirty="0">
                <a:solidFill>
                  <a:srgbClr val="7030A0"/>
                </a:solidFill>
              </a:rPr>
              <a:t>, ... }.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9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340658"/>
            <a:ext cx="8596668" cy="762000"/>
          </a:xfrm>
        </p:spPr>
        <p:txBody>
          <a:bodyPr/>
          <a:lstStyle/>
          <a:p>
            <a:r>
              <a:rPr lang="ru-RU" dirty="0"/>
              <a:t>Основные законы </a:t>
            </a:r>
            <a:r>
              <a:rPr lang="ru-RU" dirty="0" smtClean="0"/>
              <a:t>алгебры РВ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4434" y="1331260"/>
            <a:ext cx="9547413" cy="4706470"/>
          </a:xfrm>
        </p:spPr>
        <p:txBody>
          <a:bodyPr>
            <a:normAutofit/>
          </a:bodyPr>
          <a:lstStyle/>
          <a:p>
            <a:r>
              <a:rPr lang="en-US" sz="2800" dirty="0"/>
              <a:t>L</a:t>
            </a:r>
            <a:r>
              <a:rPr lang="ru-RU" sz="2800" dirty="0"/>
              <a:t> + </a:t>
            </a:r>
            <a:r>
              <a:rPr lang="en-US" sz="2800" dirty="0"/>
              <a:t>M</a:t>
            </a:r>
            <a:r>
              <a:rPr lang="ru-RU" sz="2800" dirty="0"/>
              <a:t> = </a:t>
            </a:r>
            <a:r>
              <a:rPr lang="en-US" sz="2800" dirty="0"/>
              <a:t>M</a:t>
            </a:r>
            <a:r>
              <a:rPr lang="ru-RU" sz="2800" dirty="0"/>
              <a:t> + </a:t>
            </a:r>
            <a:r>
              <a:rPr lang="en-US" sz="2800" dirty="0" smtClean="0"/>
              <a:t>L</a:t>
            </a:r>
            <a:r>
              <a:rPr lang="ru-RU" sz="2800" dirty="0" smtClean="0"/>
              <a:t>,    </a:t>
            </a:r>
            <a:r>
              <a:rPr lang="ru-RU" sz="2800" b="1" dirty="0"/>
              <a:t>коммутативный</a:t>
            </a:r>
            <a:r>
              <a:rPr lang="ru-RU" sz="2800" dirty="0"/>
              <a:t> </a:t>
            </a:r>
            <a:r>
              <a:rPr lang="ru-RU" sz="2800" dirty="0" smtClean="0"/>
              <a:t>закон; </a:t>
            </a:r>
          </a:p>
          <a:p>
            <a:r>
              <a:rPr lang="ru-RU" sz="2800" dirty="0"/>
              <a:t>(</a:t>
            </a:r>
            <a:r>
              <a:rPr lang="en-US" sz="2800" dirty="0"/>
              <a:t>L</a:t>
            </a:r>
            <a:r>
              <a:rPr lang="ru-RU" sz="2800" dirty="0"/>
              <a:t> + </a:t>
            </a:r>
            <a:r>
              <a:rPr lang="en-US" sz="2800" dirty="0"/>
              <a:t>M</a:t>
            </a:r>
            <a:r>
              <a:rPr lang="ru-RU" sz="2800" dirty="0"/>
              <a:t>) + </a:t>
            </a:r>
            <a:r>
              <a:rPr lang="en-US" sz="2800" dirty="0"/>
              <a:t>N</a:t>
            </a:r>
            <a:r>
              <a:rPr lang="ru-RU" sz="2800" dirty="0"/>
              <a:t> = </a:t>
            </a:r>
            <a:r>
              <a:rPr lang="en-US" sz="2800" dirty="0"/>
              <a:t>L</a:t>
            </a:r>
            <a:r>
              <a:rPr lang="ru-RU" sz="2800" dirty="0"/>
              <a:t> + (</a:t>
            </a:r>
            <a:r>
              <a:rPr lang="en-US" sz="2800" dirty="0"/>
              <a:t>M</a:t>
            </a:r>
            <a:r>
              <a:rPr lang="ru-RU" sz="2800" dirty="0"/>
              <a:t> + </a:t>
            </a:r>
            <a:r>
              <a:rPr lang="en-US" sz="2800" dirty="0"/>
              <a:t>N</a:t>
            </a:r>
            <a:r>
              <a:rPr lang="ru-RU" sz="2800" dirty="0"/>
              <a:t>), </a:t>
            </a:r>
            <a:r>
              <a:rPr lang="ru-RU" sz="2800" dirty="0" smtClean="0"/>
              <a:t>  ассоциативный </a:t>
            </a:r>
            <a:r>
              <a:rPr lang="ru-RU" sz="2800" b="1" dirty="0"/>
              <a:t>закон </a:t>
            </a:r>
            <a:r>
              <a:rPr lang="ru-RU" sz="2800" b="1" dirty="0" smtClean="0"/>
              <a:t>объединения</a:t>
            </a:r>
            <a:r>
              <a:rPr lang="ru-RU" sz="2800" dirty="0" smtClean="0"/>
              <a:t>;</a:t>
            </a:r>
          </a:p>
          <a:p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en-US" sz="2800" dirty="0">
                <a:solidFill>
                  <a:srgbClr val="FF0000"/>
                </a:solidFill>
              </a:rPr>
              <a:t>LM</a:t>
            </a:r>
            <a:r>
              <a:rPr lang="ru-RU" sz="2800" dirty="0">
                <a:solidFill>
                  <a:srgbClr val="FF0000"/>
                </a:solidFill>
              </a:rPr>
              <a:t>)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ru-RU" sz="2800" dirty="0">
                <a:solidFill>
                  <a:srgbClr val="FF0000"/>
                </a:solidFill>
              </a:rPr>
              <a:t> = </a:t>
            </a:r>
            <a:r>
              <a:rPr lang="en-US" sz="2800" dirty="0">
                <a:solidFill>
                  <a:srgbClr val="FF0000"/>
                </a:solidFill>
              </a:rPr>
              <a:t>L</a:t>
            </a:r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en-US" sz="2800" dirty="0">
                <a:solidFill>
                  <a:srgbClr val="FF0000"/>
                </a:solidFill>
              </a:rPr>
              <a:t>M</a:t>
            </a:r>
            <a:r>
              <a:rPr lang="ru-RU" sz="2800" dirty="0">
                <a:solidFill>
                  <a:srgbClr val="FF0000"/>
                </a:solidFill>
              </a:rPr>
              <a:t>+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ru-RU" sz="2800" dirty="0">
                <a:solidFill>
                  <a:srgbClr val="FF0000"/>
                </a:solidFill>
              </a:rPr>
              <a:t>), </a:t>
            </a:r>
            <a:r>
              <a:rPr lang="ru-RU" sz="2800" dirty="0"/>
              <a:t>ассоциативный </a:t>
            </a:r>
            <a:r>
              <a:rPr lang="ru-RU" sz="2800" b="1" dirty="0"/>
              <a:t>закон </a:t>
            </a:r>
            <a:r>
              <a:rPr lang="ru-RU" sz="2800" b="1" dirty="0" smtClean="0"/>
              <a:t>конкатенации</a:t>
            </a:r>
            <a:r>
              <a:rPr lang="ru-RU" sz="2800" dirty="0" smtClean="0"/>
              <a:t>;</a:t>
            </a:r>
          </a:p>
          <a:p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en-US" sz="2800" dirty="0"/>
              <a:t>M</a:t>
            </a:r>
            <a:r>
              <a:rPr lang="ru-RU" sz="2800" dirty="0"/>
              <a:t> + </a:t>
            </a:r>
            <a:r>
              <a:rPr lang="en-US" sz="2800" dirty="0"/>
              <a:t>N</a:t>
            </a:r>
            <a:r>
              <a:rPr lang="ru-RU" sz="2800" dirty="0"/>
              <a:t>) = </a:t>
            </a:r>
            <a:r>
              <a:rPr lang="en-US" sz="2800" dirty="0"/>
              <a:t>LM</a:t>
            </a:r>
            <a:r>
              <a:rPr lang="ru-RU" sz="2800" dirty="0"/>
              <a:t> + </a:t>
            </a:r>
            <a:r>
              <a:rPr lang="en-US" sz="2800" dirty="0"/>
              <a:t>LN</a:t>
            </a:r>
            <a:r>
              <a:rPr lang="ru-RU" sz="2800" dirty="0"/>
              <a:t>, </a:t>
            </a:r>
            <a:r>
              <a:rPr lang="ru-RU" sz="2800" b="1" dirty="0"/>
              <a:t>левосторонний дистрибутивный закон конкатенации </a:t>
            </a:r>
            <a:r>
              <a:rPr lang="ru-RU" sz="2800" dirty="0"/>
              <a:t>относительно </a:t>
            </a:r>
            <a:r>
              <a:rPr lang="ru-RU" sz="2800" dirty="0" smtClean="0"/>
              <a:t>объединения;</a:t>
            </a:r>
          </a:p>
          <a:p>
            <a:r>
              <a:rPr lang="ru-RU" sz="2800" dirty="0"/>
              <a:t>(</a:t>
            </a:r>
            <a:r>
              <a:rPr lang="en-US" sz="2800" dirty="0"/>
              <a:t>M</a:t>
            </a:r>
            <a:r>
              <a:rPr lang="ru-RU" sz="2800" dirty="0"/>
              <a:t> + </a:t>
            </a:r>
            <a:r>
              <a:rPr lang="en-US" sz="2800" dirty="0"/>
              <a:t>N</a:t>
            </a:r>
            <a:r>
              <a:rPr lang="ru-RU" sz="2800" dirty="0"/>
              <a:t>)</a:t>
            </a:r>
            <a:r>
              <a:rPr lang="en-US" sz="2800" dirty="0"/>
              <a:t>L</a:t>
            </a:r>
            <a:r>
              <a:rPr lang="ru-RU" sz="2800" dirty="0"/>
              <a:t> = </a:t>
            </a:r>
            <a:r>
              <a:rPr lang="en-US" sz="2800" dirty="0"/>
              <a:t>ML</a:t>
            </a:r>
            <a:r>
              <a:rPr lang="ru-RU" sz="2800" dirty="0"/>
              <a:t> + </a:t>
            </a:r>
            <a:r>
              <a:rPr lang="en-US" sz="2800" dirty="0"/>
              <a:t>NL</a:t>
            </a:r>
            <a:r>
              <a:rPr lang="ru-RU" sz="2800" dirty="0"/>
              <a:t>, </a:t>
            </a:r>
            <a:r>
              <a:rPr lang="ru-RU" sz="2800" b="1" dirty="0"/>
              <a:t>правосторонний дистрибутивный закон конкатенации </a:t>
            </a:r>
            <a:r>
              <a:rPr lang="ru-RU" sz="2800" dirty="0"/>
              <a:t>относительно </a:t>
            </a:r>
            <a:r>
              <a:rPr lang="ru-RU" sz="2800" dirty="0" smtClean="0"/>
              <a:t>объединения;</a:t>
            </a:r>
          </a:p>
          <a:p>
            <a:r>
              <a:rPr lang="ru-RU" sz="2800" dirty="0"/>
              <a:t>(</a:t>
            </a:r>
            <a:r>
              <a:rPr lang="en-US" sz="2800" dirty="0"/>
              <a:t>L</a:t>
            </a:r>
            <a:r>
              <a:rPr lang="ru-RU" sz="2800" dirty="0"/>
              <a:t>*)* = </a:t>
            </a:r>
            <a:r>
              <a:rPr lang="en-US" sz="2800" dirty="0"/>
              <a:t>L</a:t>
            </a:r>
            <a:r>
              <a:rPr lang="ru-RU" sz="2800" dirty="0"/>
              <a:t>*, при повторной итерации язык не </a:t>
            </a:r>
            <a:r>
              <a:rPr lang="ru-RU" sz="2800" dirty="0" smtClean="0"/>
              <a:t>меняется.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14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5286" y="1046676"/>
            <a:ext cx="10456233" cy="4612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ru-RU" sz="2400" dirty="0"/>
              <a:t>Приведем некоторые базовые определения теории </a:t>
            </a:r>
            <a:r>
              <a:rPr lang="ru-RU" sz="2400" dirty="0" smtClean="0"/>
              <a:t>грамматик.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b="1" i="1" dirty="0"/>
              <a:t>Алфавит </a:t>
            </a:r>
            <a:r>
              <a:rPr lang="ru-RU" sz="2400" b="1" dirty="0" smtClean="0"/>
              <a:t>(V)</a:t>
            </a:r>
            <a:r>
              <a:rPr lang="ru-RU" sz="2400" b="1" i="1" dirty="0" smtClean="0"/>
              <a:t> </a:t>
            </a:r>
            <a:r>
              <a:rPr lang="ru-RU" sz="2400" dirty="0"/>
              <a:t>– конечное непустое множество элементов, называемых </a:t>
            </a:r>
            <a:r>
              <a:rPr lang="ru-RU" sz="2400" i="1" dirty="0"/>
              <a:t>символами </a:t>
            </a:r>
            <a:r>
              <a:rPr lang="ru-RU" sz="2400" dirty="0"/>
              <a:t>(</a:t>
            </a:r>
            <a:r>
              <a:rPr lang="ru-RU" sz="2400" i="1" dirty="0"/>
              <a:t>буквами</a:t>
            </a:r>
            <a:r>
              <a:rPr lang="ru-RU" sz="2400" dirty="0"/>
              <a:t>).</a:t>
            </a:r>
          </a:p>
          <a:p>
            <a:r>
              <a:rPr lang="ru-RU" sz="2400" b="1" i="1" dirty="0"/>
              <a:t>Цепочкой</a:t>
            </a:r>
            <a:r>
              <a:rPr lang="ru-RU" sz="2400" i="1" dirty="0"/>
              <a:t> (или словом)</a:t>
            </a:r>
            <a:r>
              <a:rPr lang="ru-RU" sz="2400" dirty="0"/>
              <a:t> </a:t>
            </a:r>
            <a:r>
              <a:rPr lang="ru-RU" sz="2400" dirty="0" smtClean="0"/>
              <a:t>в </a:t>
            </a:r>
            <a:r>
              <a:rPr lang="ru-RU" sz="2400" dirty="0"/>
              <a:t>алфавите V</a:t>
            </a:r>
            <a:r>
              <a:rPr lang="ru-RU" sz="2400" i="1" dirty="0"/>
              <a:t> </a:t>
            </a:r>
            <a:r>
              <a:rPr lang="ru-RU" sz="2400" dirty="0"/>
              <a:t>называется любая конечная последовательность символов этого алфавита.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dirty="0" smtClean="0"/>
              <a:t>   Пусть задан алфавит </a:t>
            </a:r>
            <a:r>
              <a:rPr lang="ru-RU" sz="2400" dirty="0"/>
              <a:t>V = {</a:t>
            </a:r>
            <a:r>
              <a:rPr lang="ru-RU" sz="2400" dirty="0" err="1"/>
              <a:t>a,b,c</a:t>
            </a:r>
            <a:r>
              <a:rPr lang="ru-RU" sz="2400" dirty="0"/>
              <a:t>}. Тогда </a:t>
            </a:r>
            <a:r>
              <a:rPr lang="ru-RU" sz="2800" b="1" i="1" dirty="0" smtClean="0">
                <a:sym typeface="Symbol"/>
              </a:rPr>
              <a:t></a:t>
            </a:r>
            <a:r>
              <a:rPr lang="ru-RU" sz="2400" b="1" i="1" dirty="0" smtClean="0"/>
              <a:t> = </a:t>
            </a:r>
            <a:r>
              <a:rPr lang="ru-RU" sz="2400" dirty="0" err="1" smtClean="0"/>
              <a:t>baaa</a:t>
            </a:r>
            <a:r>
              <a:rPr lang="ru-RU" sz="2400" i="1" dirty="0" smtClean="0"/>
              <a:t> </a:t>
            </a:r>
            <a:r>
              <a:rPr lang="ru-RU" sz="2400" dirty="0"/>
              <a:t>является словом в алфавите V.</a:t>
            </a:r>
          </a:p>
          <a:p>
            <a:r>
              <a:rPr lang="ru-RU" sz="2400" dirty="0"/>
              <a:t>Цепочка, которая не содержит ни одного символа, называется </a:t>
            </a:r>
            <a:r>
              <a:rPr lang="ru-RU" sz="2400" i="1" dirty="0"/>
              <a:t>пустой</a:t>
            </a:r>
            <a:r>
              <a:rPr lang="ru-RU" sz="2400" dirty="0"/>
              <a:t> цепочкой и обозначается </a:t>
            </a:r>
            <a:r>
              <a:rPr lang="ru-RU" sz="2800" b="1" dirty="0" smtClean="0"/>
              <a:t>e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8201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5285" y="1046676"/>
            <a:ext cx="10456233" cy="55776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smtClean="0"/>
              <a:t> </a:t>
            </a:r>
            <a:r>
              <a:rPr lang="ru-RU" sz="2400" i="1" dirty="0"/>
              <a:t>Длиной цепочки</a:t>
            </a:r>
            <a:r>
              <a:rPr lang="ru-RU" sz="2400" dirty="0"/>
              <a:t> </a:t>
            </a:r>
            <a:r>
              <a:rPr lang="ru-RU" sz="2800" b="1" i="1" dirty="0"/>
              <a:t>w</a:t>
            </a:r>
            <a:r>
              <a:rPr lang="ru-RU" sz="2400" i="1" dirty="0"/>
              <a:t> </a:t>
            </a:r>
            <a:r>
              <a:rPr lang="ru-RU" sz="2400" dirty="0"/>
              <a:t>называется число составляющих ее символов (обозначается |</a:t>
            </a:r>
            <a:r>
              <a:rPr lang="ru-RU" sz="2400" i="1" dirty="0"/>
              <a:t>w</a:t>
            </a:r>
            <a:r>
              <a:rPr lang="ru-RU" sz="2400" b="1" i="1" dirty="0"/>
              <a:t>|</a:t>
            </a:r>
            <a:r>
              <a:rPr lang="ru-RU" sz="2400" dirty="0"/>
              <a:t>), причём каждый символ считается столько раз, сколько раз он встречается в </a:t>
            </a:r>
            <a:r>
              <a:rPr lang="ru-RU" sz="2400" i="1" dirty="0"/>
              <a:t>w.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/>
              <a:t> </a:t>
            </a:r>
            <a:r>
              <a:rPr lang="ru-RU" sz="2400" b="1" dirty="0" smtClean="0"/>
              <a:t>   </a:t>
            </a:r>
            <a:r>
              <a:rPr lang="ru-RU" sz="2400" dirty="0" smtClean="0"/>
              <a:t>Например</a:t>
            </a:r>
            <a:r>
              <a:rPr lang="ru-RU" sz="2400" dirty="0"/>
              <a:t>, |</a:t>
            </a:r>
            <a:r>
              <a:rPr lang="ru-RU" sz="2400" dirty="0" err="1"/>
              <a:t>baaa</a:t>
            </a:r>
            <a:r>
              <a:rPr lang="ru-RU" sz="2400" dirty="0"/>
              <a:t>| = 4 и </a:t>
            </a:r>
            <a:r>
              <a:rPr lang="ru-RU" sz="2400" i="1" dirty="0"/>
              <a:t>|</a:t>
            </a:r>
            <a:r>
              <a:rPr lang="ru-RU" sz="2400" b="1" dirty="0"/>
              <a:t>e</a:t>
            </a:r>
            <a:r>
              <a:rPr lang="ru-RU" sz="2400" i="1" dirty="0"/>
              <a:t>| </a:t>
            </a:r>
            <a:r>
              <a:rPr lang="ru-RU" sz="2400" dirty="0"/>
              <a:t>= 0.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Обозначим через </a:t>
            </a:r>
            <a:r>
              <a:rPr lang="ru-RU" sz="2400" b="1" i="1" dirty="0"/>
              <a:t>V* </a:t>
            </a:r>
            <a:r>
              <a:rPr lang="ru-RU" sz="2400" b="1" i="1" dirty="0" smtClean="0"/>
              <a:t>- </a:t>
            </a:r>
            <a:r>
              <a:rPr lang="ru-RU" sz="2400" dirty="0" smtClean="0"/>
              <a:t>множество</a:t>
            </a:r>
            <a:r>
              <a:rPr lang="ru-RU" sz="2400" dirty="0"/>
              <a:t>, содержащее все цепочки в алфавите V</a:t>
            </a:r>
            <a:r>
              <a:rPr lang="ru-RU" sz="2400" i="1" dirty="0"/>
              <a:t>, </a:t>
            </a:r>
            <a:r>
              <a:rPr lang="ru-RU" sz="2400" b="1" dirty="0"/>
              <a:t>включая пустую цепочку </a:t>
            </a:r>
            <a:r>
              <a:rPr lang="ru-RU" sz="2400" b="1" dirty="0" smtClean="0"/>
              <a:t>e</a:t>
            </a:r>
            <a:r>
              <a:rPr lang="ru-RU" sz="2400" i="1" dirty="0"/>
              <a:t>.</a:t>
            </a:r>
            <a:r>
              <a:rPr lang="ru-RU" sz="24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Обозначим </a:t>
            </a:r>
            <a:r>
              <a:rPr lang="ru-RU" sz="2400" dirty="0" smtClean="0"/>
              <a:t>через </a:t>
            </a:r>
            <a:r>
              <a:rPr lang="ru-RU" sz="2400" dirty="0"/>
              <a:t>V</a:t>
            </a:r>
            <a:r>
              <a:rPr lang="ru-RU" sz="2400" b="1" dirty="0"/>
              <a:t>+</a:t>
            </a:r>
            <a:r>
              <a:rPr lang="ru-RU" sz="2400" b="1" i="1" dirty="0"/>
              <a:t> </a:t>
            </a:r>
            <a:r>
              <a:rPr lang="ru-RU" sz="2400" dirty="0"/>
              <a:t> </a:t>
            </a:r>
            <a:r>
              <a:rPr lang="ru-RU" sz="2400" dirty="0" smtClean="0"/>
              <a:t>- множество</a:t>
            </a:r>
            <a:r>
              <a:rPr lang="ru-RU" sz="2400" dirty="0"/>
              <a:t>, содержащее все цепочки в алфавите </a:t>
            </a:r>
            <a:r>
              <a:rPr lang="ru-RU" sz="2400" i="1" dirty="0"/>
              <a:t>V, </a:t>
            </a:r>
            <a:r>
              <a:rPr lang="ru-RU" sz="2400" b="1" dirty="0"/>
              <a:t>исключая пустую цепочку e</a:t>
            </a:r>
            <a:r>
              <a:rPr lang="ru-RU" sz="2400" i="1" dirty="0"/>
              <a:t>.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пусть V</a:t>
            </a:r>
            <a:r>
              <a:rPr lang="ru-RU" sz="2400" b="1" dirty="0"/>
              <a:t> </a:t>
            </a:r>
            <a:r>
              <a:rPr lang="ru-RU" sz="2400" dirty="0"/>
              <a:t>= {1,0}, </a:t>
            </a:r>
            <a:r>
              <a:rPr lang="ru-RU" sz="2400" dirty="0" smtClean="0"/>
              <a:t>тогда: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i="1" dirty="0" smtClean="0"/>
              <a:t>V* =</a:t>
            </a:r>
            <a:r>
              <a:rPr lang="ru-RU" sz="2400" dirty="0" smtClean="0"/>
              <a:t>{e</a:t>
            </a:r>
            <a:r>
              <a:rPr lang="ru-RU" sz="2400" i="1" dirty="0" smtClean="0"/>
              <a:t>,</a:t>
            </a:r>
            <a:r>
              <a:rPr lang="ru-RU" sz="2400" dirty="0" smtClean="0"/>
              <a:t>0,00,01,10,11</a:t>
            </a:r>
            <a:r>
              <a:rPr lang="ru-RU" sz="2400" dirty="0"/>
              <a:t>, 000,…}, </a:t>
            </a:r>
            <a:r>
              <a:rPr lang="ru-RU" sz="2400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i="1" dirty="0" smtClean="0"/>
              <a:t>V</a:t>
            </a:r>
            <a:r>
              <a:rPr lang="ru-RU" sz="2400" i="1" dirty="0"/>
              <a:t>+ </a:t>
            </a:r>
            <a:r>
              <a:rPr lang="ru-RU" sz="2400" dirty="0"/>
              <a:t>={0,1,00,01,10,11,000,...}.</a:t>
            </a:r>
          </a:p>
        </p:txBody>
      </p:sp>
    </p:spTree>
    <p:extLst>
      <p:ext uri="{BB962C8B-B14F-4D97-AF65-F5344CB8AC3E}">
        <p14:creationId xmlns:p14="http://schemas.microsoft.com/office/powerpoint/2010/main" val="294191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1310836"/>
            <a:ext cx="10832155" cy="4927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 smtClean="0"/>
              <a:t> </a:t>
            </a:r>
            <a:r>
              <a:rPr lang="ru-RU" sz="2400" b="1" i="1" dirty="0">
                <a:solidFill>
                  <a:srgbClr val="FF0000"/>
                </a:solidFill>
              </a:rPr>
              <a:t>Формальный язык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– это множество конечных слов (строк, цепочек) над конечным алфавитом V. </a:t>
            </a:r>
            <a:endParaRPr lang="ru-RU" sz="24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  Например</a:t>
            </a:r>
            <a:r>
              <a:rPr lang="ru-RU" sz="2400" dirty="0"/>
              <a:t>, множество {a, </a:t>
            </a:r>
            <a:r>
              <a:rPr lang="ru-RU" sz="2400" dirty="0" err="1"/>
              <a:t>abb</a:t>
            </a:r>
            <a:r>
              <a:rPr lang="ru-RU" sz="2400" dirty="0"/>
              <a:t>} является языком над алфавитом {</a:t>
            </a:r>
            <a:r>
              <a:rPr lang="ru-RU" sz="2400" dirty="0" err="1"/>
              <a:t>a,b</a:t>
            </a:r>
            <a:r>
              <a:rPr lang="ru-RU" sz="2400" dirty="0"/>
              <a:t>},</a:t>
            </a:r>
            <a:r>
              <a:rPr lang="ru-RU" sz="2400" b="1" dirty="0"/>
              <a:t> </a:t>
            </a:r>
            <a:r>
              <a:rPr lang="ru-RU" sz="2400" dirty="0"/>
              <a:t>множество {</a:t>
            </a:r>
            <a:r>
              <a:rPr lang="ru-RU" sz="2400" dirty="0" err="1"/>
              <a:t>a</a:t>
            </a:r>
            <a:r>
              <a:rPr lang="ru-RU" sz="2400" baseline="30000" dirty="0" err="1"/>
              <a:t>k</a:t>
            </a:r>
            <a:r>
              <a:rPr lang="ru-RU" sz="2400" dirty="0" err="1"/>
              <a:t>ba</a:t>
            </a:r>
            <a:r>
              <a:rPr lang="ru-RU" sz="2400" baseline="30000" dirty="0" err="1"/>
              <a:t>l</a:t>
            </a:r>
            <a:r>
              <a:rPr lang="ru-RU" sz="2400" dirty="0"/>
              <a:t> | k ≤ l} является языком над алфавитом {</a:t>
            </a:r>
            <a:r>
              <a:rPr lang="ru-RU" sz="2400" dirty="0" err="1"/>
              <a:t>a,b</a:t>
            </a:r>
            <a:r>
              <a:rPr lang="ru-RU" sz="2400" dirty="0" smtClean="0"/>
              <a:t>}.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2400" dirty="0" smtClean="0"/>
              <a:t>    Необходимо </a:t>
            </a:r>
            <a:r>
              <a:rPr lang="ru-RU" sz="2400" dirty="0"/>
              <a:t>различать </a:t>
            </a:r>
            <a:r>
              <a:rPr lang="ru-RU" sz="2400" i="1" dirty="0"/>
              <a:t>пустой язык</a:t>
            </a:r>
            <a:r>
              <a:rPr lang="ru-RU" sz="2400" dirty="0"/>
              <a:t> </a:t>
            </a:r>
            <a:r>
              <a:rPr lang="ru-RU" sz="2400" dirty="0" smtClean="0"/>
              <a:t>L=</a:t>
            </a:r>
            <a:r>
              <a:rPr lang="en-US" sz="2400" dirty="0" smtClean="0"/>
              <a:t>Ø</a:t>
            </a:r>
            <a:r>
              <a:rPr lang="ru-RU" sz="2400" dirty="0" smtClean="0"/>
              <a:t> </a:t>
            </a:r>
            <a:r>
              <a:rPr lang="ru-RU" sz="2400" dirty="0"/>
              <a:t>и язык, содержащий только пустую цепочку: L={</a:t>
            </a:r>
            <a:r>
              <a:rPr lang="ru-RU" sz="2400" b="1" dirty="0"/>
              <a:t>e</a:t>
            </a:r>
            <a:r>
              <a:rPr lang="ru-RU" sz="2400" dirty="0" smtClean="0"/>
              <a:t>}.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2400" dirty="0" smtClean="0"/>
              <a:t>  Поскольку </a:t>
            </a:r>
            <a:r>
              <a:rPr lang="ru-RU" sz="2400" dirty="0"/>
              <a:t>каждый язык является множеством, можно рассматривать операции объединения, пересечения, разности и дополнения языков, заданных над одним и тем же алфавитом (обозначения L1 </a:t>
            </a:r>
            <a:r>
              <a:rPr lang="ru-RU" sz="2400" dirty="0" smtClean="0">
                <a:sym typeface="Symbol"/>
              </a:rPr>
              <a:t></a:t>
            </a:r>
            <a:r>
              <a:rPr lang="ru-RU" sz="2400" dirty="0" smtClean="0"/>
              <a:t> </a:t>
            </a:r>
            <a:r>
              <a:rPr lang="ru-RU" sz="2400" dirty="0"/>
              <a:t>L2, L1 </a:t>
            </a:r>
            <a:r>
              <a:rPr lang="ru-RU" sz="2400" dirty="0">
                <a:sym typeface="Symbol"/>
              </a:rPr>
              <a:t></a:t>
            </a:r>
            <a:r>
              <a:rPr lang="ru-RU" sz="2400" dirty="0" smtClean="0"/>
              <a:t> </a:t>
            </a:r>
            <a:r>
              <a:rPr lang="ru-RU" sz="2400" dirty="0"/>
              <a:t>L2, L1 — L2).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1871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2712720"/>
            <a:ext cx="10212395" cy="352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ru-RU" sz="2400" b="1" i="1" dirty="0">
                <a:solidFill>
                  <a:srgbClr val="FF0000"/>
                </a:solidFill>
              </a:rPr>
              <a:t>Грамматика</a:t>
            </a:r>
            <a:r>
              <a:rPr lang="ru-RU" sz="2400" b="1" dirty="0"/>
              <a:t> </a:t>
            </a:r>
            <a:r>
              <a:rPr lang="ru-RU" sz="2400" dirty="0"/>
              <a:t>– система правил, предназначенная для задания множества цепочек и символов данного алфавита. </a:t>
            </a:r>
            <a:endParaRPr lang="ru-RU" sz="2400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  G </a:t>
            </a:r>
            <a:r>
              <a:rPr lang="ru-RU" sz="2400" dirty="0"/>
              <a:t>– грамматика; L(G) – язык этой грамматики.</a:t>
            </a:r>
          </a:p>
        </p:txBody>
      </p:sp>
    </p:spTree>
    <p:extLst>
      <p:ext uri="{BB962C8B-B14F-4D97-AF65-F5344CB8AC3E}">
        <p14:creationId xmlns:p14="http://schemas.microsoft.com/office/powerpoint/2010/main" val="212331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Порождающие грамматики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1259840"/>
            <a:ext cx="10322560" cy="514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  </a:t>
            </a:r>
            <a:r>
              <a:rPr lang="ru-RU" sz="2400" i="1" dirty="0"/>
              <a:t>Порождающей формальной грамматикой </a:t>
            </a:r>
            <a:r>
              <a:rPr lang="ru-RU" sz="2400" dirty="0"/>
              <a:t>называется четверка вида</a:t>
            </a:r>
          </a:p>
          <a:p>
            <a:r>
              <a:rPr lang="ru-RU" sz="2400" i="1" dirty="0"/>
              <a:t>G = </a:t>
            </a:r>
            <a:r>
              <a:rPr lang="en-US" sz="2400" i="1" dirty="0"/>
              <a:t>&lt;</a:t>
            </a:r>
            <a:r>
              <a:rPr lang="ru-RU" sz="2400" i="1" dirty="0"/>
              <a:t>VT,VN,P,S</a:t>
            </a:r>
            <a:r>
              <a:rPr lang="en-US" sz="2400" i="1" dirty="0"/>
              <a:t>&gt;</a:t>
            </a:r>
            <a:r>
              <a:rPr lang="ru-RU" sz="2400" i="1" dirty="0"/>
              <a:t>,</a:t>
            </a:r>
            <a:endParaRPr lang="ru-RU" sz="2400" dirty="0"/>
          </a:p>
          <a:p>
            <a:r>
              <a:rPr lang="ru-RU" sz="2400" dirty="0"/>
              <a:t>где </a:t>
            </a:r>
            <a:r>
              <a:rPr lang="ru-RU" sz="2400" i="1" dirty="0"/>
              <a:t>VT – </a:t>
            </a:r>
            <a:r>
              <a:rPr lang="ru-RU" sz="2400" dirty="0"/>
              <a:t>множество терминальных символов грамматики (обычно строчные латинские буквы, цифры, и т.п.)</a:t>
            </a:r>
            <a:r>
              <a:rPr lang="ru-RU" sz="2400" b="1" i="1" dirty="0"/>
              <a:t>;</a:t>
            </a:r>
            <a:endParaRPr lang="ru-RU" sz="2400" dirty="0"/>
          </a:p>
          <a:p>
            <a:r>
              <a:rPr lang="ru-RU" sz="2400" i="1" dirty="0"/>
              <a:t>VN – </a:t>
            </a:r>
            <a:r>
              <a:rPr lang="ru-RU" sz="2400" dirty="0"/>
              <a:t>конечное множество нетерминальных символов грамматики (обычно прописные латинские буквы), </a:t>
            </a:r>
            <a:r>
              <a:rPr lang="ru-RU" sz="2400" i="1" dirty="0" smtClean="0"/>
              <a:t>VT</a:t>
            </a:r>
            <a:r>
              <a:rPr lang="ru-RU" sz="2400" dirty="0" smtClean="0">
                <a:sym typeface="Symbol"/>
              </a:rPr>
              <a:t></a:t>
            </a:r>
            <a:r>
              <a:rPr lang="ru-RU" sz="2400" i="1" dirty="0" smtClean="0"/>
              <a:t>VN </a:t>
            </a:r>
            <a:r>
              <a:rPr lang="ru-RU" sz="2400" i="1" dirty="0"/>
              <a:t>=</a:t>
            </a:r>
            <a:r>
              <a:rPr lang="ru-RU" sz="2400" b="1" i="1" dirty="0"/>
              <a:t>0</a:t>
            </a:r>
            <a:r>
              <a:rPr lang="ru-RU" sz="2400" dirty="0"/>
              <a:t>;</a:t>
            </a:r>
          </a:p>
          <a:p>
            <a:r>
              <a:rPr lang="ru-RU" sz="2400" i="1" dirty="0"/>
              <a:t>Р – </a:t>
            </a:r>
            <a:r>
              <a:rPr lang="ru-RU" sz="2400" dirty="0"/>
              <a:t>множество правил вывода грамматики; элемент </a:t>
            </a:r>
            <a:r>
              <a:rPr lang="ru-RU" sz="2400" i="1" dirty="0" smtClean="0"/>
              <a:t>(</a:t>
            </a:r>
            <a:r>
              <a:rPr lang="ru-RU" sz="2400" b="1" dirty="0" smtClean="0">
                <a:sym typeface="Symbol"/>
              </a:rPr>
              <a:t></a:t>
            </a:r>
            <a:r>
              <a:rPr lang="ru-RU" sz="2400" dirty="0" smtClean="0"/>
              <a:t>,</a:t>
            </a:r>
            <a:r>
              <a:rPr lang="ru-RU" sz="2400" dirty="0"/>
              <a:t>β</a:t>
            </a:r>
            <a:r>
              <a:rPr lang="ru-RU" sz="2400" i="1" dirty="0"/>
              <a:t>) </a:t>
            </a:r>
            <a:r>
              <a:rPr lang="ru-RU" sz="2400" dirty="0"/>
              <a:t>множества </a:t>
            </a:r>
            <a:r>
              <a:rPr lang="ru-RU" sz="2400" i="1" dirty="0"/>
              <a:t>Р </a:t>
            </a:r>
            <a:r>
              <a:rPr lang="ru-RU" sz="2400" dirty="0"/>
              <a:t>называется правилом вывода и записывается в виде α→β (читается: «из цепочки </a:t>
            </a:r>
            <a:r>
              <a:rPr lang="ru-RU" sz="2400" i="1" dirty="0"/>
              <a:t>α </a:t>
            </a:r>
            <a:r>
              <a:rPr lang="ru-RU" sz="2400" dirty="0"/>
              <a:t>выводится цепочка </a:t>
            </a:r>
            <a:r>
              <a:rPr lang="ru-RU" sz="2400" i="1" dirty="0"/>
              <a:t>β </a:t>
            </a:r>
            <a:r>
              <a:rPr lang="ru-RU" sz="2400" dirty="0"/>
              <a:t>»)</a:t>
            </a:r>
          </a:p>
          <a:p>
            <a:r>
              <a:rPr lang="ru-RU" sz="2400" i="1" dirty="0"/>
              <a:t>S – </a:t>
            </a:r>
            <a:r>
              <a:rPr lang="ru-RU" sz="2400" dirty="0"/>
              <a:t>начальный символ грамматики, </a:t>
            </a:r>
            <a:r>
              <a:rPr lang="ru-RU" sz="2400" i="1" dirty="0"/>
              <a:t>S </a:t>
            </a:r>
            <a:r>
              <a:rPr lang="ru-RU" sz="2400" dirty="0" smtClean="0">
                <a:sym typeface="Symbol"/>
              </a:rPr>
              <a:t></a:t>
            </a:r>
            <a:r>
              <a:rPr lang="ru-RU" sz="2400" i="1" dirty="0" smtClean="0"/>
              <a:t>VN</a:t>
            </a:r>
            <a:r>
              <a:rPr lang="ru-RU" sz="2400" i="1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826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Порождающие грамматики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2042160"/>
            <a:ext cx="10322560" cy="435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  </a:t>
            </a:r>
            <a:r>
              <a:rPr lang="ru-RU" sz="2400" dirty="0"/>
              <a:t>Например, грамматика G</a:t>
            </a:r>
            <a:r>
              <a:rPr lang="ru-RU" sz="2400" baseline="-25000" dirty="0"/>
              <a:t>1</a:t>
            </a:r>
            <a:r>
              <a:rPr lang="ru-RU" sz="2400" dirty="0"/>
              <a:t>=&lt;{0, 1}, {A, S}, Р1, S &gt;,</a:t>
            </a:r>
            <a:r>
              <a:rPr lang="ru-RU" sz="2400" i="1" dirty="0"/>
              <a:t> </a:t>
            </a:r>
            <a:r>
              <a:rPr lang="ru-RU" sz="2400" dirty="0"/>
              <a:t>где множество </a:t>
            </a:r>
            <a:r>
              <a:rPr lang="ru-RU" sz="2400" i="1" dirty="0"/>
              <a:t>Р1</a:t>
            </a:r>
            <a:r>
              <a:rPr lang="ru-RU" sz="2400" dirty="0"/>
              <a:t> состоит из правил вида: 1) </a:t>
            </a:r>
            <a:r>
              <a:rPr lang="ru-RU" sz="2400" i="1" dirty="0"/>
              <a:t>S→0A1; 2) 0А→00А1; 3)</a:t>
            </a:r>
            <a:r>
              <a:rPr lang="ru-RU" sz="2400" i="1" dirty="0" err="1"/>
              <a:t>А→</a:t>
            </a:r>
            <a:r>
              <a:rPr lang="ru-RU" sz="2400" dirty="0" err="1"/>
              <a:t>e</a:t>
            </a:r>
            <a:r>
              <a:rPr lang="ru-RU" sz="2400" i="1" dirty="0"/>
              <a:t>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  Для </a:t>
            </a:r>
            <a:r>
              <a:rPr lang="ru-RU" sz="2400" dirty="0"/>
              <a:t>записи правил вывода с одинаковыми левыми частями вида α→β</a:t>
            </a:r>
            <a:r>
              <a:rPr lang="ru-RU" sz="2400" baseline="-25000" dirty="0"/>
              <a:t>1</a:t>
            </a:r>
            <a:r>
              <a:rPr lang="ru-RU" sz="2400" dirty="0"/>
              <a:t>, α→β</a:t>
            </a:r>
            <a:r>
              <a:rPr lang="ru-RU" sz="2400" baseline="-25000" dirty="0"/>
              <a:t>2</a:t>
            </a:r>
            <a:r>
              <a:rPr lang="ru-RU" sz="2400" dirty="0"/>
              <a:t>,…, α→β</a:t>
            </a:r>
            <a:r>
              <a:rPr lang="ru-RU" sz="2400" baseline="-25000" dirty="0"/>
              <a:t>n</a:t>
            </a:r>
            <a:r>
              <a:rPr lang="ru-RU" sz="2400" dirty="0"/>
              <a:t> используется </a:t>
            </a:r>
            <a:r>
              <a:rPr lang="ru-RU" sz="2400" i="1" dirty="0"/>
              <a:t>сокращенная форма</a:t>
            </a:r>
            <a:r>
              <a:rPr lang="ru-RU" sz="2400" dirty="0"/>
              <a:t> записи α→β</a:t>
            </a:r>
            <a:r>
              <a:rPr lang="ru-RU" sz="2400" baseline="-25000" dirty="0"/>
              <a:t>1</a:t>
            </a:r>
            <a:r>
              <a:rPr lang="ru-RU" sz="2400" dirty="0"/>
              <a:t>|β</a:t>
            </a:r>
            <a:r>
              <a:rPr lang="ru-RU" sz="2400" baseline="-25000" dirty="0"/>
              <a:t>2</a:t>
            </a:r>
            <a:r>
              <a:rPr lang="ru-RU" sz="2400" dirty="0"/>
              <a:t>|…|β</a:t>
            </a:r>
            <a:r>
              <a:rPr lang="ru-RU" sz="2400" baseline="-25000" dirty="0"/>
              <a:t>n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191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по Хомскому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360" y="1066800"/>
            <a:ext cx="1032256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i="1" dirty="0">
                <a:solidFill>
                  <a:srgbClr val="0070C0"/>
                </a:solidFill>
              </a:rPr>
              <a:t>Грамматики типа 3.</a:t>
            </a:r>
            <a:r>
              <a:rPr lang="ru-RU" sz="2400" b="1" dirty="0">
                <a:solidFill>
                  <a:srgbClr val="0070C0"/>
                </a:solidFill>
              </a:rPr>
              <a:t>  </a:t>
            </a:r>
            <a:r>
              <a:rPr lang="ru-RU" sz="2400" dirty="0"/>
              <a:t>К третьему типу относятся </a:t>
            </a:r>
            <a:r>
              <a:rPr lang="ru-RU" sz="2400" i="1" dirty="0"/>
              <a:t>регулярные грамматики</a:t>
            </a:r>
            <a:r>
              <a:rPr lang="ru-RU" sz="2400" dirty="0"/>
              <a:t> (автоматные) — самые простые из формальных грамматик. Они являются контекстно-свободными, но с ограниченными возможностями. Все регулярные грамматики могут быть разделены на два эквивалентных класса: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– грамматика </a:t>
            </a:r>
            <a:r>
              <a:rPr lang="ru-RU" sz="2400" i="1" dirty="0"/>
              <a:t>G = (VT</a:t>
            </a:r>
            <a:r>
              <a:rPr lang="ru-RU" sz="2400" dirty="0"/>
              <a:t>, </a:t>
            </a:r>
            <a:r>
              <a:rPr lang="ru-RU" sz="2400" i="1" dirty="0"/>
              <a:t>VN</a:t>
            </a:r>
            <a:r>
              <a:rPr lang="ru-RU" sz="2400" dirty="0"/>
              <a:t>, </a:t>
            </a:r>
            <a:r>
              <a:rPr lang="ru-RU" sz="2400" i="1" dirty="0"/>
              <a:t>Р, S) </a:t>
            </a:r>
            <a:r>
              <a:rPr lang="ru-RU" sz="2400" dirty="0"/>
              <a:t>называется </a:t>
            </a:r>
            <a:r>
              <a:rPr lang="ru-RU" sz="2400" i="1" dirty="0" err="1"/>
              <a:t>праволинейной</a:t>
            </a:r>
            <a:r>
              <a:rPr lang="ru-RU" sz="2400" dirty="0"/>
              <a:t>, если ее правила вывода имеют вид </a:t>
            </a:r>
            <a:r>
              <a:rPr lang="ru-RU" sz="2400" dirty="0" err="1"/>
              <a:t>A→γB</a:t>
            </a:r>
            <a:r>
              <a:rPr lang="ru-RU" sz="2400" dirty="0"/>
              <a:t> или </a:t>
            </a:r>
            <a:r>
              <a:rPr lang="ru-RU" sz="2400" dirty="0" err="1"/>
              <a:t>A→γ</a:t>
            </a:r>
            <a:r>
              <a:rPr lang="ru-RU" sz="2400" dirty="0"/>
              <a:t>, где γ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T</a:t>
            </a:r>
            <a:r>
              <a:rPr lang="ru-RU" sz="2400" dirty="0"/>
              <a:t>*, A, B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N</a:t>
            </a:r>
            <a:r>
              <a:rPr lang="ru-RU" sz="2400" dirty="0"/>
              <a:t>;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– грамматика </a:t>
            </a:r>
            <a:r>
              <a:rPr lang="ru-RU" sz="2400" i="1" dirty="0"/>
              <a:t>G = (VT</a:t>
            </a:r>
            <a:r>
              <a:rPr lang="ru-RU" sz="2400" dirty="0"/>
              <a:t>, </a:t>
            </a:r>
            <a:r>
              <a:rPr lang="ru-RU" sz="2400" i="1" dirty="0"/>
              <a:t>VN</a:t>
            </a:r>
            <a:r>
              <a:rPr lang="ru-RU" sz="2400" dirty="0"/>
              <a:t>, </a:t>
            </a:r>
            <a:r>
              <a:rPr lang="ru-RU" sz="2400" i="1" dirty="0"/>
              <a:t>Р, S) </a:t>
            </a:r>
            <a:r>
              <a:rPr lang="ru-RU" sz="2400" dirty="0"/>
              <a:t>называется </a:t>
            </a:r>
            <a:r>
              <a:rPr lang="ru-RU" sz="2400" i="1" dirty="0" err="1"/>
              <a:t>леволинейной</a:t>
            </a:r>
            <a:r>
              <a:rPr lang="ru-RU" sz="2400" dirty="0"/>
              <a:t>, если ее правила вывода имеют вид </a:t>
            </a:r>
            <a:r>
              <a:rPr lang="ru-RU" sz="2400" dirty="0" err="1"/>
              <a:t>A→Bγ</a:t>
            </a:r>
            <a:r>
              <a:rPr lang="ru-RU" sz="2400" dirty="0"/>
              <a:t> или </a:t>
            </a:r>
            <a:r>
              <a:rPr lang="ru-RU" sz="2400" dirty="0" err="1"/>
              <a:t>A→γ</a:t>
            </a:r>
            <a:r>
              <a:rPr lang="ru-RU" sz="2400" dirty="0"/>
              <a:t>, где γ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T</a:t>
            </a:r>
            <a:r>
              <a:rPr lang="ru-RU" sz="2400" dirty="0"/>
              <a:t>*, A, B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N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07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9411546" cy="74855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Иерархия: Грамматики – Языки - Автоматы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193800"/>
            <a:ext cx="9003455" cy="49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79802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1406</TotalTime>
  <Words>1169</Words>
  <Application>Microsoft Office PowerPoint</Application>
  <PresentationFormat>Произвольный</PresentationFormat>
  <Paragraphs>73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Аспект</vt:lpstr>
      <vt:lpstr>Теория автоматов и формальные грамматики   Регулярные грамматики и регулярные выражения</vt:lpstr>
      <vt:lpstr>Основные определения</vt:lpstr>
      <vt:lpstr>Основные определения</vt:lpstr>
      <vt:lpstr>Основные определения</vt:lpstr>
      <vt:lpstr>Основные определения</vt:lpstr>
      <vt:lpstr>Порождающие грамматики</vt:lpstr>
      <vt:lpstr>Порождающие грамматики</vt:lpstr>
      <vt:lpstr>Классификация по Хомскому</vt:lpstr>
      <vt:lpstr>Иерархия: Грамматики – Языки - Автоматы</vt:lpstr>
      <vt:lpstr>Регулярные выражения</vt:lpstr>
      <vt:lpstr>Регулярные выражения и языки</vt:lpstr>
      <vt:lpstr>Регулярные выражения и языки</vt:lpstr>
      <vt:lpstr>Регулярные выражения и языки</vt:lpstr>
      <vt:lpstr>Регулярные выражения и языки</vt:lpstr>
      <vt:lpstr>Регулярные выражения и языки</vt:lpstr>
      <vt:lpstr>Основные законы алгебры РВ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Мельцов Василий Юрьевич</cp:lastModifiedBy>
  <cp:revision>55</cp:revision>
  <dcterms:created xsi:type="dcterms:W3CDTF">2020-05-25T07:41:24Z</dcterms:created>
  <dcterms:modified xsi:type="dcterms:W3CDTF">2021-03-18T10:50:17Z</dcterms:modified>
</cp:coreProperties>
</file>