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317" r:id="rId3"/>
    <p:sldId id="329" r:id="rId4"/>
    <p:sldId id="330" r:id="rId5"/>
    <p:sldId id="335" r:id="rId6"/>
    <p:sldId id="336" r:id="rId7"/>
    <p:sldId id="343" r:id="rId8"/>
    <p:sldId id="326" r:id="rId9"/>
    <p:sldId id="319" r:id="rId10"/>
    <p:sldId id="320" r:id="rId11"/>
    <p:sldId id="321" r:id="rId12"/>
    <p:sldId id="322" r:id="rId13"/>
    <p:sldId id="323" r:id="rId14"/>
    <p:sldId id="324" r:id="rId15"/>
    <p:sldId id="347" r:id="rId16"/>
    <p:sldId id="362" r:id="rId17"/>
    <p:sldId id="363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5" r:id="rId33"/>
    <p:sldId id="36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>
        <p:scale>
          <a:sx n="86" d="100"/>
          <a:sy n="86" d="100"/>
        </p:scale>
        <p:origin x="48" y="-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</a:t>
            </a:r>
            <a:br>
              <a:rPr lang="ru-RU" sz="4800" dirty="0" smtClean="0">
                <a:solidFill>
                  <a:srgbClr val="FF000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конечные автоматы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786516"/>
            <a:ext cx="8596668" cy="20862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b="1" dirty="0" smtClean="0"/>
              <a:t>Пример</a:t>
            </a:r>
            <a:r>
              <a:rPr lang="ru-RU" sz="2800" b="1" dirty="0"/>
              <a:t>: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={</a:t>
            </a:r>
            <a:r>
              <a:rPr lang="en-US" sz="2800" dirty="0"/>
              <a:t>t</a:t>
            </a:r>
            <a:r>
              <a:rPr lang="ru-RU" sz="2800" dirty="0"/>
              <a:t>} обозначается регулярным выражением </a:t>
            </a:r>
            <a:r>
              <a:rPr lang="en-US" sz="2800" dirty="0"/>
              <a:t>t</a:t>
            </a:r>
            <a:r>
              <a:rPr lang="ru-RU" sz="2800" dirty="0" smtClean="0"/>
              <a:t>,</a:t>
            </a:r>
          </a:p>
          <a:p>
            <a:r>
              <a:rPr lang="ru-RU" sz="2800" dirty="0"/>
              <a:t>Я</a:t>
            </a:r>
            <a:r>
              <a:rPr lang="ru-RU" sz="2800" dirty="0" smtClean="0"/>
              <a:t>зык </a:t>
            </a:r>
            <a:r>
              <a:rPr lang="en-US" sz="2800" dirty="0"/>
              <a:t>L</a:t>
            </a:r>
            <a:r>
              <a:rPr lang="ru-RU" sz="2800" dirty="0"/>
              <a:t>={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k</a:t>
            </a:r>
            <a:r>
              <a:rPr lang="ru-RU" sz="2800" dirty="0"/>
              <a:t>} обозначается как </a:t>
            </a:r>
            <a:r>
              <a:rPr lang="en-US" sz="2800" dirty="0"/>
              <a:t>t</a:t>
            </a:r>
            <a:r>
              <a:rPr lang="ru-RU" sz="2800" dirty="0"/>
              <a:t>+</a:t>
            </a:r>
            <a:r>
              <a:rPr lang="en-US" sz="2800" dirty="0"/>
              <a:t>r</a:t>
            </a:r>
            <a:r>
              <a:rPr lang="ru-RU" sz="2800" dirty="0"/>
              <a:t>+</a:t>
            </a:r>
            <a:r>
              <a:rPr lang="en-US" sz="2800" dirty="0"/>
              <a:t>k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solidFill>
                  <a:srgbClr val="0070C0"/>
                </a:solidFill>
              </a:rPr>
              <a:t>«+»</a:t>
            </a:r>
            <a:r>
              <a:rPr lang="ru-RU" sz="2800" dirty="0" smtClean="0"/>
              <a:t> - символ </a:t>
            </a:r>
            <a:r>
              <a:rPr lang="ru-RU" sz="2800" dirty="0"/>
              <a:t>обозначающий </a:t>
            </a:r>
            <a:r>
              <a:rPr lang="ru-RU" sz="2800" i="1" dirty="0">
                <a:solidFill>
                  <a:srgbClr val="0070C0"/>
                </a:solidFill>
              </a:rPr>
              <a:t>объединение множеств</a:t>
            </a:r>
            <a:r>
              <a:rPr lang="ru-RU" sz="2800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47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786517"/>
            <a:ext cx="8596668" cy="329647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Объединение</a:t>
            </a:r>
            <a:r>
              <a:rPr lang="ru-RU" sz="2800" dirty="0"/>
              <a:t> двух 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) – это множество цепочек, которые содержатся либо в </a:t>
            </a:r>
            <a:r>
              <a:rPr lang="en-US" sz="2800" dirty="0"/>
              <a:t>L</a:t>
            </a:r>
            <a:r>
              <a:rPr lang="ru-RU" sz="2800" dirty="0"/>
              <a:t>, либо в </a:t>
            </a:r>
            <a:r>
              <a:rPr lang="en-US" sz="2800" dirty="0"/>
              <a:t>M</a:t>
            </a:r>
            <a:r>
              <a:rPr lang="ru-RU" sz="2800" dirty="0"/>
              <a:t>, либо в обоих языках.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001, 10, 111</a:t>
            </a:r>
            <a:r>
              <a:rPr lang="ru-RU" sz="2800" dirty="0" smtClean="0"/>
              <a:t>}.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401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452284"/>
            <a:ext cx="8863966" cy="435684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Конкатенация</a:t>
            </a:r>
            <a:r>
              <a:rPr lang="ru-RU" sz="2800" dirty="0" smtClean="0"/>
              <a:t> </a:t>
            </a:r>
            <a:r>
              <a:rPr lang="ru-RU" sz="2800" dirty="0"/>
              <a:t>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b="1" dirty="0"/>
              <a:t>.</a:t>
            </a:r>
            <a:r>
              <a:rPr lang="en-US" sz="2800" dirty="0"/>
              <a:t>M</a:t>
            </a:r>
            <a:r>
              <a:rPr lang="ru-RU" sz="2800" dirty="0"/>
              <a:t> или просто </a:t>
            </a:r>
            <a:r>
              <a:rPr lang="en-US" sz="2800" dirty="0"/>
              <a:t>LM</a:t>
            </a:r>
            <a:r>
              <a:rPr lang="ru-RU" sz="2800" dirty="0"/>
              <a:t>) – это множество цепочек, которые можно образовать путем дописывания к любой цепочке из </a:t>
            </a:r>
            <a:r>
              <a:rPr lang="en-US" sz="2800" dirty="0"/>
              <a:t>L</a:t>
            </a:r>
            <a:r>
              <a:rPr lang="ru-RU" sz="2800" dirty="0"/>
              <a:t> любой цепочки из М.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LM</a:t>
            </a:r>
            <a:r>
              <a:rPr lang="ru-RU" sz="2800" dirty="0"/>
              <a:t> = {</a:t>
            </a:r>
            <a:r>
              <a:rPr lang="ru-RU" sz="2800" dirty="0">
                <a:solidFill>
                  <a:srgbClr val="0070C0"/>
                </a:solidFill>
              </a:rPr>
              <a:t>001, 10, 111</a:t>
            </a:r>
            <a:r>
              <a:rPr lang="ru-RU" sz="2800" dirty="0"/>
              <a:t>, 001001, 10001, 111001}. Первые три цепочки образованы соединением цепочек из </a:t>
            </a:r>
            <a:r>
              <a:rPr lang="en-US" sz="2800" dirty="0"/>
              <a:t>L</a:t>
            </a:r>
            <a:r>
              <a:rPr lang="ru-RU" sz="2800" dirty="0"/>
              <a:t> с пустой цепочкой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ru-RU" sz="2800" dirty="0"/>
              <a:t>, а последние три – со второй цепочкой из М «001».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552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138952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072" y="1008530"/>
            <a:ext cx="9695328" cy="5459506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Итерация</a:t>
            </a:r>
            <a:r>
              <a:rPr lang="ru-RU" sz="2800" dirty="0" smtClean="0"/>
              <a:t> </a:t>
            </a:r>
            <a:r>
              <a:rPr lang="ru-RU" sz="2800" dirty="0"/>
              <a:t>языка </a:t>
            </a:r>
            <a:r>
              <a:rPr lang="en-US" sz="2800" dirty="0"/>
              <a:t>L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dirty="0"/>
              <a:t>*) – множество цепочек, которые можно образовать путем конкатенации любого количества цепочек из </a:t>
            </a:r>
            <a:r>
              <a:rPr lang="en-US" sz="2800" dirty="0"/>
              <a:t>L</a:t>
            </a:r>
            <a:r>
              <a:rPr lang="ru-RU" sz="2800" dirty="0"/>
              <a:t>. При этом допускаются повторения, т. е. одна и та же цепочка из </a:t>
            </a:r>
            <a:r>
              <a:rPr lang="en-US" sz="2800" dirty="0"/>
              <a:t>L</a:t>
            </a:r>
            <a:r>
              <a:rPr lang="ru-RU" sz="2800" dirty="0"/>
              <a:t> может быть выбрана для конкатенации более одного раза.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{0,1}, то </a:t>
            </a:r>
            <a:r>
              <a:rPr lang="en-US" sz="2800" dirty="0"/>
              <a:t>L</a:t>
            </a:r>
            <a:r>
              <a:rPr lang="ru-RU" sz="2800" dirty="0"/>
              <a:t>* – это все цепочки, состоящие из нулей и единиц. </a:t>
            </a:r>
            <a:endParaRPr lang="ru-RU" sz="2800" dirty="0" smtClean="0"/>
          </a:p>
          <a:p>
            <a:r>
              <a:rPr lang="ru-RU" sz="2800" dirty="0" smtClean="0"/>
              <a:t>Если </a:t>
            </a:r>
            <a:r>
              <a:rPr lang="en-US" sz="2800" dirty="0"/>
              <a:t>L</a:t>
            </a:r>
            <a:r>
              <a:rPr lang="ru-RU" sz="2800" dirty="0"/>
              <a:t> = {0,11}, то: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0</a:t>
            </a:r>
            <a:r>
              <a:rPr lang="ru-RU" sz="2800" dirty="0"/>
              <a:t>={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1</a:t>
            </a:r>
            <a:r>
              <a:rPr lang="ru-RU" sz="2800" dirty="0"/>
              <a:t>={0, 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2</a:t>
            </a:r>
            <a:r>
              <a:rPr lang="ru-RU" sz="2800" dirty="0"/>
              <a:t>={00, 011, 110, 1111}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3</a:t>
            </a:r>
            <a:r>
              <a:rPr lang="ru-RU" sz="2800" dirty="0"/>
              <a:t>={000, 0011, 0110, 01111, 1100, 11011, 11110, 111111</a:t>
            </a:r>
            <a:r>
              <a:rPr lang="ru-RU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25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5" y="1331260"/>
            <a:ext cx="9601200" cy="4706470"/>
          </a:xfrm>
        </p:spPr>
        <p:txBody>
          <a:bodyPr>
            <a:normAutofit/>
          </a:bodyPr>
          <a:lstStyle/>
          <a:p>
            <a:r>
              <a:rPr lang="ru-RU" sz="2800" dirty="0"/>
              <a:t>При построении РВ символ </a:t>
            </a:r>
            <a:r>
              <a:rPr lang="ru-RU" sz="2800" dirty="0" smtClean="0"/>
              <a:t>«+» </a:t>
            </a:r>
            <a:r>
              <a:rPr lang="ru-RU" sz="2800" dirty="0"/>
              <a:t>используется для операции объединения множеств, символы </a:t>
            </a:r>
            <a:r>
              <a:rPr lang="ru-RU" sz="2800" dirty="0" smtClean="0"/>
              <a:t>«•» </a:t>
            </a:r>
            <a:r>
              <a:rPr lang="ru-RU" sz="2800" dirty="0"/>
              <a:t>и </a:t>
            </a:r>
            <a:r>
              <a:rPr lang="ru-RU" sz="2800" dirty="0" smtClean="0"/>
              <a:t>«*» </a:t>
            </a:r>
            <a:r>
              <a:rPr lang="ru-RU" sz="2800" dirty="0"/>
              <a:t>для обозначения операций сцепления (конкатенации) и итерации. </a:t>
            </a:r>
            <a:endParaRPr lang="ru-RU" sz="2800" dirty="0" smtClean="0"/>
          </a:p>
          <a:p>
            <a:r>
              <a:rPr lang="ru-RU" sz="2800" dirty="0" smtClean="0"/>
              <a:t>Используется </a:t>
            </a:r>
            <a:r>
              <a:rPr lang="ru-RU" sz="2800" dirty="0"/>
              <a:t>обычная иерархия операций, т.е. предполагается, что символ </a:t>
            </a:r>
            <a:r>
              <a:rPr lang="ru-RU" sz="2800" dirty="0" smtClean="0"/>
              <a:t>«•» </a:t>
            </a:r>
            <a:r>
              <a:rPr lang="ru-RU" sz="2800" dirty="0"/>
              <a:t>связывает операнды сильнее, чем </a:t>
            </a:r>
            <a:r>
              <a:rPr lang="ru-RU" sz="2800" dirty="0" smtClean="0"/>
              <a:t>«+», </a:t>
            </a:r>
            <a:r>
              <a:rPr lang="ru-RU" sz="2800" dirty="0"/>
              <a:t>а символ </a:t>
            </a:r>
            <a:r>
              <a:rPr lang="ru-RU" sz="2800" dirty="0" smtClean="0"/>
              <a:t>«*» </a:t>
            </a:r>
            <a:r>
              <a:rPr lang="ru-RU" sz="2800" dirty="0"/>
              <a:t>– сильнее, чем • и +.</a:t>
            </a:r>
          </a:p>
          <a:p>
            <a:r>
              <a:rPr lang="ru-RU" sz="2800" dirty="0" smtClean="0"/>
              <a:t>Например, выражение </a:t>
            </a:r>
            <a:r>
              <a:rPr lang="en-US" sz="2800" dirty="0" smtClean="0"/>
              <a:t>p=</a:t>
            </a:r>
            <a:r>
              <a:rPr lang="ru-RU" sz="2800" dirty="0" smtClean="0"/>
              <a:t>(</a:t>
            </a:r>
            <a:r>
              <a:rPr lang="en-US" sz="2800" dirty="0"/>
              <a:t>r</a:t>
            </a:r>
            <a:r>
              <a:rPr lang="ru-RU" sz="2800" dirty="0"/>
              <a:t> + t • k)* обозначает язык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  </a:t>
            </a:r>
            <a:r>
              <a:rPr lang="ru-RU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L=</a:t>
            </a:r>
            <a:r>
              <a:rPr lang="ru-RU" sz="2800" dirty="0" smtClean="0">
                <a:solidFill>
                  <a:srgbClr val="7030A0"/>
                </a:solidFill>
              </a:rPr>
              <a:t>({</a:t>
            </a:r>
            <a:r>
              <a:rPr lang="ru-RU" sz="2800" dirty="0">
                <a:solidFill>
                  <a:srgbClr val="7030A0"/>
                </a:solidFill>
              </a:rPr>
              <a:t>r</a:t>
            </a:r>
            <a:r>
              <a:rPr lang="ru-RU" sz="2800" dirty="0" smtClean="0">
                <a:solidFill>
                  <a:srgbClr val="7030A0"/>
                </a:solidFill>
              </a:rPr>
              <a:t>}</a:t>
            </a:r>
            <a:r>
              <a:rPr lang="ru-RU" sz="2800" dirty="0">
                <a:solidFill>
                  <a:srgbClr val="7030A0"/>
                </a:solidFill>
              </a:rPr>
              <a:t> ∪</a:t>
            </a:r>
            <a:r>
              <a:rPr lang="ru-RU" sz="2800" dirty="0" smtClean="0">
                <a:solidFill>
                  <a:srgbClr val="7030A0"/>
                </a:solidFill>
              </a:rPr>
              <a:t>{</a:t>
            </a:r>
            <a:r>
              <a:rPr lang="ru-RU" sz="2800" dirty="0">
                <a:solidFill>
                  <a:srgbClr val="7030A0"/>
                </a:solidFill>
              </a:rPr>
              <a:t>t}{k})*= {ε, r, t</a:t>
            </a:r>
            <a:r>
              <a:rPr lang="en-US" sz="2800" dirty="0">
                <a:solidFill>
                  <a:srgbClr val="7030A0"/>
                </a:solidFill>
              </a:rPr>
              <a:t>k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rr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rtk</a:t>
            </a:r>
            <a:r>
              <a:rPr lang="ru-RU" sz="2800" dirty="0">
                <a:solidFill>
                  <a:srgbClr val="7030A0"/>
                </a:solidFill>
              </a:rPr>
              <a:t>, ... 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9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9" y="225552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Связь регулярных выражений и конечных автоматов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Детерминированный конечный автомат (ДКА)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Детерминированным конечным автоматом </a:t>
            </a:r>
            <a:r>
              <a:rPr lang="ru-RU" sz="2800" dirty="0" smtClean="0"/>
              <a:t>(ДКА)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, </a:t>
            </a:r>
            <a:r>
              <a:rPr lang="ru-RU" sz="2800" b="1" dirty="0"/>
              <a:t>d,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ru-RU" sz="2800" dirty="0"/>
              <a:t> – конечный входной </a:t>
            </a:r>
            <a:r>
              <a:rPr lang="ru-RU" sz="2800" dirty="0" smtClean="0"/>
              <a:t>алфавит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(допустимых,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4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Недетерминированный конечный автомат (НКА)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Недетерминированным </a:t>
            </a:r>
            <a:r>
              <a:rPr lang="ru-RU" sz="2800" dirty="0"/>
              <a:t>конечным автоматом </a:t>
            </a:r>
            <a:r>
              <a:rPr lang="ru-RU" sz="2800" dirty="0" smtClean="0"/>
              <a:t>(НКА)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*, </a:t>
            </a:r>
            <a:r>
              <a:rPr lang="ru-RU" sz="2800" b="1" dirty="0"/>
              <a:t>d,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V</a:t>
            </a:r>
            <a:r>
              <a:rPr lang="ru-RU" sz="2800" dirty="0" smtClean="0">
                <a:solidFill>
                  <a:srgbClr val="7030A0"/>
                </a:solidFill>
              </a:rPr>
              <a:t>* </a:t>
            </a:r>
            <a:r>
              <a:rPr lang="ru-RU" sz="2800" dirty="0"/>
              <a:t>– </a:t>
            </a:r>
            <a:r>
              <a:rPr lang="ru-RU" sz="2800" dirty="0">
                <a:solidFill>
                  <a:srgbClr val="7030A0"/>
                </a:solidFill>
              </a:rPr>
              <a:t>конечный входной </a:t>
            </a:r>
            <a:r>
              <a:rPr lang="ru-RU" sz="2800" dirty="0" smtClean="0">
                <a:solidFill>
                  <a:srgbClr val="7030A0"/>
                </a:solidFill>
              </a:rPr>
              <a:t>алфавит</a:t>
            </a:r>
            <a:r>
              <a:rPr lang="ru-RU" sz="2800" dirty="0">
                <a:solidFill>
                  <a:srgbClr val="7030A0"/>
                </a:solidFill>
              </a:rPr>
              <a:t>;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(достижимых,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допустимых,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8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952" y="207818"/>
            <a:ext cx="8596668" cy="1320800"/>
          </a:xfrm>
        </p:spPr>
        <p:txBody>
          <a:bodyPr/>
          <a:lstStyle/>
          <a:p>
            <a:r>
              <a:rPr lang="ru-RU" dirty="0" smtClean="0"/>
              <a:t>Регулярные выражения и автоматные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2" y="1703389"/>
            <a:ext cx="8596668" cy="3880773"/>
          </a:xfrm>
        </p:spPr>
        <p:txBody>
          <a:bodyPr/>
          <a:lstStyle/>
          <a:p>
            <a:r>
              <a:rPr lang="ru-RU" sz="2800" dirty="0"/>
              <a:t>Пусть p – некоторое регулярное выражение. Тогда существует некоторый НКА </a:t>
            </a:r>
            <a:r>
              <a:rPr lang="en-US" sz="2800" dirty="0"/>
              <a:t>S</a:t>
            </a:r>
            <a:r>
              <a:rPr lang="ru-RU" sz="2800" dirty="0"/>
              <a:t>(p), который допускает язык L(p), т.е. L(p) – автоматный язык.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508" y="3837710"/>
            <a:ext cx="3893127" cy="11507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17573" y="4988417"/>
            <a:ext cx="4348791" cy="13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80" y="277091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80" y="1792690"/>
            <a:ext cx="8596668" cy="3880773"/>
          </a:xfrm>
        </p:spPr>
        <p:txBody>
          <a:bodyPr/>
          <a:lstStyle/>
          <a:p>
            <a:r>
              <a:rPr lang="ru-RU" sz="2800" dirty="0"/>
              <a:t>p и q – произвольные выражения, а </a:t>
            </a:r>
            <a:r>
              <a:rPr lang="en-US" sz="2800" dirty="0"/>
              <a:t>S</a:t>
            </a:r>
            <a:r>
              <a:rPr lang="ru-RU" sz="2800" dirty="0"/>
              <a:t>(p) и S(q) – конечные автоматы, допускающие множества, обозначаемые этими выражениями.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5304" y="3593889"/>
            <a:ext cx="5167168" cy="23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456233" cy="461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Приведем некоторые базовые определения теории </a:t>
            </a:r>
            <a:r>
              <a:rPr lang="ru-RU" sz="2400" dirty="0" smtClean="0"/>
              <a:t>грамматик.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i="1" dirty="0"/>
              <a:t>Алфавит </a:t>
            </a:r>
            <a:r>
              <a:rPr lang="ru-RU" sz="2400" b="1" dirty="0" smtClean="0"/>
              <a:t>(V)</a:t>
            </a:r>
            <a:r>
              <a:rPr lang="ru-RU" sz="2400" b="1" i="1" dirty="0" smtClean="0"/>
              <a:t> </a:t>
            </a:r>
            <a:r>
              <a:rPr lang="ru-RU" sz="2400" dirty="0"/>
              <a:t>– конечное непустое множество элементов, называемых </a:t>
            </a:r>
            <a:r>
              <a:rPr lang="ru-RU" sz="2400" i="1" dirty="0"/>
              <a:t>символами </a:t>
            </a:r>
            <a:r>
              <a:rPr lang="ru-RU" sz="2400" dirty="0"/>
              <a:t>(</a:t>
            </a:r>
            <a:r>
              <a:rPr lang="ru-RU" sz="2400" i="1" dirty="0"/>
              <a:t>буквами</a:t>
            </a:r>
            <a:r>
              <a:rPr lang="ru-RU" sz="2400" dirty="0"/>
              <a:t>).</a:t>
            </a:r>
          </a:p>
          <a:p>
            <a:r>
              <a:rPr lang="ru-RU" sz="2400" b="1" i="1" dirty="0"/>
              <a:t>Цепочкой</a:t>
            </a:r>
            <a:r>
              <a:rPr lang="ru-RU" sz="2400" i="1" dirty="0"/>
              <a:t> (или словом)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алфавите V</a:t>
            </a:r>
            <a:r>
              <a:rPr lang="ru-RU" sz="2400" i="1" dirty="0"/>
              <a:t> </a:t>
            </a:r>
            <a:r>
              <a:rPr lang="ru-RU" sz="2400" dirty="0"/>
              <a:t>называется любая конечная последовательность символов этого алфавита.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Пусть задан алфавит </a:t>
            </a:r>
            <a:r>
              <a:rPr lang="ru-RU" sz="2400" dirty="0"/>
              <a:t>V = {</a:t>
            </a:r>
            <a:r>
              <a:rPr lang="ru-RU" sz="2400" dirty="0" err="1"/>
              <a:t>a,b,c</a:t>
            </a:r>
            <a:r>
              <a:rPr lang="ru-RU" sz="2400" dirty="0"/>
              <a:t>}. Тогда </a:t>
            </a:r>
            <a:r>
              <a:rPr lang="ru-RU" sz="2800" b="1" i="1" dirty="0" smtClean="0">
                <a:sym typeface="Symbol"/>
              </a:rPr>
              <a:t></a:t>
            </a:r>
            <a:r>
              <a:rPr lang="ru-RU" sz="2400" b="1" i="1" dirty="0" smtClean="0"/>
              <a:t> = </a:t>
            </a:r>
            <a:r>
              <a:rPr lang="ru-RU" sz="2400" dirty="0" err="1" smtClean="0"/>
              <a:t>baaa</a:t>
            </a:r>
            <a:r>
              <a:rPr lang="ru-RU" sz="2400" i="1" dirty="0" smtClean="0"/>
              <a:t> </a:t>
            </a:r>
            <a:r>
              <a:rPr lang="ru-RU" sz="2400" dirty="0"/>
              <a:t>является словом в алфавите V.</a:t>
            </a:r>
          </a:p>
          <a:p>
            <a:r>
              <a:rPr lang="ru-RU" sz="2400" dirty="0"/>
              <a:t>Цепочка, которая не содержит ни одного символа, называется </a:t>
            </a:r>
            <a:r>
              <a:rPr lang="ru-RU" sz="2400" i="1" dirty="0"/>
              <a:t>пустой</a:t>
            </a:r>
            <a:r>
              <a:rPr lang="ru-RU" sz="2400" dirty="0"/>
              <a:t> цепочкой и обозначается </a:t>
            </a:r>
            <a:r>
              <a:rPr lang="ru-RU" sz="2800" b="1" dirty="0" smtClean="0"/>
              <a:t>e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01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825" y="193964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616" y="1514764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L(p </a:t>
            </a:r>
            <a:r>
              <a:rPr lang="ru-RU" sz="2800" dirty="0"/>
              <a:t>+ q) = L(p) ∪ L(q)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2" y="2478144"/>
            <a:ext cx="7261693" cy="35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34636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61" y="188349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L(</a:t>
            </a:r>
            <a:r>
              <a:rPr lang="ru-RU" sz="2800" dirty="0" err="1"/>
              <a:t>p•q</a:t>
            </a:r>
            <a:r>
              <a:rPr lang="ru-RU" sz="2800" dirty="0"/>
              <a:t>) = L(p) L(q)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079" y="2988065"/>
            <a:ext cx="8494375" cy="19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L(p*) =(L(p))*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7116" y="2649483"/>
            <a:ext cx="6789247" cy="3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Для любого регулярного выражения p можно построить НКА, следовательно,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 – автоматный.</a:t>
            </a:r>
          </a:p>
          <a:p>
            <a:r>
              <a:rPr lang="ru-RU" sz="2800" b="1" dirty="0"/>
              <a:t>Пример: </a:t>
            </a:r>
            <a:r>
              <a:rPr lang="ru-RU" sz="2800" b="1" dirty="0" smtClean="0"/>
              <a:t> </a:t>
            </a:r>
            <a:r>
              <a:rPr lang="ru-RU" sz="2800" dirty="0" smtClean="0"/>
              <a:t>Построить </a:t>
            </a:r>
            <a:r>
              <a:rPr lang="ru-RU" sz="2800" dirty="0"/>
              <a:t>НКА, допускающий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), p = (</a:t>
            </a:r>
            <a:r>
              <a:rPr lang="en-US" sz="2800" dirty="0"/>
              <a:t>r</a:t>
            </a:r>
            <a:r>
              <a:rPr lang="ru-RU" sz="2800" dirty="0"/>
              <a:t> + </a:t>
            </a:r>
            <a:r>
              <a:rPr lang="ru-RU" sz="2800" dirty="0" err="1"/>
              <a:t>t•t</a:t>
            </a:r>
            <a:r>
              <a:rPr lang="ru-RU" sz="2800" dirty="0"/>
              <a:t>)* • (</a:t>
            </a:r>
            <a:r>
              <a:rPr lang="ru-RU" sz="2800" dirty="0" err="1"/>
              <a:t>t•r</a:t>
            </a:r>
            <a:r>
              <a:rPr lang="ru-RU" sz="2800" dirty="0"/>
              <a:t>* + ε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2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934" y="95945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934" y="1707890"/>
            <a:ext cx="8596668" cy="3880773"/>
          </a:xfrm>
        </p:spPr>
        <p:txBody>
          <a:bodyPr/>
          <a:lstStyle/>
          <a:p>
            <a:r>
              <a:rPr lang="ru-RU" sz="2800" dirty="0" smtClean="0"/>
              <a:t>Построим </a:t>
            </a:r>
            <a:r>
              <a:rPr lang="ru-RU" sz="2800" dirty="0"/>
              <a:t>НКА </a:t>
            </a:r>
            <a:r>
              <a:rPr lang="en-US" sz="2800" dirty="0"/>
              <a:t>S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для выражения </a:t>
            </a:r>
            <a:r>
              <a:rPr lang="ru-RU" sz="2800" dirty="0"/>
              <a:t>(</a:t>
            </a:r>
            <a:r>
              <a:rPr lang="en-US" sz="2800" dirty="0"/>
              <a:t>r</a:t>
            </a:r>
            <a:r>
              <a:rPr lang="ru-RU" sz="2800" dirty="0"/>
              <a:t> + </a:t>
            </a:r>
            <a:r>
              <a:rPr lang="ru-RU" sz="2800" dirty="0" err="1"/>
              <a:t>t•t</a:t>
            </a:r>
            <a:r>
              <a:rPr lang="ru-RU" sz="2800" dirty="0"/>
              <a:t>) 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0299" y="2688898"/>
            <a:ext cx="6625937" cy="30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952" y="263236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498" y="158403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Построим НКА </a:t>
            </a:r>
            <a:r>
              <a:rPr lang="en-US" sz="2800" dirty="0" smtClean="0"/>
              <a:t>S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 </a:t>
            </a:r>
            <a:r>
              <a:rPr lang="ru-RU" sz="2800" dirty="0"/>
              <a:t>для </a:t>
            </a:r>
            <a:r>
              <a:rPr lang="ru-RU" sz="2800" dirty="0" smtClean="0"/>
              <a:t>выражения (</a:t>
            </a:r>
            <a:r>
              <a:rPr lang="ru-RU" sz="2800" dirty="0" err="1" smtClean="0"/>
              <a:t>t•r</a:t>
            </a:r>
            <a:r>
              <a:rPr lang="ru-RU" sz="2800" dirty="0"/>
              <a:t>* + ε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498" y="2514368"/>
            <a:ext cx="7713364" cy="32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2167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116" y="1542473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Строим </a:t>
            </a:r>
            <a:r>
              <a:rPr lang="ru-RU" sz="2800" dirty="0"/>
              <a:t>НКА, который допускает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1296" y="2478114"/>
            <a:ext cx="8339686" cy="34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9519611" cy="3880773"/>
          </a:xfrm>
        </p:spPr>
        <p:txBody>
          <a:bodyPr/>
          <a:lstStyle/>
          <a:p>
            <a:r>
              <a:rPr lang="ru-RU" sz="2800" dirty="0"/>
              <a:t>Справедливо и обратное утверждение, что для любого автоматного языка L существует регулярное выражение р такое, что L = L(p).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ru-RU" sz="2800" dirty="0"/>
              <a:t>Если G = (</a:t>
            </a:r>
            <a:r>
              <a:rPr lang="en-US" sz="2800" dirty="0"/>
              <a:t>V</a:t>
            </a:r>
            <a:r>
              <a:rPr lang="ru-RU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ru-RU" sz="2800" baseline="-25000" dirty="0"/>
              <a:t>T</a:t>
            </a:r>
            <a:r>
              <a:rPr lang="ru-RU" sz="2800" dirty="0"/>
              <a:t>, S, P) – </a:t>
            </a:r>
            <a:r>
              <a:rPr lang="ru-RU" sz="2800" dirty="0" err="1"/>
              <a:t>праволинейная</a:t>
            </a:r>
            <a:r>
              <a:rPr lang="ru-RU" sz="2800" dirty="0"/>
              <a:t> грамматика, то L(G) – автоматный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56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54" y="193964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54" y="1930400"/>
            <a:ext cx="8596668" cy="3880773"/>
          </a:xfrm>
        </p:spPr>
        <p:txBody>
          <a:bodyPr/>
          <a:lstStyle/>
          <a:p>
            <a:r>
              <a:rPr lang="ru-RU" sz="2800" b="1" dirty="0"/>
              <a:t>Пример: </a:t>
            </a:r>
            <a:r>
              <a:rPr lang="ru-RU" sz="2800" dirty="0"/>
              <a:t>построить НКА, который допускает язык, порожденный следующей грамматикой с  А</a:t>
            </a:r>
            <a:r>
              <a:rPr lang="ru-RU" sz="2800" baseline="-25000" dirty="0"/>
              <a:t>0</a:t>
            </a:r>
            <a:r>
              <a:rPr lang="ru-RU" sz="2800" dirty="0"/>
              <a:t> → rА</a:t>
            </a:r>
            <a:r>
              <a:rPr lang="ru-RU" sz="2800" baseline="-25000" dirty="0"/>
              <a:t>1</a:t>
            </a:r>
            <a:r>
              <a:rPr lang="ru-RU" sz="2800" dirty="0"/>
              <a:t>, А</a:t>
            </a:r>
            <a:r>
              <a:rPr lang="ru-RU" sz="2800" baseline="-25000" dirty="0"/>
              <a:t>1</a:t>
            </a:r>
            <a:r>
              <a:rPr lang="ru-RU" sz="2800" dirty="0"/>
              <a:t>→ rtА</a:t>
            </a:r>
            <a:r>
              <a:rPr lang="ru-RU" sz="2800" baseline="-25000" dirty="0"/>
              <a:t>0</a:t>
            </a:r>
            <a:r>
              <a:rPr lang="ru-RU" sz="2800" dirty="0"/>
              <a:t>|t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2794" y="3620308"/>
            <a:ext cx="6385752" cy="28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965" y="22167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Пример: </a:t>
            </a:r>
            <a:r>
              <a:rPr lang="ru-RU" sz="2800" dirty="0"/>
              <a:t>Построить </a:t>
            </a:r>
            <a:r>
              <a:rPr lang="ru-RU" sz="2800" dirty="0" err="1"/>
              <a:t>праволинейную</a:t>
            </a:r>
            <a:r>
              <a:rPr lang="ru-RU" sz="2800" dirty="0"/>
              <a:t> грамматику для L(</a:t>
            </a:r>
            <a:r>
              <a:rPr lang="en-US" sz="2800" dirty="0" err="1"/>
              <a:t>rr</a:t>
            </a:r>
            <a:r>
              <a:rPr lang="ru-RU" sz="2800" dirty="0"/>
              <a:t>t*r).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9183" y="3186112"/>
            <a:ext cx="7338233" cy="32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Формальный язык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множество </a:t>
            </a:r>
            <a:r>
              <a:rPr lang="ru-RU" sz="2400" dirty="0" smtClean="0"/>
              <a:t>слов </a:t>
            </a:r>
            <a:r>
              <a:rPr lang="ru-RU" sz="2400" dirty="0"/>
              <a:t>(строк, цепочек) над конечным алфавитом V. </a:t>
            </a:r>
            <a:endParaRPr lang="ru-RU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Например</a:t>
            </a:r>
            <a:r>
              <a:rPr lang="ru-RU" sz="2400" dirty="0"/>
              <a:t>, множество {a, </a:t>
            </a:r>
            <a:r>
              <a:rPr lang="ru-RU" sz="2400" dirty="0" err="1"/>
              <a:t>abb</a:t>
            </a:r>
            <a:r>
              <a:rPr lang="ru-RU" sz="2400" dirty="0"/>
              <a:t>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/>
              <a:t>},</a:t>
            </a:r>
            <a:r>
              <a:rPr lang="ru-RU" sz="2400" b="1" dirty="0"/>
              <a:t> </a:t>
            </a:r>
            <a:r>
              <a:rPr lang="ru-RU" sz="2400" dirty="0"/>
              <a:t>множество {</a:t>
            </a:r>
            <a:r>
              <a:rPr lang="ru-RU" sz="2400" dirty="0" err="1"/>
              <a:t>a</a:t>
            </a:r>
            <a:r>
              <a:rPr lang="ru-RU" sz="2400" baseline="30000" dirty="0" err="1"/>
              <a:t>k</a:t>
            </a:r>
            <a:r>
              <a:rPr lang="ru-RU" sz="2400" dirty="0" err="1"/>
              <a:t>ba</a:t>
            </a:r>
            <a:r>
              <a:rPr lang="ru-RU" sz="2400" baseline="30000" dirty="0" err="1"/>
              <a:t>l</a:t>
            </a:r>
            <a:r>
              <a:rPr lang="ru-RU" sz="2400" dirty="0"/>
              <a:t> | k ≤ l}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  Необходимо </a:t>
            </a:r>
            <a:r>
              <a:rPr lang="ru-RU" sz="2400" dirty="0"/>
              <a:t>различать </a:t>
            </a:r>
            <a:r>
              <a:rPr lang="ru-RU" sz="2400" i="1" dirty="0"/>
              <a:t>пустой язык</a:t>
            </a:r>
            <a:r>
              <a:rPr lang="ru-RU" sz="2400" dirty="0"/>
              <a:t> </a:t>
            </a:r>
            <a:r>
              <a:rPr lang="ru-RU" sz="2400" dirty="0" smtClean="0"/>
              <a:t>L=</a:t>
            </a:r>
            <a:r>
              <a:rPr lang="en-US" sz="2400" dirty="0" smtClean="0"/>
              <a:t>Ø</a:t>
            </a:r>
            <a:r>
              <a:rPr lang="ru-RU" sz="2400" dirty="0" smtClean="0"/>
              <a:t> </a:t>
            </a:r>
            <a:r>
              <a:rPr lang="ru-RU" sz="2400" dirty="0"/>
              <a:t>и язык, содержащий только пустую цепочку: L={</a:t>
            </a:r>
            <a:r>
              <a:rPr lang="ru-RU" sz="2400" b="1" dirty="0"/>
              <a:t>e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Поскольку </a:t>
            </a:r>
            <a:r>
              <a:rPr lang="ru-RU" sz="2400" dirty="0"/>
              <a:t>каждый язык является множеством, можно рассматривать операции объединения, </a:t>
            </a:r>
            <a:r>
              <a:rPr lang="ru-RU" sz="2400" dirty="0" smtClean="0"/>
              <a:t>пересечения и </a:t>
            </a:r>
            <a:r>
              <a:rPr lang="ru-RU" sz="2400" dirty="0"/>
              <a:t>разности </a:t>
            </a:r>
            <a:r>
              <a:rPr lang="ru-RU" sz="2400" dirty="0" smtClean="0"/>
              <a:t>языков</a:t>
            </a:r>
            <a:r>
              <a:rPr lang="ru-RU" sz="2400" dirty="0"/>
              <a:t>, заданных над одним и тем же алфавитом (обозначения L1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 </a:t>
            </a:r>
            <a:r>
              <a:rPr lang="ru-RU" sz="2400" dirty="0"/>
              <a:t>L2, L1 </a:t>
            </a:r>
            <a:r>
              <a:rPr lang="ru-RU" sz="2400" dirty="0">
                <a:sym typeface="Symbol"/>
              </a:rPr>
              <a:t></a:t>
            </a:r>
            <a:r>
              <a:rPr lang="ru-RU" sz="2400" dirty="0" smtClean="0"/>
              <a:t> </a:t>
            </a:r>
            <a:r>
              <a:rPr lang="ru-RU" sz="2400" dirty="0"/>
              <a:t>L2, L1 — L2).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12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Проверяется соответствие между НКА и грамматикой </a:t>
            </a:r>
            <a:r>
              <a:rPr lang="en-US" sz="2800" dirty="0"/>
              <a:t>G</a:t>
            </a:r>
            <a:r>
              <a:rPr lang="ru-RU" sz="2800" dirty="0"/>
              <a:t>.</a:t>
            </a:r>
          </a:p>
          <a:p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; 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 → </a:t>
            </a:r>
            <a:r>
              <a:rPr lang="en-US" sz="2800" dirty="0" err="1"/>
              <a:t>rq</a:t>
            </a:r>
            <a:r>
              <a:rPr lang="ru-RU" sz="2800" baseline="-25000" dirty="0"/>
              <a:t>1</a:t>
            </a:r>
            <a:endParaRPr lang="ru-RU" sz="2800" dirty="0"/>
          </a:p>
          <a:p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2</a:t>
            </a:r>
            <a:r>
              <a:rPr lang="ru-RU" sz="2800" dirty="0"/>
              <a:t>;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 → </a:t>
            </a:r>
            <a:r>
              <a:rPr lang="en-US" sz="2800" dirty="0" err="1"/>
              <a:t>rq</a:t>
            </a:r>
            <a:r>
              <a:rPr lang="ru-RU" sz="2800" baseline="-25000" dirty="0"/>
              <a:t>2</a:t>
            </a:r>
            <a:endParaRPr lang="ru-RU" sz="2800" dirty="0"/>
          </a:p>
          <a:p>
            <a:r>
              <a:rPr lang="ru-RU" sz="2800" dirty="0"/>
              <a:t>θ(q</a:t>
            </a:r>
            <a:r>
              <a:rPr lang="ru-RU" sz="2800" baseline="-25000" dirty="0"/>
              <a:t>2</a:t>
            </a:r>
            <a:r>
              <a:rPr lang="ru-RU" sz="2800" dirty="0"/>
              <a:t>, t) = q</a:t>
            </a:r>
            <a:r>
              <a:rPr lang="ru-RU" sz="2800" baseline="-25000" dirty="0"/>
              <a:t>2</a:t>
            </a:r>
            <a:r>
              <a:rPr lang="ru-RU" sz="2800" dirty="0"/>
              <a:t>; q</a:t>
            </a:r>
            <a:r>
              <a:rPr lang="ru-RU" sz="2800" baseline="-25000" dirty="0"/>
              <a:t>2</a:t>
            </a:r>
            <a:r>
              <a:rPr lang="ru-RU" sz="2800" dirty="0"/>
              <a:t> → tq</a:t>
            </a:r>
            <a:r>
              <a:rPr lang="ru-RU" sz="2800" baseline="-25000" dirty="0"/>
              <a:t>2</a:t>
            </a:r>
            <a:endParaRPr lang="ru-RU" sz="2800" dirty="0"/>
          </a:p>
          <a:p>
            <a:r>
              <a:rPr lang="ru-RU" sz="2800" dirty="0"/>
              <a:t>θ(q</a:t>
            </a:r>
            <a:r>
              <a:rPr lang="ru-RU" sz="2800" baseline="-25000" dirty="0"/>
              <a:t>2</a:t>
            </a:r>
            <a:r>
              <a:rPr lang="ru-RU" sz="2800" dirty="0"/>
              <a:t>, r) = </a:t>
            </a:r>
            <a:r>
              <a:rPr lang="ru-RU" sz="2800" dirty="0" err="1"/>
              <a:t>q</a:t>
            </a:r>
            <a:r>
              <a:rPr lang="ru-RU" sz="2800" baseline="-25000" dirty="0" err="1"/>
              <a:t>f</a:t>
            </a:r>
            <a:r>
              <a:rPr lang="ru-RU" sz="2800" dirty="0"/>
              <a:t>, f ∈ F; q</a:t>
            </a:r>
            <a:r>
              <a:rPr lang="ru-RU" sz="2800" baseline="-25000" dirty="0"/>
              <a:t>2</a:t>
            </a:r>
            <a:r>
              <a:rPr lang="ru-RU" sz="2800" dirty="0"/>
              <a:t> → </a:t>
            </a:r>
            <a:r>
              <a:rPr lang="ru-RU" sz="2800" dirty="0" err="1"/>
              <a:t>rq</a:t>
            </a:r>
            <a:r>
              <a:rPr lang="ru-RU" sz="2800" baseline="-25000" dirty="0" err="1"/>
              <a:t>f</a:t>
            </a:r>
            <a:r>
              <a:rPr lang="ru-RU" sz="2800" dirty="0"/>
              <a:t>, </a:t>
            </a:r>
            <a:r>
              <a:rPr lang="ru-RU" sz="2800" dirty="0" err="1"/>
              <a:t>q</a:t>
            </a:r>
            <a:r>
              <a:rPr lang="ru-RU" sz="2800" baseline="-25000" dirty="0" err="1"/>
              <a:t>f</a:t>
            </a:r>
            <a:r>
              <a:rPr lang="ru-RU" sz="2800" dirty="0"/>
              <a:t> → ε.</a:t>
            </a:r>
          </a:p>
          <a:p>
            <a:r>
              <a:rPr lang="ru-RU" sz="2800" dirty="0"/>
              <a:t>Например, строка </a:t>
            </a:r>
            <a:r>
              <a:rPr lang="ru-RU" sz="2800" dirty="0" err="1"/>
              <a:t>rrtr</a:t>
            </a:r>
            <a:r>
              <a:rPr lang="ru-RU" sz="2800" dirty="0"/>
              <a:t> будет иметь вывод в G: q</a:t>
            </a:r>
            <a:r>
              <a:rPr lang="ru-RU" sz="2800" baseline="-25000" dirty="0"/>
              <a:t>0</a:t>
            </a:r>
            <a:r>
              <a:rPr lang="ru-RU" sz="2800" dirty="0"/>
              <a:t> ⇒rq</a:t>
            </a:r>
            <a:r>
              <a:rPr lang="ru-RU" sz="2800" baseline="-25000" dirty="0"/>
              <a:t>1</a:t>
            </a:r>
            <a:r>
              <a:rPr lang="ru-RU" sz="2800" dirty="0"/>
              <a:t> ⇒ rrq</a:t>
            </a:r>
            <a:r>
              <a:rPr lang="ru-RU" sz="2800" baseline="-25000" dirty="0"/>
              <a:t>2</a:t>
            </a:r>
            <a:r>
              <a:rPr lang="ru-RU" sz="2800" dirty="0"/>
              <a:t> ⇒ rrtq</a:t>
            </a:r>
            <a:r>
              <a:rPr lang="ru-RU" sz="2800" baseline="-25000" dirty="0"/>
              <a:t>2</a:t>
            </a:r>
            <a:r>
              <a:rPr lang="ru-RU" sz="2800" dirty="0"/>
              <a:t> ⇒ </a:t>
            </a:r>
            <a:r>
              <a:rPr lang="ru-RU" sz="2800" dirty="0" err="1"/>
              <a:t>rrtrq</a:t>
            </a:r>
            <a:r>
              <a:rPr lang="ru-RU" sz="2800" baseline="-25000" dirty="0" err="1"/>
              <a:t>f</a:t>
            </a:r>
            <a:r>
              <a:rPr lang="ru-RU" sz="2800" dirty="0"/>
              <a:t> ⇒ </a:t>
            </a:r>
            <a:r>
              <a:rPr lang="ru-RU" sz="2800" dirty="0" err="1"/>
              <a:t>rrtr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85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43" y="318655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51" y="2008189"/>
            <a:ext cx="9907539" cy="3880773"/>
          </a:xfrm>
        </p:spPr>
        <p:txBody>
          <a:bodyPr/>
          <a:lstStyle/>
          <a:p>
            <a:r>
              <a:rPr lang="ru-RU" sz="2800" dirty="0" smtClean="0"/>
              <a:t>Язык </a:t>
            </a:r>
            <a:r>
              <a:rPr lang="ru-RU" sz="2800" dirty="0"/>
              <a:t>L - автоматный тогда и только тогда, когда существует регулярная грамматика G такая, что L = L(G). </a:t>
            </a:r>
            <a:endParaRPr lang="ru-RU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образом, любой автоматный язык является регулярным и наоборот.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47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43" y="318655"/>
            <a:ext cx="9331586" cy="1320800"/>
          </a:xfrm>
        </p:spPr>
        <p:txBody>
          <a:bodyPr/>
          <a:lstStyle/>
          <a:p>
            <a:r>
              <a:rPr lang="ru-RU" b="1" dirty="0" smtClean="0"/>
              <a:t>Применение регулярных грамматик (РВ)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51" y="1211355"/>
            <a:ext cx="11507146" cy="55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Применение в ОС </a:t>
            </a:r>
            <a:r>
              <a:rPr lang="en-US" sz="2800" dirty="0" smtClean="0"/>
              <a:t>UNIX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 </a:t>
            </a:r>
            <a:r>
              <a:rPr lang="en-US" sz="2400" dirty="0" smtClean="0"/>
              <a:t>1</a:t>
            </a:r>
            <a:r>
              <a:rPr lang="ru-RU" sz="2400" dirty="0" smtClean="0"/>
              <a:t>. </a:t>
            </a:r>
            <a:r>
              <a:rPr lang="ru-RU" sz="2400" dirty="0"/>
              <a:t>Последовательность [</a:t>
            </a:r>
            <a:r>
              <a:rPr lang="ru-RU" sz="2400" i="1" dirty="0"/>
              <a:t>а</a:t>
            </a:r>
            <a:r>
              <a:rPr lang="ru-RU" sz="2400" baseline="-25000" dirty="0"/>
              <a:t>1</a:t>
            </a:r>
            <a:r>
              <a:rPr lang="ru-RU" sz="2400" i="1" dirty="0"/>
              <a:t>а</a:t>
            </a:r>
            <a:r>
              <a:rPr lang="ru-RU" sz="2400" baseline="-25000" dirty="0"/>
              <a:t>2</a:t>
            </a:r>
            <a:r>
              <a:rPr lang="ru-RU" sz="2400" dirty="0"/>
              <a:t>...</a:t>
            </a:r>
            <a:r>
              <a:rPr lang="ru-RU" sz="2400" i="1" dirty="0"/>
              <a:t>а</a:t>
            </a:r>
            <a:r>
              <a:rPr lang="en-US" sz="2400" baseline="-25000" dirty="0"/>
              <a:t>k</a:t>
            </a:r>
            <a:r>
              <a:rPr lang="ru-RU" sz="2400" dirty="0" smtClean="0"/>
              <a:t>]  - </a:t>
            </a:r>
            <a:r>
              <a:rPr lang="en-US" sz="2400" dirty="0" smtClean="0"/>
              <a:t>ASCII </a:t>
            </a:r>
            <a:r>
              <a:rPr lang="ru-RU" sz="2400" dirty="0" smtClean="0"/>
              <a:t>коды: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</a:t>
            </a:r>
            <a:r>
              <a:rPr lang="en-US" sz="2400" dirty="0"/>
              <a:t>[</a:t>
            </a:r>
            <a:r>
              <a:rPr lang="en-US" sz="2400" dirty="0" smtClean="0"/>
              <a:t>0-9] </a:t>
            </a:r>
            <a:r>
              <a:rPr lang="ru-RU" sz="2400" dirty="0" smtClean="0"/>
              <a:t>– последовательность цифр 10 </a:t>
            </a:r>
            <a:r>
              <a:rPr lang="ru-RU" sz="2400" dirty="0" err="1" smtClean="0"/>
              <a:t>сс</a:t>
            </a:r>
            <a:r>
              <a:rPr lang="ru-RU" sz="24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</a:t>
            </a:r>
            <a:r>
              <a:rPr lang="en-US" sz="2400" dirty="0" smtClean="0"/>
              <a:t>[</a:t>
            </a:r>
            <a:r>
              <a:rPr lang="ru-RU" sz="2400" dirty="0"/>
              <a:t>А-</a:t>
            </a:r>
            <a:r>
              <a:rPr lang="en-US" sz="2400" dirty="0"/>
              <a:t>Z</a:t>
            </a:r>
            <a:r>
              <a:rPr lang="en-US" sz="2400" dirty="0" smtClean="0"/>
              <a:t>] </a:t>
            </a:r>
            <a:r>
              <a:rPr lang="ru-RU" sz="2400" dirty="0"/>
              <a:t>– последовательность </a:t>
            </a:r>
            <a:r>
              <a:rPr lang="ru-RU" sz="2400" dirty="0" smtClean="0"/>
              <a:t>букв английского языка, верхний регистр;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[</a:t>
            </a:r>
            <a:r>
              <a:rPr lang="ru-RU" sz="2400" dirty="0" smtClean="0"/>
              <a:t>А-</a:t>
            </a:r>
            <a:r>
              <a:rPr lang="en-US" sz="2400" dirty="0"/>
              <a:t>Z</a:t>
            </a:r>
            <a:r>
              <a:rPr lang="ru-RU" sz="2400" dirty="0"/>
              <a:t>а-</a:t>
            </a:r>
            <a:r>
              <a:rPr lang="en-US" sz="2400" dirty="0"/>
              <a:t>z</a:t>
            </a:r>
            <a:r>
              <a:rPr lang="ru-RU" sz="2400" dirty="0" smtClean="0"/>
              <a:t>0-9</a:t>
            </a:r>
            <a:r>
              <a:rPr lang="en-US" sz="2400" dirty="0" smtClean="0"/>
              <a:t>] </a:t>
            </a:r>
            <a:r>
              <a:rPr lang="ru-RU" sz="24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2. Специальные обозначения: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</a:t>
            </a:r>
            <a:r>
              <a:rPr lang="ru-RU" sz="2400" dirty="0"/>
              <a:t>[:</a:t>
            </a:r>
            <a:r>
              <a:rPr lang="en-US" sz="2400" dirty="0"/>
              <a:t>digit</a:t>
            </a:r>
            <a:r>
              <a:rPr lang="ru-RU" sz="2400" dirty="0"/>
              <a:t>:] </a:t>
            </a:r>
            <a:endParaRPr lang="ru-RU" sz="2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оператор </a:t>
            </a:r>
            <a:r>
              <a:rPr lang="en-US" sz="2400" dirty="0" smtClean="0"/>
              <a:t>|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ru-RU" sz="2400" dirty="0" smtClean="0"/>
              <a:t>оператор </a:t>
            </a:r>
            <a:r>
              <a:rPr lang="en-US" sz="2400" dirty="0"/>
              <a:t>?</a:t>
            </a:r>
            <a:r>
              <a:rPr lang="ru-RU" sz="2400" dirty="0" smtClean="0"/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3. Генераторы паролей   </a:t>
            </a:r>
            <a:endParaRPr lang="ru-RU" sz="2400" dirty="0"/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 smtClean="0"/>
              <a:t>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993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43" y="318655"/>
            <a:ext cx="8596668" cy="1320800"/>
          </a:xfrm>
        </p:spPr>
        <p:txBody>
          <a:bodyPr/>
          <a:lstStyle/>
          <a:p>
            <a:r>
              <a:rPr lang="ru-RU" b="1" dirty="0" smtClean="0"/>
              <a:t>Применение регулярных грамматик (регулярных выражений)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51" y="2008189"/>
            <a:ext cx="11507146" cy="436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Применение в ОС </a:t>
            </a:r>
            <a:r>
              <a:rPr lang="en-US" sz="2800" dirty="0" smtClean="0"/>
              <a:t>UNIX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 </a:t>
            </a:r>
            <a:r>
              <a:rPr lang="en-US" sz="2200" dirty="0" smtClean="0"/>
              <a:t>1</a:t>
            </a:r>
            <a:r>
              <a:rPr lang="ru-RU" sz="2200" dirty="0" smtClean="0"/>
              <a:t>. </a:t>
            </a:r>
            <a:r>
              <a:rPr lang="ru-RU" sz="2200" dirty="0"/>
              <a:t>Последовательность [</a:t>
            </a:r>
            <a:r>
              <a:rPr lang="ru-RU" sz="2200" i="1" dirty="0"/>
              <a:t>а</a:t>
            </a:r>
            <a:r>
              <a:rPr lang="ru-RU" sz="2200" baseline="-25000" dirty="0"/>
              <a:t>1</a:t>
            </a:r>
            <a:r>
              <a:rPr lang="ru-RU" sz="2200" i="1" dirty="0"/>
              <a:t>а</a:t>
            </a:r>
            <a:r>
              <a:rPr lang="ru-RU" sz="2200" baseline="-25000" dirty="0"/>
              <a:t>2</a:t>
            </a:r>
            <a:r>
              <a:rPr lang="ru-RU" sz="2200" dirty="0"/>
              <a:t>...</a:t>
            </a:r>
            <a:r>
              <a:rPr lang="ru-RU" sz="2200" i="1" dirty="0"/>
              <a:t>а</a:t>
            </a:r>
            <a:r>
              <a:rPr lang="en-US" sz="2200" baseline="-25000" dirty="0"/>
              <a:t>k</a:t>
            </a:r>
            <a:r>
              <a:rPr lang="ru-RU" sz="2200" dirty="0" smtClean="0"/>
              <a:t>]  - </a:t>
            </a:r>
            <a:r>
              <a:rPr lang="en-US" sz="2200" dirty="0" smtClean="0"/>
              <a:t>ASCII </a:t>
            </a:r>
            <a:r>
              <a:rPr lang="ru-RU" sz="2200" dirty="0" smtClean="0"/>
              <a:t>коды: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200" dirty="0"/>
              <a:t> </a:t>
            </a:r>
            <a:r>
              <a:rPr lang="ru-RU" sz="2200" dirty="0" smtClean="0"/>
              <a:t>    - </a:t>
            </a:r>
            <a:r>
              <a:rPr lang="en-US" sz="2200" dirty="0"/>
              <a:t>[</a:t>
            </a:r>
            <a:r>
              <a:rPr lang="en-US" sz="2200" dirty="0" smtClean="0"/>
              <a:t>0-9] </a:t>
            </a:r>
            <a:r>
              <a:rPr lang="ru-RU" sz="2200" dirty="0" smtClean="0"/>
              <a:t>– последовательность цифр 10 </a:t>
            </a:r>
            <a:r>
              <a:rPr lang="ru-RU" sz="2200" dirty="0" err="1" smtClean="0"/>
              <a:t>сс</a:t>
            </a:r>
            <a:r>
              <a:rPr lang="ru-RU" sz="22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200" dirty="0"/>
              <a:t> </a:t>
            </a:r>
            <a:r>
              <a:rPr lang="ru-RU" sz="2200" dirty="0" smtClean="0"/>
              <a:t>    - </a:t>
            </a:r>
            <a:r>
              <a:rPr lang="en-US" sz="2200" dirty="0" smtClean="0"/>
              <a:t>[</a:t>
            </a:r>
            <a:r>
              <a:rPr lang="ru-RU" sz="2400" dirty="0"/>
              <a:t>А-</a:t>
            </a:r>
            <a:r>
              <a:rPr lang="en-US" sz="2400" dirty="0"/>
              <a:t>Z</a:t>
            </a:r>
            <a:r>
              <a:rPr lang="en-US" sz="2200" dirty="0" smtClean="0"/>
              <a:t>] </a:t>
            </a:r>
            <a:r>
              <a:rPr lang="ru-RU" sz="2200" dirty="0"/>
              <a:t>– последовательность </a:t>
            </a:r>
            <a:r>
              <a:rPr lang="ru-RU" sz="2200" dirty="0" smtClean="0"/>
              <a:t>букв английского языка, верхний регистр;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[</a:t>
            </a:r>
            <a:r>
              <a:rPr lang="ru-RU" sz="2400" dirty="0" smtClean="0"/>
              <a:t>А-</a:t>
            </a:r>
            <a:r>
              <a:rPr lang="en-US" sz="2400" dirty="0"/>
              <a:t>Z</a:t>
            </a:r>
            <a:r>
              <a:rPr lang="ru-RU" sz="2400" dirty="0"/>
              <a:t>а-</a:t>
            </a:r>
            <a:r>
              <a:rPr lang="en-US" sz="2400" dirty="0"/>
              <a:t>z</a:t>
            </a:r>
            <a:r>
              <a:rPr lang="ru-RU" sz="2400" dirty="0" smtClean="0"/>
              <a:t>0-9</a:t>
            </a:r>
            <a:r>
              <a:rPr lang="en-US" sz="2400" dirty="0" smtClean="0"/>
              <a:t>] </a:t>
            </a:r>
            <a:r>
              <a:rPr lang="ru-RU" sz="24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2. Специальные обозначения: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</a:t>
            </a:r>
            <a:r>
              <a:rPr lang="ru-RU" sz="2400" dirty="0"/>
              <a:t>[:</a:t>
            </a:r>
            <a:r>
              <a:rPr lang="en-US" sz="2400" dirty="0"/>
              <a:t>digit</a:t>
            </a:r>
            <a:r>
              <a:rPr lang="ru-RU" sz="2400" dirty="0"/>
              <a:t>:] </a:t>
            </a:r>
            <a:endParaRPr lang="ru-RU" sz="2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- оператор </a:t>
            </a:r>
            <a:r>
              <a:rPr lang="en-US" sz="2400" dirty="0" smtClean="0"/>
              <a:t>|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ru-RU" sz="2400" dirty="0" smtClean="0"/>
              <a:t>оператор </a:t>
            </a:r>
            <a:r>
              <a:rPr lang="en-US" sz="2400" dirty="0"/>
              <a:t>?</a:t>
            </a:r>
            <a:r>
              <a:rPr lang="ru-RU" sz="2200" dirty="0" smtClean="0"/>
              <a:t>    </a:t>
            </a:r>
            <a:endParaRPr lang="ru-RU" sz="2200" dirty="0"/>
          </a:p>
          <a:p>
            <a:pPr marL="0" indent="0">
              <a:spcBef>
                <a:spcPts val="300"/>
              </a:spcBef>
              <a:buNone/>
            </a:pPr>
            <a:r>
              <a:rPr lang="ru-RU" sz="2800" dirty="0" smtClean="0"/>
              <a:t>  и т.д.</a:t>
            </a:r>
            <a:endParaRPr lang="ru-RU" sz="2800" dirty="0"/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3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2712720"/>
            <a:ext cx="10212395" cy="35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ru-RU" sz="2400" b="1" i="1" dirty="0">
                <a:solidFill>
                  <a:srgbClr val="FF0000"/>
                </a:solidFill>
              </a:rPr>
              <a:t>Грамматика</a:t>
            </a:r>
            <a:r>
              <a:rPr lang="ru-RU" sz="2400" b="1" dirty="0"/>
              <a:t> </a:t>
            </a:r>
            <a:r>
              <a:rPr lang="ru-RU" sz="2400" dirty="0"/>
              <a:t>– система правил, предназначенная для задания множества цепочек и символов данного алфавита. </a:t>
            </a:r>
            <a:endParaRPr lang="ru-RU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G </a:t>
            </a:r>
            <a:r>
              <a:rPr lang="ru-RU" sz="2400" dirty="0"/>
              <a:t>– грамматика; L(G) – язык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331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259840"/>
            <a:ext cx="10322560" cy="514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i="1" dirty="0"/>
              <a:t>Порождающей формальной грамматикой </a:t>
            </a:r>
            <a:r>
              <a:rPr lang="ru-RU" sz="2400" dirty="0"/>
              <a:t>называется четверка вида</a:t>
            </a:r>
          </a:p>
          <a:p>
            <a:r>
              <a:rPr lang="ru-RU" sz="2400" i="1" dirty="0"/>
              <a:t>G = </a:t>
            </a:r>
            <a:r>
              <a:rPr lang="en-US" sz="2400" i="1" dirty="0"/>
              <a:t>&lt;</a:t>
            </a:r>
            <a:r>
              <a:rPr lang="ru-RU" sz="2400" i="1" dirty="0"/>
              <a:t>VT,VN,P,S</a:t>
            </a:r>
            <a:r>
              <a:rPr lang="en-US" sz="2400" i="1" dirty="0"/>
              <a:t>&gt;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ru-RU" sz="2400" dirty="0"/>
              <a:t>где </a:t>
            </a:r>
            <a:r>
              <a:rPr lang="ru-RU" sz="2400" i="1" dirty="0"/>
              <a:t>VT – </a:t>
            </a:r>
            <a:r>
              <a:rPr lang="ru-RU" sz="2400" dirty="0"/>
              <a:t>множество терминальных символов грамматики (обычно строчные латинские буквы, цифры, и т.п.)</a:t>
            </a:r>
            <a:r>
              <a:rPr lang="ru-RU" sz="2400" b="1" i="1" dirty="0"/>
              <a:t>;</a:t>
            </a:r>
            <a:endParaRPr lang="ru-RU" sz="2400" dirty="0"/>
          </a:p>
          <a:p>
            <a:r>
              <a:rPr lang="ru-RU" sz="2400" i="1" dirty="0"/>
              <a:t>VN – </a:t>
            </a:r>
            <a:r>
              <a:rPr lang="ru-RU" sz="2400" dirty="0"/>
              <a:t>конечное множество нетерминальных символов грамматики (обычно прописные латинские буквы), </a:t>
            </a:r>
            <a:r>
              <a:rPr lang="ru-RU" sz="2400" i="1" dirty="0" smtClean="0"/>
              <a:t>VT</a:t>
            </a:r>
            <a:r>
              <a:rPr lang="ru-RU" sz="2400" dirty="0" smtClean="0">
                <a:sym typeface="Symbol"/>
              </a:rPr>
              <a:t></a:t>
            </a:r>
            <a:r>
              <a:rPr lang="ru-RU" sz="2400" i="1" dirty="0" smtClean="0"/>
              <a:t>VN </a:t>
            </a:r>
            <a:r>
              <a:rPr lang="ru-RU" sz="2400" i="1" dirty="0"/>
              <a:t>=</a:t>
            </a:r>
            <a:r>
              <a:rPr lang="ru-RU" sz="2400" b="1" i="1" dirty="0"/>
              <a:t>0</a:t>
            </a:r>
            <a:r>
              <a:rPr lang="ru-RU" sz="2400" dirty="0"/>
              <a:t>;</a:t>
            </a:r>
          </a:p>
          <a:p>
            <a:r>
              <a:rPr lang="ru-RU" sz="2400" i="1" dirty="0"/>
              <a:t>Р – </a:t>
            </a:r>
            <a:r>
              <a:rPr lang="ru-RU" sz="2400" dirty="0"/>
              <a:t>множество правил вывода грамматики; элемент </a:t>
            </a:r>
            <a:r>
              <a:rPr lang="ru-RU" sz="2400" i="1" dirty="0" smtClean="0"/>
              <a:t>(</a:t>
            </a:r>
            <a:r>
              <a:rPr lang="ru-RU" sz="2400" b="1" dirty="0" smtClean="0">
                <a:sym typeface="Symbol"/>
              </a:rPr>
              <a:t></a:t>
            </a:r>
            <a:r>
              <a:rPr lang="ru-RU" sz="2400" dirty="0" smtClean="0"/>
              <a:t>,</a:t>
            </a:r>
            <a:r>
              <a:rPr lang="ru-RU" sz="2400" dirty="0"/>
              <a:t>β</a:t>
            </a:r>
            <a:r>
              <a:rPr lang="ru-RU" sz="2400" i="1" dirty="0"/>
              <a:t>) </a:t>
            </a:r>
            <a:r>
              <a:rPr lang="ru-RU" sz="2400" dirty="0"/>
              <a:t>множества </a:t>
            </a:r>
            <a:r>
              <a:rPr lang="ru-RU" sz="2400" i="1" dirty="0"/>
              <a:t>Р </a:t>
            </a:r>
            <a:r>
              <a:rPr lang="ru-RU" sz="2400" dirty="0"/>
              <a:t>называется правилом вывода и записывается в виде α→β (читается: «из цепочки </a:t>
            </a:r>
            <a:r>
              <a:rPr lang="ru-RU" sz="2400" i="1" dirty="0"/>
              <a:t>α </a:t>
            </a:r>
            <a:r>
              <a:rPr lang="ru-RU" sz="2400" dirty="0"/>
              <a:t>выводится цепочка </a:t>
            </a:r>
            <a:r>
              <a:rPr lang="ru-RU" sz="2400" i="1" dirty="0"/>
              <a:t>β </a:t>
            </a:r>
            <a:r>
              <a:rPr lang="ru-RU" sz="2400" dirty="0"/>
              <a:t>»)</a:t>
            </a:r>
          </a:p>
          <a:p>
            <a:r>
              <a:rPr lang="ru-RU" sz="2400" i="1" dirty="0"/>
              <a:t>S – </a:t>
            </a:r>
            <a:r>
              <a:rPr lang="ru-RU" sz="2400" dirty="0"/>
              <a:t>начальный символ грамматики, </a:t>
            </a:r>
            <a:r>
              <a:rPr lang="ru-RU" sz="2400" i="1" dirty="0"/>
              <a:t>S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i="1" dirty="0" smtClean="0"/>
              <a:t>VN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2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2042160"/>
            <a:ext cx="10322560" cy="4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dirty="0"/>
              <a:t>Например, грамматика G</a:t>
            </a:r>
            <a:r>
              <a:rPr lang="ru-RU" sz="2400" baseline="-25000" dirty="0"/>
              <a:t>1</a:t>
            </a:r>
            <a:r>
              <a:rPr lang="ru-RU" sz="2400" dirty="0"/>
              <a:t>=&lt;{0, 1}, {A, S}, Р1, S &gt;,</a:t>
            </a:r>
            <a:r>
              <a:rPr lang="ru-RU" sz="2400" i="1" dirty="0"/>
              <a:t> </a:t>
            </a:r>
            <a:r>
              <a:rPr lang="ru-RU" sz="2400" dirty="0"/>
              <a:t>где множество </a:t>
            </a:r>
            <a:r>
              <a:rPr lang="ru-RU" sz="2400" i="1" dirty="0"/>
              <a:t>Р1</a:t>
            </a:r>
            <a:r>
              <a:rPr lang="ru-RU" sz="2400" dirty="0"/>
              <a:t> состоит из правил вида: 1) </a:t>
            </a:r>
            <a:r>
              <a:rPr lang="ru-RU" sz="2400" i="1" dirty="0"/>
              <a:t>S→0A1; 2) 0А→00А1; 3)</a:t>
            </a:r>
            <a:r>
              <a:rPr lang="ru-RU" sz="2400" i="1" dirty="0" err="1"/>
              <a:t>А→</a:t>
            </a:r>
            <a:r>
              <a:rPr lang="ru-RU" sz="2400" dirty="0" err="1"/>
              <a:t>e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 Для </a:t>
            </a:r>
            <a:r>
              <a:rPr lang="ru-RU" sz="2400" dirty="0"/>
              <a:t>записи правил вывода с одинаковыми левыми частями вида α→β</a:t>
            </a:r>
            <a:r>
              <a:rPr lang="ru-RU" sz="2400" baseline="-25000" dirty="0"/>
              <a:t>1</a:t>
            </a:r>
            <a:r>
              <a:rPr lang="ru-RU" sz="2400" dirty="0"/>
              <a:t>, α→β</a:t>
            </a:r>
            <a:r>
              <a:rPr lang="ru-RU" sz="2400" baseline="-25000" dirty="0"/>
              <a:t>2</a:t>
            </a:r>
            <a:r>
              <a:rPr lang="ru-RU" sz="2400" dirty="0"/>
              <a:t>,…, α→β</a:t>
            </a:r>
            <a:r>
              <a:rPr lang="ru-RU" sz="2400" baseline="-25000" dirty="0"/>
              <a:t>n</a:t>
            </a:r>
            <a:r>
              <a:rPr lang="ru-RU" sz="2400" dirty="0"/>
              <a:t> используется </a:t>
            </a:r>
            <a:r>
              <a:rPr lang="ru-RU" sz="2400" i="1" dirty="0"/>
              <a:t>сокращенная форма</a:t>
            </a:r>
            <a:r>
              <a:rPr lang="ru-RU" sz="2400" dirty="0"/>
              <a:t> записи α→β</a:t>
            </a:r>
            <a:r>
              <a:rPr lang="ru-RU" sz="2400" baseline="-25000" dirty="0"/>
              <a:t>1</a:t>
            </a:r>
            <a:r>
              <a:rPr lang="ru-RU" sz="2400" dirty="0"/>
              <a:t>|β</a:t>
            </a:r>
            <a:r>
              <a:rPr lang="ru-RU" sz="2400" baseline="-25000" dirty="0"/>
              <a:t>2</a:t>
            </a:r>
            <a:r>
              <a:rPr lang="ru-RU" sz="2400" dirty="0"/>
              <a:t>|…|β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19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3.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третьему типу относятся </a:t>
            </a:r>
            <a:r>
              <a:rPr lang="ru-RU" sz="2400" i="1" dirty="0"/>
              <a:t>регулярные грамматики</a:t>
            </a:r>
            <a:r>
              <a:rPr lang="ru-RU" sz="2400" dirty="0"/>
              <a:t> (автоматные) — самые простые из формальных грамматик. Они являются контекстно-свободными, но с ограниченными возможностями. Все регулярные грамматики могут быть разделены на два эквивалентных класса: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праволинейной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A→γB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леволинейной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A→Bγ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7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6214" y="284480"/>
            <a:ext cx="8596668" cy="1320800"/>
          </a:xfrm>
        </p:spPr>
        <p:txBody>
          <a:bodyPr/>
          <a:lstStyle/>
          <a:p>
            <a:r>
              <a:rPr lang="ru-RU" b="1" u="sng" dirty="0" smtClean="0">
                <a:solidFill>
                  <a:srgbClr val="FF0000"/>
                </a:solidFill>
              </a:rPr>
              <a:t>Регулярные выражения</a:t>
            </a:r>
            <a:endParaRPr lang="ru-RU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2" y="1426298"/>
            <a:ext cx="10046084" cy="4692114"/>
          </a:xfrm>
        </p:spPr>
        <p:txBody>
          <a:bodyPr>
            <a:noAutofit/>
          </a:bodyPr>
          <a:lstStyle/>
          <a:p>
            <a:r>
              <a:rPr lang="ru-RU" sz="2800" b="1" dirty="0"/>
              <a:t>Регулярные </a:t>
            </a:r>
            <a:r>
              <a:rPr lang="ru-RU" sz="2800" b="1" dirty="0" smtClean="0"/>
              <a:t>выражения (РВ) </a:t>
            </a:r>
            <a:r>
              <a:rPr lang="ru-RU" sz="2800" dirty="0"/>
              <a:t>– это один из </a:t>
            </a:r>
            <a:r>
              <a:rPr lang="ru-RU" sz="2800" b="1" dirty="0">
                <a:solidFill>
                  <a:srgbClr val="FF0000"/>
                </a:solidFill>
              </a:rPr>
              <a:t>способов описания языков</a:t>
            </a:r>
            <a:r>
              <a:rPr lang="ru-RU" sz="2800" dirty="0"/>
              <a:t>, </a:t>
            </a:r>
            <a:r>
              <a:rPr lang="ru-RU" sz="2800" dirty="0" smtClean="0">
                <a:solidFill>
                  <a:srgbClr val="7030A0"/>
                </a:solidFill>
              </a:rPr>
              <a:t>используя </a:t>
            </a:r>
            <a:r>
              <a:rPr lang="ru-RU" sz="2800" dirty="0">
                <a:solidFill>
                  <a:srgbClr val="7030A0"/>
                </a:solidFill>
              </a:rPr>
              <a:t>алгебраические конструкции</a:t>
            </a:r>
            <a:r>
              <a:rPr lang="ru-RU" sz="2800" dirty="0"/>
              <a:t>. Эти конструкции включают в себя строки символов в некотором фиксированном алфавите Σ, скобки и символы операций +, </a:t>
            </a:r>
            <a:r>
              <a:rPr lang="ru-RU" sz="2800" dirty="0" smtClean="0"/>
              <a:t>• , *.</a:t>
            </a:r>
          </a:p>
          <a:p>
            <a:endParaRPr lang="ru-RU" sz="2800" dirty="0"/>
          </a:p>
          <a:p>
            <a:r>
              <a:rPr lang="ru-RU" sz="2800" b="1" dirty="0" smtClean="0"/>
              <a:t>Пример</a:t>
            </a:r>
            <a:r>
              <a:rPr lang="ru-RU" sz="2800" b="1" dirty="0"/>
              <a:t>:</a:t>
            </a:r>
            <a:r>
              <a:rPr lang="ru-RU" sz="2800" dirty="0"/>
              <a:t> регулярное выражение t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 err="1"/>
              <a:t>rk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/>
              <a:t> описывает тот же язык, что и грамматика G = (V</a:t>
            </a:r>
            <a:r>
              <a:rPr lang="ru-RU" sz="2800" baseline="-25000" dirty="0"/>
              <a:t>T</a:t>
            </a:r>
            <a:r>
              <a:rPr lang="ru-RU" sz="2800" dirty="0"/>
              <a:t>, V</a:t>
            </a:r>
            <a:r>
              <a:rPr lang="ru-RU" sz="2800" baseline="-25000" dirty="0"/>
              <a:t>N</a:t>
            </a:r>
            <a:r>
              <a:rPr lang="ru-RU" sz="2800" dirty="0"/>
              <a:t>, P, S), </a:t>
            </a:r>
            <a:r>
              <a:rPr lang="ru-RU" sz="2800" dirty="0" smtClean="0"/>
              <a:t>заданная:        V</a:t>
            </a:r>
            <a:r>
              <a:rPr lang="ru-RU" sz="2800" baseline="-25000" dirty="0" smtClean="0"/>
              <a:t>N</a:t>
            </a:r>
            <a:r>
              <a:rPr lang="ru-RU" sz="2800" dirty="0" smtClean="0"/>
              <a:t> </a:t>
            </a:r>
            <a:r>
              <a:rPr lang="ru-RU" sz="2800" dirty="0"/>
              <a:t>= {S, A}, V</a:t>
            </a:r>
            <a:r>
              <a:rPr lang="ru-RU" sz="2800" baseline="-25000" dirty="0"/>
              <a:t>T</a:t>
            </a:r>
            <a:r>
              <a:rPr lang="ru-RU" sz="2800" dirty="0"/>
              <a:t> = {</a:t>
            </a:r>
            <a:r>
              <a:rPr lang="en-US" sz="2800" dirty="0"/>
              <a:t>t</a:t>
            </a:r>
            <a:r>
              <a:rPr lang="ru-RU" sz="2800" dirty="0"/>
              <a:t>, r, k}, правила Р: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tS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rA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 → ε, </a:t>
            </a:r>
            <a:r>
              <a:rPr lang="en-US" sz="2800" dirty="0"/>
              <a:t>A</a:t>
            </a:r>
            <a:r>
              <a:rPr lang="ru-RU" sz="2800" dirty="0"/>
              <a:t> → </a:t>
            </a:r>
            <a:r>
              <a:rPr lang="en-US" sz="2800" dirty="0"/>
              <a:t>kA</a:t>
            </a:r>
            <a:r>
              <a:rPr lang="ru-RU" sz="2800" dirty="0"/>
              <a:t>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089185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</TotalTime>
  <Words>1704</Words>
  <Application>Microsoft Office PowerPoint</Application>
  <PresentationFormat>Произвольный</PresentationFormat>
  <Paragraphs>138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Аспект</vt:lpstr>
      <vt:lpstr>Теория автоматов и формальные грамматики   Регулярные грамматики и конечные автоматы</vt:lpstr>
      <vt:lpstr>Основные определения</vt:lpstr>
      <vt:lpstr>Основные определения</vt:lpstr>
      <vt:lpstr>Основные определения</vt:lpstr>
      <vt:lpstr>Порождающие грамматики</vt:lpstr>
      <vt:lpstr>Порождающие грамматики</vt:lpstr>
      <vt:lpstr>Классификация по Хомскому</vt:lpstr>
      <vt:lpstr>Иерархия: Грамматики – Языки - Автоматы</vt:lpstr>
      <vt:lpstr>Регулярные выражения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Связь регулярных выражений и конечных автоматов</vt:lpstr>
      <vt:lpstr>Детерминированный конечный автомат (ДКА)</vt:lpstr>
      <vt:lpstr>Недетерминированный конечный автомат (НКА)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Применение регулярных грамматик (РВ)</vt:lpstr>
      <vt:lpstr>Применение регулярных грамматик (регулярных выражений)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66</cp:revision>
  <dcterms:created xsi:type="dcterms:W3CDTF">2020-05-25T07:41:24Z</dcterms:created>
  <dcterms:modified xsi:type="dcterms:W3CDTF">2021-03-18T10:49:56Z</dcterms:modified>
</cp:coreProperties>
</file>