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1"/>
  </p:notesMasterIdLst>
  <p:sldIdLst>
    <p:sldId id="347" r:id="rId2"/>
    <p:sldId id="362" r:id="rId3"/>
    <p:sldId id="370" r:id="rId4"/>
    <p:sldId id="371" r:id="rId5"/>
    <p:sldId id="366" r:id="rId6"/>
    <p:sldId id="348" r:id="rId7"/>
    <p:sldId id="378" r:id="rId8"/>
    <p:sldId id="372" r:id="rId9"/>
    <p:sldId id="373" r:id="rId10"/>
    <p:sldId id="374" r:id="rId11"/>
    <p:sldId id="376" r:id="rId12"/>
    <p:sldId id="375" r:id="rId13"/>
    <p:sldId id="379" r:id="rId14"/>
    <p:sldId id="381" r:id="rId15"/>
    <p:sldId id="380" r:id="rId16"/>
    <p:sldId id="384" r:id="rId17"/>
    <p:sldId id="383" r:id="rId18"/>
    <p:sldId id="385" r:id="rId19"/>
    <p:sldId id="377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8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9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72A3A-F2BA-4465-9FA7-2D3DDA88C9DF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82E3C-C056-41AD-9CBC-794BC9557B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7661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55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37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0753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943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6727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428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036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412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754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58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32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8743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224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863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26.05.2021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148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25D34-C9E9-4AE6-96C2-EF5E52AAE7A2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9061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4089" y="2255520"/>
            <a:ext cx="8596668" cy="13208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</a:rPr>
              <a:t>Распознающие автоматы.</a:t>
            </a:r>
            <a:br>
              <a:rPr lang="ru-RU" b="1" dirty="0" smtClean="0">
                <a:solidFill>
                  <a:srgbClr val="FF0000"/>
                </a:solidFill>
              </a:rPr>
            </a:br>
            <a:r>
              <a:rPr lang="ru-RU" b="1" dirty="0" smtClean="0">
                <a:solidFill>
                  <a:srgbClr val="FF0000"/>
                </a:solidFill>
              </a:rPr>
              <a:t>ДКА и НКА.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29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3" y="0"/>
            <a:ext cx="8596668" cy="1320800"/>
          </a:xfrm>
        </p:spPr>
        <p:txBody>
          <a:bodyPr/>
          <a:lstStyle/>
          <a:p>
            <a:r>
              <a:rPr lang="ru-RU" dirty="0" smtClean="0"/>
              <a:t>Недетерминированный </a:t>
            </a:r>
            <a:r>
              <a:rPr lang="ru-RU" dirty="0"/>
              <a:t>конечный автомат </a:t>
            </a:r>
            <a:r>
              <a:rPr lang="ru-RU" dirty="0" smtClean="0"/>
              <a:t>(НКА)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298" y="1611746"/>
            <a:ext cx="11057465" cy="2397556"/>
          </a:xfrm>
        </p:spPr>
        <p:txBody>
          <a:bodyPr/>
          <a:lstStyle/>
          <a:p>
            <a:r>
              <a:rPr lang="ru-RU" sz="2800" dirty="0"/>
              <a:t>Недетерминированный конечный автомат (распознаватель), или НКА, – это пятерка М = </a:t>
            </a:r>
            <a:r>
              <a:rPr lang="ru-RU" sz="2800" dirty="0" smtClean="0"/>
              <a:t>(</a:t>
            </a:r>
            <a:r>
              <a:rPr lang="en-US" sz="2800" dirty="0" smtClean="0"/>
              <a:t>V, </a:t>
            </a:r>
            <a:r>
              <a:rPr lang="ru-RU" sz="2800" dirty="0" smtClean="0"/>
              <a:t>Q</a:t>
            </a:r>
            <a:r>
              <a:rPr lang="ru-RU" sz="2800" dirty="0"/>
              <a:t>, </a:t>
            </a:r>
            <a:r>
              <a:rPr lang="el-GR" sz="2800" dirty="0"/>
              <a:t>φ</a:t>
            </a:r>
            <a:r>
              <a:rPr lang="ru-RU" sz="2800" dirty="0" smtClean="0"/>
              <a:t>, </a:t>
            </a:r>
            <a:r>
              <a:rPr lang="ru-RU" sz="2800" dirty="0"/>
              <a:t>q</a:t>
            </a:r>
            <a:r>
              <a:rPr lang="ru-RU" sz="2800" baseline="-25000" dirty="0"/>
              <a:t>0</a:t>
            </a:r>
            <a:r>
              <a:rPr lang="ru-RU" sz="2800" dirty="0"/>
              <a:t>, </a:t>
            </a:r>
            <a:r>
              <a:rPr lang="ru-RU" sz="2800" dirty="0">
                <a:solidFill>
                  <a:srgbClr val="7030A0"/>
                </a:solidFill>
              </a:rPr>
              <a:t>F</a:t>
            </a:r>
            <a:r>
              <a:rPr lang="ru-RU" sz="2800" dirty="0"/>
              <a:t>), </a:t>
            </a:r>
            <a:endParaRPr lang="en-US" sz="2800" dirty="0" smtClean="0"/>
          </a:p>
          <a:p>
            <a:r>
              <a:rPr lang="ru-RU" sz="2800" dirty="0" smtClean="0"/>
              <a:t>где </a:t>
            </a:r>
            <a:r>
              <a:rPr lang="ru-RU" sz="2800" dirty="0"/>
              <a:t>Q, </a:t>
            </a:r>
            <a:r>
              <a:rPr lang="en-US" sz="2800" dirty="0" smtClean="0"/>
              <a:t>V</a:t>
            </a:r>
            <a:r>
              <a:rPr lang="ru-RU" sz="2800" dirty="0" smtClean="0"/>
              <a:t>, </a:t>
            </a:r>
            <a:r>
              <a:rPr lang="ru-RU" sz="2800" dirty="0"/>
              <a:t>q</a:t>
            </a:r>
            <a:r>
              <a:rPr lang="ru-RU" sz="2800" baseline="-25000" dirty="0"/>
              <a:t>0</a:t>
            </a:r>
            <a:r>
              <a:rPr lang="ru-RU" sz="2800" dirty="0"/>
              <a:t>, F </a:t>
            </a:r>
            <a:r>
              <a:rPr lang="en-US" sz="2800" dirty="0" smtClean="0"/>
              <a:t>- </a:t>
            </a:r>
            <a:r>
              <a:rPr lang="ru-RU" sz="2800" dirty="0" smtClean="0"/>
              <a:t>определяются </a:t>
            </a:r>
            <a:r>
              <a:rPr lang="ru-RU" sz="2800" dirty="0"/>
              <a:t>так же, как и для ДКА, а функция переходов </a:t>
            </a:r>
            <a:r>
              <a:rPr lang="el-GR" sz="2800" dirty="0">
                <a:solidFill>
                  <a:srgbClr val="7030A0"/>
                </a:solidFill>
              </a:rPr>
              <a:t>φ</a:t>
            </a:r>
            <a:r>
              <a:rPr lang="ru-RU" sz="2800" dirty="0" smtClean="0"/>
              <a:t> </a:t>
            </a:r>
            <a:r>
              <a:rPr lang="ru-RU" sz="2800" dirty="0"/>
              <a:t>выглядит </a:t>
            </a:r>
            <a:r>
              <a:rPr lang="ru-RU" sz="2800" dirty="0" smtClean="0"/>
              <a:t>так</a:t>
            </a:r>
            <a:r>
              <a:rPr lang="en-US" sz="2800" dirty="0" smtClean="0"/>
              <a:t>- </a:t>
            </a:r>
            <a:r>
              <a:rPr lang="el-GR" sz="2800" dirty="0">
                <a:solidFill>
                  <a:srgbClr val="7030A0"/>
                </a:solidFill>
              </a:rPr>
              <a:t>φ </a:t>
            </a:r>
            <a:r>
              <a:rPr lang="ru-RU" sz="2800" dirty="0" smtClean="0"/>
              <a:t>: </a:t>
            </a:r>
            <a:r>
              <a:rPr lang="ru-RU" sz="2800" dirty="0">
                <a:solidFill>
                  <a:srgbClr val="7030A0"/>
                </a:solidFill>
              </a:rPr>
              <a:t>Q × </a:t>
            </a:r>
            <a:r>
              <a:rPr lang="ru-RU" sz="2800" dirty="0" smtClean="0">
                <a:solidFill>
                  <a:srgbClr val="7030A0"/>
                </a:solidFill>
              </a:rPr>
              <a:t>(</a:t>
            </a:r>
            <a:r>
              <a:rPr lang="en-US" sz="2800" dirty="0" smtClean="0">
                <a:solidFill>
                  <a:srgbClr val="7030A0"/>
                </a:solidFill>
              </a:rPr>
              <a:t>V</a:t>
            </a:r>
            <a:r>
              <a:rPr lang="ru-RU" sz="2800" dirty="0" smtClean="0">
                <a:solidFill>
                  <a:srgbClr val="7030A0"/>
                </a:solidFill>
              </a:rPr>
              <a:t> </a:t>
            </a:r>
            <a:r>
              <a:rPr lang="ru-RU" sz="2800" dirty="0">
                <a:solidFill>
                  <a:srgbClr val="7030A0"/>
                </a:solidFill>
              </a:rPr>
              <a:t>∪ {ε}) </a:t>
            </a:r>
            <a:r>
              <a:rPr lang="ru-RU" sz="2800" dirty="0"/>
              <a:t>→ </a:t>
            </a:r>
            <a:r>
              <a:rPr lang="ru-RU" sz="2800" dirty="0">
                <a:solidFill>
                  <a:srgbClr val="7030A0"/>
                </a:solidFill>
              </a:rPr>
              <a:t>2</a:t>
            </a:r>
            <a:r>
              <a:rPr lang="ru-RU" sz="2800" baseline="30000" dirty="0">
                <a:solidFill>
                  <a:srgbClr val="7030A0"/>
                </a:solidFill>
              </a:rPr>
              <a:t>Q</a:t>
            </a:r>
            <a:r>
              <a:rPr lang="ru-RU" sz="2800" dirty="0">
                <a:solidFill>
                  <a:srgbClr val="7030A0"/>
                </a:solidFill>
              </a:rPr>
              <a:t>.</a:t>
            </a:r>
          </a:p>
          <a:p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1497407" y="3837709"/>
            <a:ext cx="6956521" cy="275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09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2861" y="313316"/>
            <a:ext cx="8596668" cy="1320800"/>
          </a:xfrm>
        </p:spPr>
        <p:txBody>
          <a:bodyPr/>
          <a:lstStyle/>
          <a:p>
            <a:r>
              <a:rPr lang="ru-RU" dirty="0" smtClean="0"/>
              <a:t>НКА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7928" y="1370880"/>
            <a:ext cx="9407236" cy="442032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ru-RU" sz="2800" dirty="0"/>
              <a:t>Для недетерминированных конечных автоматов (НКА), обобщенная функция переходов </a:t>
            </a:r>
            <a:r>
              <a:rPr lang="el-GR" sz="2800" dirty="0" smtClean="0"/>
              <a:t>φ</a:t>
            </a:r>
            <a:r>
              <a:rPr lang="ru-RU" sz="2800" dirty="0" smtClean="0"/>
              <a:t>* определена таким </a:t>
            </a:r>
            <a:r>
              <a:rPr lang="ru-RU" sz="2800" dirty="0"/>
              <a:t>образом, что для любых </a:t>
            </a:r>
            <a:r>
              <a:rPr lang="ru-RU" sz="2800" dirty="0" smtClean="0"/>
              <a:t>q</a:t>
            </a:r>
            <a:r>
              <a:rPr lang="en-US" sz="2800" baseline="-25000" dirty="0" smtClean="0"/>
              <a:t>m</a:t>
            </a:r>
            <a:r>
              <a:rPr lang="ru-RU" sz="2800" dirty="0" smtClean="0"/>
              <a:t>, q</a:t>
            </a:r>
            <a:r>
              <a:rPr lang="en-US" sz="2800" baseline="-25000" dirty="0" smtClean="0"/>
              <a:t>s</a:t>
            </a:r>
            <a:r>
              <a:rPr lang="ru-RU" sz="2800" dirty="0" smtClean="0"/>
              <a:t> </a:t>
            </a:r>
            <a:r>
              <a:rPr lang="ru-RU" sz="2800" dirty="0"/>
              <a:t>∈ Q и </a:t>
            </a:r>
            <a:r>
              <a:rPr lang="en-US" sz="2800" dirty="0" smtClean="0">
                <a:solidFill>
                  <a:srgbClr val="0070C0"/>
                </a:solidFill>
              </a:rPr>
              <a:t>a</a:t>
            </a:r>
            <a:r>
              <a:rPr lang="en-US" sz="2800" dirty="0" smtClean="0"/>
              <a:t> </a:t>
            </a:r>
            <a:r>
              <a:rPr lang="ru-RU" sz="2800" dirty="0" smtClean="0"/>
              <a:t>∈ </a:t>
            </a:r>
            <a:r>
              <a:rPr lang="en-US" sz="2800" dirty="0" smtClean="0"/>
              <a:t>V</a:t>
            </a:r>
            <a:r>
              <a:rPr lang="ru-RU" sz="2800" dirty="0" smtClean="0"/>
              <a:t>*, </a:t>
            </a:r>
            <a:r>
              <a:rPr lang="el-GR" sz="2800" dirty="0" smtClean="0"/>
              <a:t>φ</a:t>
            </a:r>
            <a:r>
              <a:rPr lang="ru-RU" sz="2800" dirty="0" smtClean="0"/>
              <a:t>* </a:t>
            </a:r>
            <a:r>
              <a:rPr lang="ru-RU" sz="2800" dirty="0"/>
              <a:t>(</a:t>
            </a:r>
            <a:r>
              <a:rPr lang="ru-RU" sz="2800" dirty="0" smtClean="0"/>
              <a:t>q</a:t>
            </a:r>
            <a:r>
              <a:rPr lang="en-US" sz="2800" baseline="-25000" dirty="0" smtClean="0"/>
              <a:t>m</a:t>
            </a:r>
            <a:r>
              <a:rPr lang="ru-RU" sz="2800" dirty="0" smtClean="0"/>
              <a:t>, q</a:t>
            </a:r>
            <a:r>
              <a:rPr lang="en-US" sz="2800" baseline="-25000" dirty="0" smtClean="0"/>
              <a:t>s</a:t>
            </a:r>
            <a:r>
              <a:rPr lang="ru-RU" sz="2800" dirty="0" smtClean="0"/>
              <a:t>) </a:t>
            </a:r>
            <a:r>
              <a:rPr lang="ru-RU" sz="2800" dirty="0"/>
              <a:t>содержит </a:t>
            </a:r>
            <a:r>
              <a:rPr lang="ru-RU" sz="2800" dirty="0" smtClean="0"/>
              <a:t>q</a:t>
            </a:r>
            <a:r>
              <a:rPr lang="en-US" sz="2800" baseline="-25000" dirty="0" smtClean="0"/>
              <a:t>s</a:t>
            </a:r>
            <a:r>
              <a:rPr lang="ru-RU" sz="2800" dirty="0" smtClean="0"/>
              <a:t> </a:t>
            </a:r>
            <a:r>
              <a:rPr lang="ru-RU" sz="2800" dirty="0"/>
              <a:t>только тогда, когда в диаграмме переходов этого НКА существует путь из </a:t>
            </a:r>
            <a:r>
              <a:rPr lang="ru-RU" sz="2800" dirty="0" smtClean="0"/>
              <a:t>q</a:t>
            </a:r>
            <a:r>
              <a:rPr lang="en-US" sz="2800" baseline="-25000" dirty="0" smtClean="0"/>
              <a:t>m</a:t>
            </a:r>
            <a:r>
              <a:rPr lang="ru-RU" sz="2800" dirty="0" smtClean="0"/>
              <a:t> </a:t>
            </a:r>
            <a:r>
              <a:rPr lang="ru-RU" sz="2800" dirty="0"/>
              <a:t>в </a:t>
            </a:r>
            <a:r>
              <a:rPr lang="ru-RU" sz="2800" dirty="0" smtClean="0"/>
              <a:t>q</a:t>
            </a:r>
            <a:r>
              <a:rPr lang="en-US" sz="2800" baseline="-25000" dirty="0" smtClean="0"/>
              <a:t>s</a:t>
            </a:r>
            <a:r>
              <a:rPr lang="ru-RU" sz="2800" dirty="0" smtClean="0"/>
              <a:t>, </a:t>
            </a:r>
            <a:r>
              <a:rPr lang="ru-RU" sz="2800" dirty="0"/>
              <a:t>помеченный </a:t>
            </a:r>
            <a:r>
              <a:rPr lang="ru-RU" sz="2800" dirty="0">
                <a:solidFill>
                  <a:srgbClr val="0070C0"/>
                </a:solidFill>
              </a:rPr>
              <a:t>a</a:t>
            </a:r>
            <a:r>
              <a:rPr lang="ru-RU" sz="2800" dirty="0"/>
              <a:t>. </a:t>
            </a:r>
            <a:endParaRPr lang="ru-RU" sz="2800" dirty="0" smtClean="0"/>
          </a:p>
          <a:p>
            <a:endParaRPr lang="ru-RU" sz="2800" dirty="0" smtClean="0"/>
          </a:p>
          <a:p>
            <a:r>
              <a:rPr lang="ru-RU" sz="2800" dirty="0" smtClean="0"/>
              <a:t>Язык </a:t>
            </a:r>
            <a:r>
              <a:rPr lang="en-US" sz="2800" dirty="0"/>
              <a:t>L</a:t>
            </a:r>
            <a:r>
              <a:rPr lang="ru-RU" sz="2800" dirty="0"/>
              <a:t>, который будет допущен НКА </a:t>
            </a:r>
            <a:r>
              <a:rPr lang="en-US" sz="2800" dirty="0"/>
              <a:t>S</a:t>
            </a:r>
            <a:r>
              <a:rPr lang="ru-RU" sz="2800" dirty="0"/>
              <a:t>, </a:t>
            </a:r>
            <a:r>
              <a:rPr lang="en-US" sz="2800" dirty="0"/>
              <a:t>L</a:t>
            </a:r>
            <a:r>
              <a:rPr lang="ru-RU" sz="2800" dirty="0"/>
              <a:t>(</a:t>
            </a:r>
            <a:r>
              <a:rPr lang="en-US" sz="2800" dirty="0"/>
              <a:t>S</a:t>
            </a:r>
            <a:r>
              <a:rPr lang="ru-RU" sz="2800" dirty="0"/>
              <a:t>) = {</a:t>
            </a:r>
            <a:r>
              <a:rPr lang="en-US" sz="2800" dirty="0"/>
              <a:t>a</a:t>
            </a:r>
            <a:r>
              <a:rPr lang="ru-RU" sz="2800" dirty="0"/>
              <a:t> | </a:t>
            </a:r>
            <a:r>
              <a:rPr lang="en-US" sz="2800" dirty="0"/>
              <a:t>a </a:t>
            </a:r>
            <a:r>
              <a:rPr lang="ru-RU" sz="2800" dirty="0"/>
              <a:t>∈ </a:t>
            </a:r>
            <a:r>
              <a:rPr lang="en-US" sz="2800" dirty="0" smtClean="0"/>
              <a:t>V</a:t>
            </a:r>
            <a:r>
              <a:rPr lang="ru-RU" sz="2800" dirty="0" smtClean="0"/>
              <a:t>* </a:t>
            </a:r>
            <a:r>
              <a:rPr lang="ru-RU" sz="2800" dirty="0"/>
              <a:t>и </a:t>
            </a:r>
            <a:r>
              <a:rPr lang="en-US" sz="2800" dirty="0" smtClean="0"/>
              <a:t> </a:t>
            </a:r>
            <a:r>
              <a:rPr lang="el-GR" sz="2800" dirty="0" smtClean="0"/>
              <a:t>φ</a:t>
            </a:r>
            <a:r>
              <a:rPr lang="ru-RU" sz="2800" dirty="0" smtClean="0"/>
              <a:t>*(</a:t>
            </a:r>
            <a:r>
              <a:rPr lang="en-US" sz="2800" dirty="0"/>
              <a:t>q</a:t>
            </a:r>
            <a:r>
              <a:rPr lang="ru-RU" sz="2800" baseline="-25000" dirty="0"/>
              <a:t>0</a:t>
            </a:r>
            <a:r>
              <a:rPr lang="ru-RU" sz="2800" dirty="0"/>
              <a:t>,</a:t>
            </a:r>
            <a:r>
              <a:rPr lang="en-US" sz="2800" dirty="0"/>
              <a:t>a</a:t>
            </a:r>
            <a:r>
              <a:rPr lang="ru-RU" sz="2800" dirty="0"/>
              <a:t>) ∩ </a:t>
            </a:r>
            <a:r>
              <a:rPr lang="en-US" sz="2800" dirty="0"/>
              <a:t>F</a:t>
            </a:r>
            <a:r>
              <a:rPr lang="ru-RU" sz="2800" dirty="0"/>
              <a:t> </a:t>
            </a:r>
            <a:r>
              <a:rPr lang="ru-RU" sz="2800" dirty="0" smtClean="0"/>
              <a:t>≠ </a:t>
            </a:r>
            <a:r>
              <a:rPr lang="ru-RU" sz="2800" dirty="0"/>
              <a:t>∅}.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02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3" y="0"/>
            <a:ext cx="8596668" cy="1320800"/>
          </a:xfrm>
        </p:spPr>
        <p:txBody>
          <a:bodyPr/>
          <a:lstStyle/>
          <a:p>
            <a:r>
              <a:rPr lang="ru-RU" dirty="0"/>
              <a:t>НКА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9515" y="979055"/>
            <a:ext cx="8596668" cy="3880773"/>
          </a:xfrm>
        </p:spPr>
        <p:txBody>
          <a:bodyPr/>
          <a:lstStyle/>
          <a:p>
            <a:r>
              <a:rPr lang="ru-RU" sz="2800" dirty="0"/>
              <a:t>Необходимо </a:t>
            </a:r>
            <a:r>
              <a:rPr lang="ru-RU" sz="2800" dirty="0" smtClean="0"/>
              <a:t>определить </a:t>
            </a:r>
            <a:r>
              <a:rPr lang="el-GR" sz="2800" dirty="0" smtClean="0"/>
              <a:t>φ</a:t>
            </a:r>
            <a:r>
              <a:rPr lang="ru-RU" sz="2800" dirty="0" smtClean="0"/>
              <a:t>*(</a:t>
            </a:r>
            <a:r>
              <a:rPr lang="ru-RU" sz="2800" dirty="0"/>
              <a:t>q</a:t>
            </a:r>
            <a:r>
              <a:rPr lang="ru-RU" sz="2800" baseline="-25000" dirty="0"/>
              <a:t>1</a:t>
            </a:r>
            <a:r>
              <a:rPr lang="ru-RU" sz="2800" dirty="0"/>
              <a:t>, </a:t>
            </a:r>
            <a:r>
              <a:rPr lang="ru-RU" sz="2800" dirty="0">
                <a:solidFill>
                  <a:srgbClr val="0070C0"/>
                </a:solidFill>
              </a:rPr>
              <a:t>r</a:t>
            </a:r>
            <a:r>
              <a:rPr lang="ru-RU" sz="2800" dirty="0" smtClean="0"/>
              <a:t>).</a:t>
            </a:r>
            <a:endParaRPr lang="ru-RU" sz="2800" dirty="0"/>
          </a:p>
          <a:p>
            <a:r>
              <a:rPr lang="ru-RU" sz="2800" dirty="0"/>
              <a:t>Пути из </a:t>
            </a:r>
            <a:r>
              <a:rPr lang="en-US" sz="2800" dirty="0"/>
              <a:t>q</a:t>
            </a:r>
            <a:r>
              <a:rPr lang="ru-RU" sz="2800" baseline="-25000" dirty="0"/>
              <a:t>1</a:t>
            </a:r>
            <a:r>
              <a:rPr lang="ru-RU" sz="2800" dirty="0"/>
              <a:t>, соответствующие прочитанному символу </a:t>
            </a:r>
            <a:r>
              <a:rPr lang="en-US" sz="2800" dirty="0"/>
              <a:t>r </a:t>
            </a:r>
            <a:r>
              <a:rPr lang="ru-RU" sz="2800" dirty="0"/>
              <a:t>{</a:t>
            </a:r>
            <a:r>
              <a:rPr lang="ru-RU" sz="2800" dirty="0" err="1"/>
              <a:t>εε</a:t>
            </a:r>
            <a:r>
              <a:rPr lang="en-US" sz="2800" dirty="0">
                <a:solidFill>
                  <a:srgbClr val="0070C0"/>
                </a:solidFill>
              </a:rPr>
              <a:t>r</a:t>
            </a:r>
            <a:r>
              <a:rPr lang="ru-RU" sz="2800" dirty="0"/>
              <a:t>(q</a:t>
            </a:r>
            <a:r>
              <a:rPr lang="ru-RU" sz="2800" baseline="-25000" dirty="0"/>
              <a:t>1</a:t>
            </a:r>
            <a:r>
              <a:rPr lang="ru-RU" sz="2800" dirty="0"/>
              <a:t>), </a:t>
            </a:r>
            <a:r>
              <a:rPr lang="ru-RU" sz="2800" dirty="0" err="1"/>
              <a:t>εε</a:t>
            </a:r>
            <a:r>
              <a:rPr lang="ru-RU" sz="2800" dirty="0" err="1">
                <a:solidFill>
                  <a:srgbClr val="0070C0"/>
                </a:solidFill>
              </a:rPr>
              <a:t>r</a:t>
            </a:r>
            <a:r>
              <a:rPr lang="ru-RU" sz="2800" dirty="0" err="1"/>
              <a:t>ε</a:t>
            </a:r>
            <a:r>
              <a:rPr lang="ru-RU" sz="2800" dirty="0"/>
              <a:t>(q2), </a:t>
            </a:r>
            <a:r>
              <a:rPr lang="ru-RU" sz="2800" dirty="0" err="1"/>
              <a:t>εε</a:t>
            </a:r>
            <a:r>
              <a:rPr lang="ru-RU" sz="2800" dirty="0" err="1">
                <a:solidFill>
                  <a:srgbClr val="0070C0"/>
                </a:solidFill>
              </a:rPr>
              <a:t>r</a:t>
            </a:r>
            <a:r>
              <a:rPr lang="ru-RU" sz="2800" dirty="0" err="1"/>
              <a:t>εε</a:t>
            </a:r>
            <a:r>
              <a:rPr lang="ru-RU" sz="2800" dirty="0"/>
              <a:t>(q</a:t>
            </a:r>
            <a:r>
              <a:rPr lang="ru-RU" sz="2800" baseline="-25000" dirty="0"/>
              <a:t>0</a:t>
            </a:r>
            <a:r>
              <a:rPr lang="ru-RU" sz="2800" dirty="0"/>
              <a:t>}, тогда </a:t>
            </a:r>
            <a:r>
              <a:rPr lang="el-GR" sz="2800" dirty="0" smtClean="0"/>
              <a:t>φ</a:t>
            </a:r>
            <a:r>
              <a:rPr lang="ru-RU" sz="2800" dirty="0" smtClean="0"/>
              <a:t>*(</a:t>
            </a:r>
            <a:r>
              <a:rPr lang="ru-RU" sz="2800" dirty="0"/>
              <a:t>q</a:t>
            </a:r>
            <a:r>
              <a:rPr lang="ru-RU" sz="2800" baseline="-25000" dirty="0"/>
              <a:t>1</a:t>
            </a:r>
            <a:r>
              <a:rPr lang="ru-RU" sz="2800" dirty="0"/>
              <a:t>, </a:t>
            </a:r>
            <a:r>
              <a:rPr lang="en-US" sz="2800" b="1" dirty="0">
                <a:solidFill>
                  <a:srgbClr val="7030A0"/>
                </a:solidFill>
              </a:rPr>
              <a:t>r</a:t>
            </a:r>
            <a:r>
              <a:rPr lang="ru-RU" sz="2800" dirty="0"/>
              <a:t>) = {</a:t>
            </a:r>
            <a:r>
              <a:rPr lang="ru-RU" sz="2800" dirty="0">
                <a:solidFill>
                  <a:srgbClr val="7030A0"/>
                </a:solidFill>
              </a:rPr>
              <a:t>q</a:t>
            </a:r>
            <a:r>
              <a:rPr lang="ru-RU" sz="2800" baseline="-25000" dirty="0">
                <a:solidFill>
                  <a:srgbClr val="7030A0"/>
                </a:solidFill>
              </a:rPr>
              <a:t>0</a:t>
            </a:r>
            <a:r>
              <a:rPr lang="ru-RU" sz="2800" dirty="0">
                <a:solidFill>
                  <a:srgbClr val="7030A0"/>
                </a:solidFill>
              </a:rPr>
              <a:t>, q</a:t>
            </a:r>
            <a:r>
              <a:rPr lang="ru-RU" sz="2800" baseline="-25000" dirty="0">
                <a:solidFill>
                  <a:srgbClr val="7030A0"/>
                </a:solidFill>
              </a:rPr>
              <a:t>1</a:t>
            </a:r>
            <a:r>
              <a:rPr lang="ru-RU" sz="2800" dirty="0">
                <a:solidFill>
                  <a:srgbClr val="7030A0"/>
                </a:solidFill>
              </a:rPr>
              <a:t>, q</a:t>
            </a:r>
            <a:r>
              <a:rPr lang="ru-RU" sz="2800" baseline="-25000" dirty="0">
                <a:solidFill>
                  <a:srgbClr val="7030A0"/>
                </a:solidFill>
              </a:rPr>
              <a:t>2</a:t>
            </a:r>
            <a:r>
              <a:rPr lang="ru-RU" sz="2800" dirty="0" smtClean="0"/>
              <a:t>}.</a:t>
            </a:r>
            <a:endParaRPr lang="ru-RU" sz="2800" dirty="0"/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97407" y="3615920"/>
            <a:ext cx="6956521" cy="297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74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2861" y="313316"/>
            <a:ext cx="8596668" cy="1320800"/>
          </a:xfrm>
        </p:spPr>
        <p:txBody>
          <a:bodyPr/>
          <a:lstStyle/>
          <a:p>
            <a:r>
              <a:rPr lang="ru-RU" dirty="0" smtClean="0"/>
              <a:t>НКА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7928" y="1370880"/>
            <a:ext cx="8936181" cy="442032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ru-RU" sz="2800" dirty="0"/>
              <a:t>Для недетерминированных конечных автоматов (НКА), обобщенная функция переходов </a:t>
            </a:r>
            <a:r>
              <a:rPr lang="el-GR" sz="2800" dirty="0" smtClean="0"/>
              <a:t>φ</a:t>
            </a:r>
            <a:r>
              <a:rPr lang="ru-RU" sz="2800" dirty="0" smtClean="0"/>
              <a:t>* </a:t>
            </a:r>
            <a:r>
              <a:rPr lang="ru-RU" sz="2800" dirty="0"/>
              <a:t>таким образом, что для любых </a:t>
            </a:r>
            <a:r>
              <a:rPr lang="ru-RU" sz="2800" dirty="0" smtClean="0"/>
              <a:t>q</a:t>
            </a:r>
            <a:r>
              <a:rPr lang="en-US" sz="2800" baseline="-25000" dirty="0" smtClean="0"/>
              <a:t>m</a:t>
            </a:r>
            <a:r>
              <a:rPr lang="ru-RU" sz="2800" dirty="0" smtClean="0"/>
              <a:t>, q</a:t>
            </a:r>
            <a:r>
              <a:rPr lang="en-US" sz="2800" baseline="-25000" dirty="0" smtClean="0"/>
              <a:t>s</a:t>
            </a:r>
            <a:r>
              <a:rPr lang="ru-RU" sz="2800" dirty="0" smtClean="0"/>
              <a:t> </a:t>
            </a:r>
            <a:r>
              <a:rPr lang="ru-RU" sz="2800" dirty="0"/>
              <a:t>∈ Q и </a:t>
            </a:r>
            <a:r>
              <a:rPr lang="en-US" sz="2800" dirty="0" smtClean="0">
                <a:solidFill>
                  <a:srgbClr val="0070C0"/>
                </a:solidFill>
              </a:rPr>
              <a:t>a</a:t>
            </a:r>
            <a:r>
              <a:rPr lang="en-US" sz="2800" dirty="0" smtClean="0"/>
              <a:t> </a:t>
            </a:r>
            <a:r>
              <a:rPr lang="ru-RU" sz="2800" dirty="0" smtClean="0"/>
              <a:t>∈ </a:t>
            </a:r>
            <a:r>
              <a:rPr lang="en-US" sz="2800" dirty="0" smtClean="0"/>
              <a:t>V</a:t>
            </a:r>
            <a:r>
              <a:rPr lang="ru-RU" sz="2800" dirty="0" smtClean="0"/>
              <a:t>*, </a:t>
            </a:r>
            <a:r>
              <a:rPr lang="en-US" sz="2800" dirty="0" smtClean="0"/>
              <a:t>       </a:t>
            </a:r>
            <a:r>
              <a:rPr lang="el-GR" sz="2800" dirty="0" smtClean="0"/>
              <a:t>φ</a:t>
            </a:r>
            <a:r>
              <a:rPr lang="ru-RU" sz="2800" dirty="0" smtClean="0"/>
              <a:t>* </a:t>
            </a:r>
            <a:r>
              <a:rPr lang="ru-RU" sz="2800" dirty="0"/>
              <a:t>(</a:t>
            </a:r>
            <a:r>
              <a:rPr lang="ru-RU" sz="2800" dirty="0" smtClean="0"/>
              <a:t>q</a:t>
            </a:r>
            <a:r>
              <a:rPr lang="en-US" sz="2800" baseline="-25000" dirty="0" smtClean="0"/>
              <a:t>m</a:t>
            </a:r>
            <a:r>
              <a:rPr lang="ru-RU" sz="2800" dirty="0" smtClean="0"/>
              <a:t>, q</a:t>
            </a:r>
            <a:r>
              <a:rPr lang="en-US" sz="2800" baseline="-25000" dirty="0" smtClean="0"/>
              <a:t>s</a:t>
            </a:r>
            <a:r>
              <a:rPr lang="ru-RU" sz="2800" dirty="0" smtClean="0"/>
              <a:t>) </a:t>
            </a:r>
            <a:r>
              <a:rPr lang="ru-RU" sz="2800" dirty="0"/>
              <a:t>содержит </a:t>
            </a:r>
            <a:r>
              <a:rPr lang="ru-RU" sz="2800" dirty="0" smtClean="0"/>
              <a:t>q</a:t>
            </a:r>
            <a:r>
              <a:rPr lang="en-US" sz="2800" baseline="-25000" dirty="0" smtClean="0"/>
              <a:t>s</a:t>
            </a:r>
            <a:r>
              <a:rPr lang="ru-RU" sz="2800" dirty="0" smtClean="0"/>
              <a:t> </a:t>
            </a:r>
            <a:r>
              <a:rPr lang="ru-RU" sz="2800" dirty="0"/>
              <a:t>только тогда, когда в диаграмме переходов этого НКА существует путь из </a:t>
            </a:r>
            <a:r>
              <a:rPr lang="ru-RU" sz="2800" dirty="0" smtClean="0"/>
              <a:t>q</a:t>
            </a:r>
            <a:r>
              <a:rPr lang="en-US" sz="2800" baseline="-25000" dirty="0" smtClean="0"/>
              <a:t>m</a:t>
            </a:r>
            <a:r>
              <a:rPr lang="ru-RU" sz="2800" dirty="0" smtClean="0"/>
              <a:t> </a:t>
            </a:r>
            <a:r>
              <a:rPr lang="ru-RU" sz="2800" dirty="0"/>
              <a:t>в </a:t>
            </a:r>
            <a:r>
              <a:rPr lang="ru-RU" sz="2800" dirty="0" smtClean="0"/>
              <a:t>q</a:t>
            </a:r>
            <a:r>
              <a:rPr lang="en-US" sz="2800" baseline="-25000" dirty="0" smtClean="0"/>
              <a:t>s</a:t>
            </a:r>
            <a:r>
              <a:rPr lang="ru-RU" sz="2800" dirty="0" smtClean="0"/>
              <a:t>, </a:t>
            </a:r>
            <a:r>
              <a:rPr lang="ru-RU" sz="2800" dirty="0"/>
              <a:t>помеченный </a:t>
            </a:r>
            <a:r>
              <a:rPr lang="ru-RU" sz="2800" dirty="0">
                <a:solidFill>
                  <a:srgbClr val="0070C0"/>
                </a:solidFill>
              </a:rPr>
              <a:t>a</a:t>
            </a:r>
            <a:r>
              <a:rPr lang="ru-RU" sz="2800" dirty="0"/>
              <a:t>. </a:t>
            </a:r>
            <a:endParaRPr lang="ru-RU" sz="2800" dirty="0" smtClean="0"/>
          </a:p>
          <a:p>
            <a:endParaRPr lang="ru-RU" sz="2800" dirty="0" smtClean="0"/>
          </a:p>
          <a:p>
            <a:r>
              <a:rPr lang="ru-RU" sz="2800" dirty="0" smtClean="0"/>
              <a:t>Язык </a:t>
            </a:r>
            <a:r>
              <a:rPr lang="en-US" sz="2800" dirty="0"/>
              <a:t>L</a:t>
            </a:r>
            <a:r>
              <a:rPr lang="ru-RU" sz="2800" dirty="0"/>
              <a:t>, который будет допущен НКА </a:t>
            </a:r>
            <a:r>
              <a:rPr lang="en-US" sz="2800" dirty="0"/>
              <a:t>S</a:t>
            </a:r>
            <a:r>
              <a:rPr lang="ru-RU" sz="2800" dirty="0"/>
              <a:t>, </a:t>
            </a:r>
            <a:r>
              <a:rPr lang="en-US" sz="2800" dirty="0"/>
              <a:t>L</a:t>
            </a:r>
            <a:r>
              <a:rPr lang="ru-RU" sz="2800" dirty="0"/>
              <a:t>(</a:t>
            </a:r>
            <a:r>
              <a:rPr lang="en-US" sz="2800" dirty="0"/>
              <a:t>S</a:t>
            </a:r>
            <a:r>
              <a:rPr lang="ru-RU" sz="2800" dirty="0"/>
              <a:t>) = {</a:t>
            </a:r>
            <a:r>
              <a:rPr lang="en-US" sz="2800" dirty="0"/>
              <a:t>a</a:t>
            </a:r>
            <a:r>
              <a:rPr lang="ru-RU" sz="2800" dirty="0"/>
              <a:t> | </a:t>
            </a:r>
            <a:r>
              <a:rPr lang="en-US" sz="2800" dirty="0"/>
              <a:t>a </a:t>
            </a:r>
            <a:r>
              <a:rPr lang="ru-RU" sz="2800" dirty="0"/>
              <a:t>∈ </a:t>
            </a:r>
            <a:r>
              <a:rPr lang="en-US" sz="2800" dirty="0" smtClean="0"/>
              <a:t>V</a:t>
            </a:r>
            <a:r>
              <a:rPr lang="ru-RU" sz="2800" dirty="0" smtClean="0"/>
              <a:t>* </a:t>
            </a:r>
            <a:r>
              <a:rPr lang="ru-RU" sz="2800" dirty="0"/>
              <a:t>и </a:t>
            </a:r>
            <a:r>
              <a:rPr lang="en-US" sz="2800" dirty="0" smtClean="0"/>
              <a:t> </a:t>
            </a:r>
            <a:r>
              <a:rPr lang="el-GR" sz="2800" dirty="0" smtClean="0"/>
              <a:t>φ</a:t>
            </a:r>
            <a:r>
              <a:rPr lang="ru-RU" sz="2800" dirty="0" smtClean="0"/>
              <a:t>*(</a:t>
            </a:r>
            <a:r>
              <a:rPr lang="en-US" sz="2800" dirty="0"/>
              <a:t>q</a:t>
            </a:r>
            <a:r>
              <a:rPr lang="ru-RU" sz="2800" baseline="-25000" dirty="0"/>
              <a:t>0</a:t>
            </a:r>
            <a:r>
              <a:rPr lang="ru-RU" sz="2800" dirty="0"/>
              <a:t>,</a:t>
            </a:r>
            <a:r>
              <a:rPr lang="en-US" sz="2800" dirty="0"/>
              <a:t>a</a:t>
            </a:r>
            <a:r>
              <a:rPr lang="ru-RU" sz="2800" dirty="0"/>
              <a:t>) ∩ </a:t>
            </a:r>
            <a:r>
              <a:rPr lang="en-US" sz="2800" dirty="0"/>
              <a:t>F</a:t>
            </a:r>
            <a:r>
              <a:rPr lang="ru-RU" sz="2800" dirty="0"/>
              <a:t> </a:t>
            </a:r>
            <a:r>
              <a:rPr lang="ru-RU" sz="2800" dirty="0" smtClean="0"/>
              <a:t>≠ </a:t>
            </a:r>
            <a:r>
              <a:rPr lang="ru-RU" sz="2800" dirty="0"/>
              <a:t>∅}.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285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7928" y="50080"/>
            <a:ext cx="8596668" cy="1320800"/>
          </a:xfrm>
        </p:spPr>
        <p:txBody>
          <a:bodyPr/>
          <a:lstStyle/>
          <a:p>
            <a:r>
              <a:rPr lang="ru-RU" dirty="0" smtClean="0"/>
              <a:t>Переход от НКА к ДКА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7928" y="1370880"/>
            <a:ext cx="8936181" cy="442032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Aft>
                <a:spcPts val="1200"/>
              </a:spcAft>
              <a:buNone/>
            </a:pPr>
            <a:r>
              <a:rPr lang="ru-RU" sz="2800" dirty="0" smtClean="0"/>
              <a:t>Переход осуществляется в </a:t>
            </a:r>
            <a:r>
              <a:rPr lang="en-US" sz="2800" dirty="0" smtClean="0"/>
              <a:t>3</a:t>
            </a:r>
            <a:r>
              <a:rPr lang="ru-RU" sz="2800" dirty="0" smtClean="0"/>
              <a:t> этапа:</a:t>
            </a:r>
          </a:p>
          <a:p>
            <a:pPr marL="514350" indent="-514350">
              <a:lnSpc>
                <a:spcPct val="110000"/>
              </a:lnSpc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ru-RU" sz="2800" dirty="0" smtClean="0"/>
              <a:t>Удаление ε-переходов.</a:t>
            </a:r>
          </a:p>
          <a:p>
            <a:pPr marL="514350" indent="-514350">
              <a:lnSpc>
                <a:spcPct val="110000"/>
              </a:lnSpc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ru-RU" sz="2800" dirty="0" smtClean="0"/>
              <a:t>Формирование нового (эквивалентного) множества состояний </a:t>
            </a:r>
            <a:r>
              <a:rPr lang="en-US" sz="2800" dirty="0" smtClean="0"/>
              <a:t>Q`.</a:t>
            </a:r>
          </a:p>
          <a:p>
            <a:pPr marL="514350" indent="-514350">
              <a:lnSpc>
                <a:spcPct val="110000"/>
              </a:lnSpc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ru-RU" sz="2800" dirty="0" smtClean="0"/>
              <a:t>Определение новой таблицы и диаграммы переходов. 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272969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7928" y="50080"/>
            <a:ext cx="8596668" cy="1320800"/>
          </a:xfrm>
        </p:spPr>
        <p:txBody>
          <a:bodyPr/>
          <a:lstStyle/>
          <a:p>
            <a:r>
              <a:rPr lang="ru-RU" dirty="0" smtClean="0"/>
              <a:t>Переход от НКА к ДКА. Этап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7928" y="1163062"/>
            <a:ext cx="10224654" cy="533472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ru-RU" sz="2800" dirty="0"/>
              <a:t>От НКА </a:t>
            </a:r>
            <a:r>
              <a:rPr lang="en-US" sz="2800" dirty="0"/>
              <a:t>S</a:t>
            </a:r>
            <a:r>
              <a:rPr lang="ru-RU" sz="2800" dirty="0"/>
              <a:t>, содержащего </a:t>
            </a:r>
            <a:r>
              <a:rPr lang="ru-RU" sz="2800" dirty="0" smtClean="0"/>
              <a:t>ε-переходы необходимо перейти </a:t>
            </a:r>
            <a:r>
              <a:rPr lang="ru-RU" sz="2800" dirty="0"/>
              <a:t>к S' без ε-переходов так, что L(S) = L(S</a:t>
            </a:r>
            <a:r>
              <a:rPr lang="ru-RU" sz="2800" dirty="0" smtClean="0"/>
              <a:t>').</a:t>
            </a:r>
          </a:p>
          <a:p>
            <a:pPr>
              <a:lnSpc>
                <a:spcPct val="110000"/>
              </a:lnSpc>
            </a:pPr>
            <a:r>
              <a:rPr lang="ru-RU" sz="2800" dirty="0" smtClean="0"/>
              <a:t>Для </a:t>
            </a:r>
            <a:r>
              <a:rPr lang="ru-RU" sz="2800" dirty="0"/>
              <a:t>каждой пары (</a:t>
            </a:r>
            <a:r>
              <a:rPr lang="ru-RU" sz="2800" dirty="0" err="1"/>
              <a:t>q</a:t>
            </a:r>
            <a:r>
              <a:rPr lang="ru-RU" sz="2800" baseline="-25000" dirty="0" err="1"/>
              <a:t>m</a:t>
            </a:r>
            <a:r>
              <a:rPr lang="ru-RU" sz="2800" dirty="0"/>
              <a:t>, </a:t>
            </a:r>
            <a:r>
              <a:rPr lang="en-US" sz="2800" dirty="0"/>
              <a:t>r</a:t>
            </a:r>
            <a:r>
              <a:rPr lang="ru-RU" sz="2800" dirty="0"/>
              <a:t>), </a:t>
            </a:r>
            <a:r>
              <a:rPr lang="ru-RU" sz="2800" dirty="0" err="1"/>
              <a:t>q</a:t>
            </a:r>
            <a:r>
              <a:rPr lang="ru-RU" sz="2800" baseline="-25000" dirty="0" err="1"/>
              <a:t>m</a:t>
            </a:r>
            <a:r>
              <a:rPr lang="ru-RU" sz="2800" dirty="0"/>
              <a:t> ∈ </a:t>
            </a:r>
            <a:r>
              <a:rPr lang="en-US" sz="2800" dirty="0"/>
              <a:t>Q</a:t>
            </a:r>
            <a:r>
              <a:rPr lang="ru-RU" sz="2800" dirty="0"/>
              <a:t>, </a:t>
            </a:r>
            <a:r>
              <a:rPr lang="en-US" sz="2800" dirty="0"/>
              <a:t>r </a:t>
            </a:r>
            <a:r>
              <a:rPr lang="ru-RU" sz="2800" dirty="0"/>
              <a:t>∈ Σ, определить множество всех путей вида: </a:t>
            </a:r>
            <a:r>
              <a:rPr lang="en-US" sz="2800" dirty="0"/>
              <a:t>a</a:t>
            </a:r>
            <a:r>
              <a:rPr lang="ru-RU" sz="2800" dirty="0"/>
              <a:t> = </a:t>
            </a:r>
            <a:r>
              <a:rPr lang="ru-RU" sz="2800" dirty="0" err="1" smtClean="0"/>
              <a:t>εε</a:t>
            </a:r>
            <a:r>
              <a:rPr lang="ru-RU" sz="2800" dirty="0" smtClean="0"/>
              <a:t>... </a:t>
            </a:r>
            <a:r>
              <a:rPr lang="ru-RU" sz="2800" dirty="0" err="1" smtClean="0"/>
              <a:t>ε</a:t>
            </a:r>
            <a:r>
              <a:rPr lang="ru-RU" sz="2800" b="1" dirty="0" err="1" smtClean="0">
                <a:solidFill>
                  <a:srgbClr val="FF0000"/>
                </a:solidFill>
              </a:rPr>
              <a:t>r</a:t>
            </a:r>
            <a:r>
              <a:rPr lang="ru-RU" sz="2800" dirty="0" err="1" smtClean="0"/>
              <a:t>ε</a:t>
            </a:r>
            <a:r>
              <a:rPr lang="ru-RU" sz="2800" dirty="0" smtClean="0"/>
              <a:t>...ε</a:t>
            </a:r>
            <a:r>
              <a:rPr lang="ru-RU" sz="2800" dirty="0"/>
              <a:t>, выходящих из вершины </a:t>
            </a:r>
            <a:r>
              <a:rPr lang="ru-RU" sz="2800" dirty="0" err="1" smtClean="0"/>
              <a:t>q</a:t>
            </a:r>
            <a:r>
              <a:rPr lang="ru-RU" sz="2800" baseline="-25000" dirty="0" err="1" smtClean="0"/>
              <a:t>m</a:t>
            </a:r>
            <a:r>
              <a:rPr lang="ru-RU" sz="2800" dirty="0"/>
              <a:t>.</a:t>
            </a:r>
            <a:r>
              <a:rPr lang="ru-RU" sz="2800" dirty="0" smtClean="0"/>
              <a:t> </a:t>
            </a:r>
          </a:p>
          <a:p>
            <a:pPr>
              <a:lnSpc>
                <a:spcPct val="110000"/>
              </a:lnSpc>
            </a:pPr>
            <a:r>
              <a:rPr lang="ru-RU" sz="2800" dirty="0" smtClean="0"/>
              <a:t>Сформировать </a:t>
            </a:r>
            <a:r>
              <a:rPr lang="ru-RU" sz="2800" dirty="0"/>
              <a:t>множество всех вершин q</a:t>
            </a:r>
            <a:r>
              <a:rPr lang="ru-RU" sz="2800" baseline="-25000" dirty="0"/>
              <a:t>s</a:t>
            </a:r>
            <a:r>
              <a:rPr lang="ru-RU" sz="2800" baseline="30000" dirty="0"/>
              <a:t>1</a:t>
            </a:r>
            <a:r>
              <a:rPr lang="ru-RU" sz="2800" dirty="0"/>
              <a:t>, ..., </a:t>
            </a:r>
            <a:r>
              <a:rPr lang="ru-RU" sz="2800" dirty="0" err="1"/>
              <a:t>q</a:t>
            </a:r>
            <a:r>
              <a:rPr lang="ru-RU" sz="2800" baseline="-25000" dirty="0" err="1"/>
              <a:t>s</a:t>
            </a:r>
            <a:r>
              <a:rPr lang="ru-RU" sz="2800" baseline="30000" dirty="0" err="1"/>
              <a:t>k</a:t>
            </a:r>
            <a:r>
              <a:rPr lang="ru-RU" sz="2800" dirty="0"/>
              <a:t>, которыми </a:t>
            </a:r>
            <a:r>
              <a:rPr lang="ru-RU" sz="2800" dirty="0">
                <a:solidFill>
                  <a:srgbClr val="0070C0"/>
                </a:solidFill>
              </a:rPr>
              <a:t>оканчиваются </a:t>
            </a:r>
            <a:r>
              <a:rPr lang="ru-RU" sz="2800" dirty="0"/>
              <a:t>эти пути. </a:t>
            </a:r>
            <a:endParaRPr lang="ru-RU" sz="2800" dirty="0" smtClean="0"/>
          </a:p>
          <a:p>
            <a:pPr>
              <a:lnSpc>
                <a:spcPct val="110000"/>
              </a:lnSpc>
            </a:pPr>
            <a:r>
              <a:rPr lang="ru-RU" sz="2800" dirty="0" smtClean="0"/>
              <a:t>Определяем новую функцию </a:t>
            </a:r>
            <a:r>
              <a:rPr lang="ru-RU" sz="2800" dirty="0"/>
              <a:t>переходов </a:t>
            </a:r>
            <a:r>
              <a:rPr lang="el-GR" sz="2800" dirty="0" smtClean="0"/>
              <a:t>φ</a:t>
            </a:r>
            <a:r>
              <a:rPr lang="ru-RU" sz="2800" dirty="0" smtClean="0"/>
              <a:t>',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2800" dirty="0"/>
              <a:t> </a:t>
            </a:r>
            <a:r>
              <a:rPr lang="ru-RU" sz="2800" dirty="0" smtClean="0"/>
              <a:t>      </a:t>
            </a:r>
            <a:r>
              <a:rPr lang="el-GR" sz="2800" dirty="0" smtClean="0"/>
              <a:t>φ</a:t>
            </a:r>
            <a:r>
              <a:rPr lang="ru-RU" sz="2800" dirty="0" smtClean="0"/>
              <a:t>'(</a:t>
            </a:r>
            <a:r>
              <a:rPr lang="ru-RU" sz="2800" dirty="0" err="1"/>
              <a:t>q</a:t>
            </a:r>
            <a:r>
              <a:rPr lang="ru-RU" sz="2800" baseline="-25000" dirty="0" err="1"/>
              <a:t>m</a:t>
            </a:r>
            <a:r>
              <a:rPr lang="ru-RU" sz="2800" dirty="0"/>
              <a:t>, </a:t>
            </a:r>
            <a:r>
              <a:rPr lang="en-US" sz="2800" dirty="0"/>
              <a:t>r</a:t>
            </a:r>
            <a:r>
              <a:rPr lang="ru-RU" sz="2800" dirty="0"/>
              <a:t>) = {q</a:t>
            </a:r>
            <a:r>
              <a:rPr lang="ru-RU" sz="2800" baseline="-25000" dirty="0"/>
              <a:t>s</a:t>
            </a:r>
            <a:r>
              <a:rPr lang="ru-RU" sz="2800" baseline="30000" dirty="0"/>
              <a:t>1</a:t>
            </a:r>
            <a:r>
              <a:rPr lang="ru-RU" sz="2800" dirty="0"/>
              <a:t>, ..., </a:t>
            </a:r>
            <a:r>
              <a:rPr lang="ru-RU" sz="2800" dirty="0" err="1"/>
              <a:t>q</a:t>
            </a:r>
            <a:r>
              <a:rPr lang="ru-RU" sz="2800" baseline="-25000" dirty="0" err="1"/>
              <a:t>s</a:t>
            </a:r>
            <a:r>
              <a:rPr lang="ru-RU" sz="2800" baseline="30000" dirty="0" err="1"/>
              <a:t>k</a:t>
            </a:r>
            <a:r>
              <a:rPr lang="ru-RU" sz="2800" dirty="0"/>
              <a:t>}, </a:t>
            </a:r>
            <a:endParaRPr lang="ru-RU" sz="2800" dirty="0" smtClean="0"/>
          </a:p>
          <a:p>
            <a:pPr>
              <a:lnSpc>
                <a:spcPct val="110000"/>
              </a:lnSpc>
            </a:pPr>
            <a:r>
              <a:rPr lang="ru-RU" sz="2800" dirty="0"/>
              <a:t> </a:t>
            </a:r>
            <a:r>
              <a:rPr lang="ru-RU" sz="2800" dirty="0" smtClean="0"/>
              <a:t>Получаем </a:t>
            </a:r>
            <a:r>
              <a:rPr lang="ru-RU" sz="2800" b="1" dirty="0" smtClean="0"/>
              <a:t>S</a:t>
            </a:r>
            <a:r>
              <a:rPr lang="ru-RU" sz="2800" b="1" dirty="0"/>
              <a:t>' = </a:t>
            </a:r>
            <a:r>
              <a:rPr lang="ru-RU" sz="2800" b="1" dirty="0" smtClean="0"/>
              <a:t>(</a:t>
            </a:r>
            <a:r>
              <a:rPr lang="en-US" sz="2800" b="1" dirty="0" smtClean="0"/>
              <a:t>V, </a:t>
            </a:r>
            <a:r>
              <a:rPr lang="ru-RU" sz="2800" b="1" dirty="0" smtClean="0"/>
              <a:t>Q</a:t>
            </a:r>
            <a:r>
              <a:rPr lang="ru-RU" sz="2800" b="1" dirty="0"/>
              <a:t>, </a:t>
            </a:r>
            <a:r>
              <a:rPr lang="el-GR" sz="2800" dirty="0" smtClean="0"/>
              <a:t>φ</a:t>
            </a:r>
            <a:r>
              <a:rPr lang="ru-RU" sz="2800" b="1" dirty="0" smtClean="0"/>
              <a:t>', </a:t>
            </a:r>
            <a:r>
              <a:rPr lang="ru-RU" sz="2800" b="1" dirty="0"/>
              <a:t>q</a:t>
            </a:r>
            <a:r>
              <a:rPr lang="ru-RU" sz="2800" b="1" baseline="-25000" dirty="0"/>
              <a:t>0</a:t>
            </a:r>
            <a:r>
              <a:rPr lang="ru-RU" sz="2800" b="1" dirty="0"/>
              <a:t>, F), </a:t>
            </a:r>
            <a:r>
              <a:rPr lang="ru-RU" sz="2800" dirty="0"/>
              <a:t>при этом L(</a:t>
            </a:r>
            <a:r>
              <a:rPr lang="en-US" sz="2800" dirty="0"/>
              <a:t>S</a:t>
            </a:r>
            <a:r>
              <a:rPr lang="ru-RU" sz="2800" dirty="0"/>
              <a:t>) = L(S</a:t>
            </a:r>
            <a:r>
              <a:rPr lang="ru-RU" sz="2800" dirty="0" smtClean="0"/>
              <a:t>').</a:t>
            </a:r>
            <a:endParaRPr lang="en-US" sz="2800" dirty="0" smtClean="0"/>
          </a:p>
          <a:p>
            <a:pPr>
              <a:lnSpc>
                <a:spcPct val="110000"/>
              </a:lnSpc>
            </a:pPr>
            <a:endParaRPr lang="en-US" sz="28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2800" dirty="0" smtClean="0"/>
              <a:t>  </a:t>
            </a:r>
            <a:r>
              <a:rPr lang="ru-RU" sz="2800" dirty="0" smtClean="0"/>
              <a:t>Тогда - НКА </a:t>
            </a:r>
            <a:r>
              <a:rPr lang="ru-RU" sz="2800" dirty="0"/>
              <a:t>не содержит </a:t>
            </a:r>
            <a:r>
              <a:rPr lang="ru-RU" sz="2800" dirty="0" smtClean="0"/>
              <a:t>ε-переходов</a:t>
            </a:r>
            <a:r>
              <a:rPr lang="ru-RU" sz="2800" dirty="0"/>
              <a:t>, </a:t>
            </a:r>
            <a:r>
              <a:rPr lang="ru-RU" sz="2800" dirty="0" smtClean="0"/>
              <a:t>и </a:t>
            </a:r>
            <a:r>
              <a:rPr lang="en-US" sz="2800" b="1" dirty="0" smtClean="0">
                <a:solidFill>
                  <a:srgbClr val="0070C0"/>
                </a:solidFill>
              </a:rPr>
              <a:t>Q</a:t>
            </a:r>
            <a:r>
              <a:rPr lang="ru-RU" sz="2800" b="1" dirty="0" smtClean="0">
                <a:solidFill>
                  <a:srgbClr val="0070C0"/>
                </a:solidFill>
              </a:rPr>
              <a:t>: </a:t>
            </a:r>
            <a:r>
              <a:rPr lang="ru-RU" sz="2800" b="1" dirty="0">
                <a:solidFill>
                  <a:srgbClr val="0070C0"/>
                </a:solidFill>
              </a:rPr>
              <a:t>Q х Σ → 2</a:t>
            </a:r>
            <a:r>
              <a:rPr lang="ru-RU" sz="2800" b="1" baseline="30000" dirty="0">
                <a:solidFill>
                  <a:srgbClr val="0070C0"/>
                </a:solidFill>
              </a:rPr>
              <a:t>Q</a:t>
            </a:r>
            <a:endParaRPr lang="ru-RU" sz="28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60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7928" y="50080"/>
            <a:ext cx="8596668" cy="1320800"/>
          </a:xfrm>
        </p:spPr>
        <p:txBody>
          <a:bodyPr/>
          <a:lstStyle/>
          <a:p>
            <a:r>
              <a:rPr lang="ru-RU" dirty="0" smtClean="0"/>
              <a:t>Переход от НКА к ДКА. Этап 1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4211782" y="2118305"/>
            <a:ext cx="6023725" cy="4023447"/>
          </a:xfrm>
          <a:prstGeom prst="rect">
            <a:avLst/>
          </a:prstGeo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166256" y="941389"/>
            <a:ext cx="9393380" cy="1320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800" dirty="0" smtClean="0"/>
              <a:t>  </a:t>
            </a:r>
            <a:r>
              <a:rPr lang="ru-RU" sz="3400" dirty="0" smtClean="0"/>
              <a:t>Пример 1. НКА задан диаграммой переходов.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3400" dirty="0" smtClean="0"/>
              <a:t>       Q </a:t>
            </a:r>
            <a:r>
              <a:rPr lang="ru-RU" sz="3400" dirty="0"/>
              <a:t>= {q</a:t>
            </a:r>
            <a:r>
              <a:rPr lang="ru-RU" sz="3400" baseline="-25000" dirty="0"/>
              <a:t>0</a:t>
            </a:r>
            <a:r>
              <a:rPr lang="ru-RU" sz="3400" dirty="0"/>
              <a:t>, q</a:t>
            </a:r>
            <a:r>
              <a:rPr lang="ru-RU" sz="3400" baseline="-25000" dirty="0"/>
              <a:t>1</a:t>
            </a:r>
            <a:r>
              <a:rPr lang="ru-RU" sz="3400" dirty="0"/>
              <a:t>, q</a:t>
            </a:r>
            <a:r>
              <a:rPr lang="ru-RU" sz="3400" baseline="-25000" dirty="0"/>
              <a:t>2</a:t>
            </a:r>
            <a:r>
              <a:rPr lang="ru-RU" sz="3400" dirty="0"/>
              <a:t>, q</a:t>
            </a:r>
            <a:r>
              <a:rPr lang="ru-RU" sz="3400" baseline="-25000" dirty="0"/>
              <a:t>3</a:t>
            </a:r>
            <a:r>
              <a:rPr lang="ru-RU" sz="3400" dirty="0"/>
              <a:t>}, </a:t>
            </a:r>
            <a:r>
              <a:rPr lang="en-US" sz="3400" dirty="0" smtClean="0"/>
              <a:t>V</a:t>
            </a:r>
            <a:r>
              <a:rPr lang="ru-RU" sz="3400" dirty="0" smtClean="0"/>
              <a:t> </a:t>
            </a:r>
            <a:r>
              <a:rPr lang="ru-RU" sz="3400" dirty="0"/>
              <a:t>={</a:t>
            </a:r>
            <a:r>
              <a:rPr lang="en-US" sz="3400" dirty="0"/>
              <a:t>r</a:t>
            </a:r>
            <a:r>
              <a:rPr lang="ru-RU" sz="3400" dirty="0"/>
              <a:t>, t}, F = {q</a:t>
            </a:r>
            <a:r>
              <a:rPr lang="ru-RU" sz="3400" baseline="-25000" dirty="0"/>
              <a:t>1</a:t>
            </a:r>
            <a:r>
              <a:rPr lang="ru-RU" sz="3400" dirty="0"/>
              <a:t>}.</a:t>
            </a:r>
            <a:endParaRPr lang="ru-RU" sz="3400" dirty="0"/>
          </a:p>
          <a:p>
            <a:pPr marL="0" indent="0">
              <a:lnSpc>
                <a:spcPct val="110000"/>
              </a:lnSpc>
              <a:buFont typeface="Wingdings 3" charset="2"/>
              <a:buNone/>
            </a:pPr>
            <a:r>
              <a:rPr lang="ru-RU" sz="3100" dirty="0" smtClean="0"/>
              <a:t> </a:t>
            </a:r>
            <a:endParaRPr lang="ru-RU" sz="3100" b="1" dirty="0" smtClean="0">
              <a:solidFill>
                <a:srgbClr val="0070C0"/>
              </a:solidFill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387928" y="2118305"/>
            <a:ext cx="4045526" cy="4615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dirty="0" smtClean="0"/>
              <a:t> </a:t>
            </a:r>
            <a:r>
              <a:rPr lang="ru-RU" sz="2400" dirty="0" smtClean="0">
                <a:solidFill>
                  <a:srgbClr val="7030A0"/>
                </a:solidFill>
              </a:rPr>
              <a:t>Определим </a:t>
            </a:r>
            <a:r>
              <a:rPr lang="el-GR" sz="2400" dirty="0">
                <a:solidFill>
                  <a:srgbClr val="7030A0"/>
                </a:solidFill>
              </a:rPr>
              <a:t>φ</a:t>
            </a:r>
            <a:r>
              <a:rPr lang="ru-RU" sz="2400" dirty="0">
                <a:solidFill>
                  <a:srgbClr val="7030A0"/>
                </a:solidFill>
              </a:rPr>
              <a:t>'(</a:t>
            </a:r>
            <a:r>
              <a:rPr lang="ru-RU" sz="2400" dirty="0" smtClean="0">
                <a:solidFill>
                  <a:srgbClr val="7030A0"/>
                </a:solidFill>
              </a:rPr>
              <a:t>q</a:t>
            </a:r>
            <a:r>
              <a:rPr lang="ru-RU" sz="2400" baseline="-25000" dirty="0" smtClean="0">
                <a:solidFill>
                  <a:srgbClr val="7030A0"/>
                </a:solidFill>
              </a:rPr>
              <a:t>0</a:t>
            </a:r>
            <a:r>
              <a:rPr lang="ru-RU" sz="2400" dirty="0" smtClean="0">
                <a:solidFill>
                  <a:srgbClr val="7030A0"/>
                </a:solidFill>
              </a:rPr>
              <a:t>, </a:t>
            </a:r>
            <a:r>
              <a:rPr lang="en-US" sz="2400" dirty="0" smtClean="0">
                <a:solidFill>
                  <a:srgbClr val="7030A0"/>
                </a:solidFill>
              </a:rPr>
              <a:t>t</a:t>
            </a:r>
            <a:r>
              <a:rPr lang="ru-RU" sz="2400" dirty="0" smtClean="0">
                <a:solidFill>
                  <a:srgbClr val="7030A0"/>
                </a:solidFill>
              </a:rPr>
              <a:t>):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200" dirty="0" smtClean="0"/>
              <a:t> </a:t>
            </a:r>
            <a:r>
              <a:rPr lang="ru-RU" sz="2400" dirty="0"/>
              <a:t>q</a:t>
            </a:r>
            <a:r>
              <a:rPr lang="ru-RU" sz="2400" baseline="-25000" dirty="0"/>
              <a:t>0</a:t>
            </a:r>
            <a:r>
              <a:rPr lang="en-US" sz="2400" dirty="0"/>
              <a:t>r</a:t>
            </a:r>
            <a:r>
              <a:rPr lang="ru-RU" sz="2400" dirty="0"/>
              <a:t> → q</a:t>
            </a:r>
            <a:r>
              <a:rPr lang="ru-RU" sz="2400" baseline="-25000" dirty="0"/>
              <a:t>1</a:t>
            </a:r>
            <a:r>
              <a:rPr lang="ru-RU" sz="2400" dirty="0"/>
              <a:t>, q</a:t>
            </a:r>
            <a:r>
              <a:rPr lang="ru-RU" sz="2400" baseline="-25000" dirty="0"/>
              <a:t>0</a:t>
            </a:r>
            <a:r>
              <a:rPr lang="ru-RU" sz="2400" dirty="0"/>
              <a:t>t→ q</a:t>
            </a:r>
            <a:r>
              <a:rPr lang="ru-RU" sz="2400" baseline="-25000" dirty="0"/>
              <a:t>3</a:t>
            </a:r>
            <a:r>
              <a:rPr lang="ru-RU" sz="2400" dirty="0"/>
              <a:t>, </a:t>
            </a:r>
            <a:endParaRPr lang="ru-RU" sz="2400" dirty="0" smtClean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400" dirty="0"/>
              <a:t> </a:t>
            </a:r>
            <a:r>
              <a:rPr lang="ru-RU" sz="2400" dirty="0" smtClean="0"/>
              <a:t>q</a:t>
            </a:r>
            <a:r>
              <a:rPr lang="ru-RU" sz="2400" baseline="-25000" dirty="0" smtClean="0"/>
              <a:t>0</a:t>
            </a:r>
            <a:r>
              <a:rPr lang="ru-RU" sz="2400" dirty="0" smtClean="0"/>
              <a:t>εr </a:t>
            </a:r>
            <a:r>
              <a:rPr lang="ru-RU" sz="2400" dirty="0"/>
              <a:t>→ q</a:t>
            </a:r>
            <a:r>
              <a:rPr lang="ru-RU" sz="2400" baseline="-25000" dirty="0"/>
              <a:t>3</a:t>
            </a:r>
            <a:r>
              <a:rPr lang="ru-RU" sz="2400" dirty="0"/>
              <a:t>, q</a:t>
            </a:r>
            <a:r>
              <a:rPr lang="ru-RU" sz="2400" baseline="-25000" dirty="0"/>
              <a:t>0</a:t>
            </a:r>
            <a:r>
              <a:rPr lang="ru-RU" sz="2400" dirty="0"/>
              <a:t>εt → q</a:t>
            </a:r>
            <a:r>
              <a:rPr lang="ru-RU" sz="2400" baseline="-25000" dirty="0"/>
              <a:t>2</a:t>
            </a:r>
            <a:r>
              <a:rPr lang="ru-RU" sz="2400" dirty="0"/>
              <a:t>, </a:t>
            </a:r>
            <a:endParaRPr lang="ru-RU" sz="2400" dirty="0" smtClean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400" dirty="0"/>
              <a:t> </a:t>
            </a:r>
            <a:r>
              <a:rPr lang="ru-RU" sz="2400" dirty="0" smtClean="0"/>
              <a:t>q</a:t>
            </a:r>
            <a:r>
              <a:rPr lang="ru-RU" sz="2400" baseline="-25000" dirty="0" smtClean="0"/>
              <a:t>0</a:t>
            </a:r>
            <a:r>
              <a:rPr lang="ru-RU" sz="2400" dirty="0" smtClean="0"/>
              <a:t>εr </a:t>
            </a:r>
            <a:r>
              <a:rPr lang="ru-RU" sz="2400" dirty="0"/>
              <a:t>→ q</a:t>
            </a:r>
            <a:r>
              <a:rPr lang="ru-RU" sz="2400" baseline="-25000" dirty="0"/>
              <a:t>0</a:t>
            </a:r>
            <a:r>
              <a:rPr lang="ru-RU" sz="2400" dirty="0"/>
              <a:t>, q</a:t>
            </a:r>
            <a:r>
              <a:rPr lang="ru-RU" sz="2400" baseline="-25000" dirty="0"/>
              <a:t>0</a:t>
            </a:r>
            <a:r>
              <a:rPr lang="ru-RU" sz="2400" dirty="0"/>
              <a:t>εt → q</a:t>
            </a:r>
            <a:r>
              <a:rPr lang="ru-RU" sz="2400" baseline="-25000" dirty="0"/>
              <a:t>3</a:t>
            </a:r>
            <a:r>
              <a:rPr lang="ru-RU" sz="2400" dirty="0"/>
              <a:t>, </a:t>
            </a:r>
            <a:endParaRPr lang="ru-RU" sz="2400" dirty="0" smtClean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400" dirty="0"/>
              <a:t> </a:t>
            </a:r>
            <a:r>
              <a:rPr lang="ru-RU" sz="2400" dirty="0" smtClean="0"/>
              <a:t>q</a:t>
            </a:r>
            <a:r>
              <a:rPr lang="ru-RU" sz="2400" baseline="-25000" dirty="0" smtClean="0"/>
              <a:t>0</a:t>
            </a:r>
            <a:r>
              <a:rPr lang="ru-RU" sz="2400" dirty="0" smtClean="0"/>
              <a:t>εrε </a:t>
            </a:r>
            <a:r>
              <a:rPr lang="ru-RU" sz="2400" dirty="0"/>
              <a:t>→ q</a:t>
            </a:r>
            <a:r>
              <a:rPr lang="ru-RU" sz="2400" baseline="-25000" dirty="0"/>
              <a:t>2</a:t>
            </a:r>
            <a:r>
              <a:rPr lang="ru-RU" sz="2400" dirty="0"/>
              <a:t>, q</a:t>
            </a:r>
            <a:r>
              <a:rPr lang="ru-RU" sz="2400" baseline="-25000" dirty="0"/>
              <a:t>0</a:t>
            </a:r>
            <a:r>
              <a:rPr lang="ru-RU" sz="2400" dirty="0"/>
              <a:t>εt → </a:t>
            </a:r>
            <a:r>
              <a:rPr lang="ru-RU" sz="2400" dirty="0" smtClean="0"/>
              <a:t>q</a:t>
            </a:r>
            <a:r>
              <a:rPr lang="ru-RU" sz="2400" baseline="-25000" dirty="0" smtClean="0"/>
              <a:t>1   </a:t>
            </a:r>
            <a:r>
              <a:rPr lang="ru-RU" sz="2400" b="1" dirty="0" smtClean="0">
                <a:solidFill>
                  <a:srgbClr val="0070C0"/>
                </a:solidFill>
                <a:sym typeface="Symbol" panose="05050102010706020507" pitchFamily="18" charset="2"/>
              </a:rPr>
              <a:t></a:t>
            </a:r>
            <a:endParaRPr lang="ru-RU" sz="2400" b="1" dirty="0">
              <a:solidFill>
                <a:srgbClr val="0070C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400" dirty="0" smtClean="0"/>
              <a:t> </a:t>
            </a:r>
            <a:r>
              <a:rPr lang="el-GR" sz="2400" b="1" dirty="0" smtClean="0">
                <a:solidFill>
                  <a:srgbClr val="0070C0"/>
                </a:solidFill>
              </a:rPr>
              <a:t>φ</a:t>
            </a:r>
            <a:r>
              <a:rPr lang="ru-RU" sz="2400" b="1" dirty="0" smtClean="0">
                <a:solidFill>
                  <a:srgbClr val="0070C0"/>
                </a:solidFill>
              </a:rPr>
              <a:t>'(</a:t>
            </a:r>
            <a:r>
              <a:rPr lang="ru-RU" sz="2400" b="1" dirty="0">
                <a:solidFill>
                  <a:srgbClr val="0070C0"/>
                </a:solidFill>
              </a:rPr>
              <a:t>q</a:t>
            </a:r>
            <a:r>
              <a:rPr lang="ru-RU" sz="2400" b="1" baseline="-25000" dirty="0">
                <a:solidFill>
                  <a:srgbClr val="0070C0"/>
                </a:solidFill>
              </a:rPr>
              <a:t>0</a:t>
            </a:r>
            <a:r>
              <a:rPr lang="ru-RU" sz="2400" b="1" dirty="0">
                <a:solidFill>
                  <a:srgbClr val="0070C0"/>
                </a:solidFill>
              </a:rPr>
              <a:t>, </a:t>
            </a:r>
            <a:r>
              <a:rPr lang="en-US" sz="2400" b="1" dirty="0">
                <a:solidFill>
                  <a:srgbClr val="0070C0"/>
                </a:solidFill>
              </a:rPr>
              <a:t>r</a:t>
            </a:r>
            <a:r>
              <a:rPr lang="ru-RU" sz="2400" b="1" dirty="0">
                <a:solidFill>
                  <a:srgbClr val="0070C0"/>
                </a:solidFill>
              </a:rPr>
              <a:t>) = {q</a:t>
            </a:r>
            <a:r>
              <a:rPr lang="ru-RU" sz="2400" b="1" baseline="-25000" dirty="0">
                <a:solidFill>
                  <a:srgbClr val="0070C0"/>
                </a:solidFill>
              </a:rPr>
              <a:t>0</a:t>
            </a:r>
            <a:r>
              <a:rPr lang="ru-RU" sz="2400" b="1" dirty="0">
                <a:solidFill>
                  <a:srgbClr val="0070C0"/>
                </a:solidFill>
              </a:rPr>
              <a:t>, q</a:t>
            </a:r>
            <a:r>
              <a:rPr lang="ru-RU" sz="2400" b="1" baseline="-25000" dirty="0">
                <a:solidFill>
                  <a:srgbClr val="0070C0"/>
                </a:solidFill>
              </a:rPr>
              <a:t>1</a:t>
            </a:r>
            <a:r>
              <a:rPr lang="ru-RU" sz="2400" b="1" dirty="0">
                <a:solidFill>
                  <a:srgbClr val="0070C0"/>
                </a:solidFill>
              </a:rPr>
              <a:t>, q</a:t>
            </a:r>
            <a:r>
              <a:rPr lang="ru-RU" sz="2400" b="1" baseline="-25000" dirty="0">
                <a:solidFill>
                  <a:srgbClr val="0070C0"/>
                </a:solidFill>
              </a:rPr>
              <a:t>2</a:t>
            </a:r>
            <a:r>
              <a:rPr lang="ru-RU" sz="2400" b="1" dirty="0">
                <a:solidFill>
                  <a:srgbClr val="0070C0"/>
                </a:solidFill>
              </a:rPr>
              <a:t>, q</a:t>
            </a:r>
            <a:r>
              <a:rPr lang="ru-RU" sz="2400" b="1" baseline="-25000" dirty="0">
                <a:solidFill>
                  <a:srgbClr val="0070C0"/>
                </a:solidFill>
              </a:rPr>
              <a:t>3</a:t>
            </a:r>
            <a:r>
              <a:rPr lang="ru-RU" sz="2400" b="1" dirty="0" smtClean="0">
                <a:solidFill>
                  <a:srgbClr val="0070C0"/>
                </a:solidFill>
              </a:rPr>
              <a:t>}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  </a:t>
            </a:r>
            <a:r>
              <a:rPr lang="ru-RU" sz="2400" dirty="0" smtClean="0">
                <a:solidFill>
                  <a:srgbClr val="7030A0"/>
                </a:solidFill>
              </a:rPr>
              <a:t>Определим </a:t>
            </a:r>
            <a:r>
              <a:rPr lang="el-GR" sz="2400" dirty="0">
                <a:solidFill>
                  <a:srgbClr val="7030A0"/>
                </a:solidFill>
              </a:rPr>
              <a:t>φ</a:t>
            </a:r>
            <a:r>
              <a:rPr lang="ru-RU" sz="2400" dirty="0">
                <a:solidFill>
                  <a:srgbClr val="7030A0"/>
                </a:solidFill>
              </a:rPr>
              <a:t>'(q</a:t>
            </a:r>
            <a:r>
              <a:rPr lang="ru-RU" sz="2400" baseline="-25000" dirty="0">
                <a:solidFill>
                  <a:srgbClr val="7030A0"/>
                </a:solidFill>
              </a:rPr>
              <a:t>0</a:t>
            </a:r>
            <a:r>
              <a:rPr lang="ru-RU" sz="2400" dirty="0">
                <a:solidFill>
                  <a:srgbClr val="7030A0"/>
                </a:solidFill>
              </a:rPr>
              <a:t>, </a:t>
            </a:r>
            <a:r>
              <a:rPr lang="en-US" sz="2400" dirty="0">
                <a:solidFill>
                  <a:srgbClr val="7030A0"/>
                </a:solidFill>
              </a:rPr>
              <a:t>t</a:t>
            </a:r>
            <a:r>
              <a:rPr lang="ru-RU" sz="2400" dirty="0">
                <a:solidFill>
                  <a:srgbClr val="7030A0"/>
                </a:solidFill>
              </a:rPr>
              <a:t>):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400" b="1" dirty="0">
                <a:solidFill>
                  <a:srgbClr val="0070C0"/>
                </a:solidFill>
              </a:rPr>
              <a:t> </a:t>
            </a:r>
            <a:r>
              <a:rPr lang="el-GR" sz="2400" b="1" dirty="0">
                <a:solidFill>
                  <a:srgbClr val="0070C0"/>
                </a:solidFill>
              </a:rPr>
              <a:t>φ</a:t>
            </a:r>
            <a:r>
              <a:rPr lang="ru-RU" sz="2400" b="1" dirty="0" smtClean="0">
                <a:solidFill>
                  <a:srgbClr val="0070C0"/>
                </a:solidFill>
              </a:rPr>
              <a:t>'(q</a:t>
            </a:r>
            <a:r>
              <a:rPr lang="ru-RU" sz="2400" b="1" baseline="-25000" dirty="0" smtClean="0">
                <a:solidFill>
                  <a:srgbClr val="0070C0"/>
                </a:solidFill>
              </a:rPr>
              <a:t>0</a:t>
            </a:r>
            <a:r>
              <a:rPr lang="ru-RU" sz="2400" b="1" dirty="0" smtClean="0">
                <a:solidFill>
                  <a:srgbClr val="0070C0"/>
                </a:solidFill>
              </a:rPr>
              <a:t>, </a:t>
            </a:r>
            <a:r>
              <a:rPr lang="en-US" sz="2400" b="1" dirty="0" smtClean="0">
                <a:solidFill>
                  <a:srgbClr val="0070C0"/>
                </a:solidFill>
              </a:rPr>
              <a:t>t</a:t>
            </a:r>
            <a:r>
              <a:rPr lang="ru-RU" sz="2400" b="1" dirty="0" smtClean="0">
                <a:solidFill>
                  <a:srgbClr val="0070C0"/>
                </a:solidFill>
              </a:rPr>
              <a:t>) = {q</a:t>
            </a:r>
            <a:r>
              <a:rPr lang="ru-RU" sz="2400" b="1" baseline="-25000" dirty="0" smtClean="0">
                <a:solidFill>
                  <a:srgbClr val="0070C0"/>
                </a:solidFill>
              </a:rPr>
              <a:t>1</a:t>
            </a:r>
            <a:r>
              <a:rPr lang="ru-RU" sz="2400" b="1" dirty="0" smtClean="0">
                <a:solidFill>
                  <a:srgbClr val="0070C0"/>
                </a:solidFill>
              </a:rPr>
              <a:t>, q</a:t>
            </a:r>
            <a:r>
              <a:rPr lang="ru-RU" sz="2400" b="1" baseline="-25000" dirty="0" smtClean="0">
                <a:solidFill>
                  <a:srgbClr val="0070C0"/>
                </a:solidFill>
              </a:rPr>
              <a:t>2</a:t>
            </a:r>
            <a:r>
              <a:rPr lang="ru-RU" sz="2400" b="1" dirty="0" smtClean="0">
                <a:solidFill>
                  <a:srgbClr val="0070C0"/>
                </a:solidFill>
              </a:rPr>
              <a:t>, q</a:t>
            </a:r>
            <a:r>
              <a:rPr lang="ru-RU" sz="2400" b="1" baseline="-25000" dirty="0" smtClean="0">
                <a:solidFill>
                  <a:srgbClr val="0070C0"/>
                </a:solidFill>
              </a:rPr>
              <a:t>3</a:t>
            </a:r>
            <a:r>
              <a:rPr lang="ru-RU" sz="2400" b="1" dirty="0" smtClean="0">
                <a:solidFill>
                  <a:srgbClr val="0070C0"/>
                </a:solidFill>
              </a:rPr>
              <a:t>}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22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35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7928" y="50080"/>
            <a:ext cx="8596668" cy="1320800"/>
          </a:xfrm>
        </p:spPr>
        <p:txBody>
          <a:bodyPr/>
          <a:lstStyle/>
          <a:p>
            <a:r>
              <a:rPr lang="ru-RU" dirty="0" smtClean="0"/>
              <a:t>Переход от НКА к ДКА. Этап 1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4211782" y="2118305"/>
            <a:ext cx="6023725" cy="4023447"/>
          </a:xfrm>
          <a:prstGeom prst="rect">
            <a:avLst/>
          </a:prstGeo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166256" y="941389"/>
            <a:ext cx="9393380" cy="1320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800" dirty="0" smtClean="0"/>
              <a:t>  </a:t>
            </a:r>
            <a:r>
              <a:rPr lang="ru-RU" sz="3400" dirty="0" smtClean="0"/>
              <a:t>Пример 1. НКА задан диаграммой переходов.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3400" dirty="0" smtClean="0"/>
              <a:t>       Q </a:t>
            </a:r>
            <a:r>
              <a:rPr lang="ru-RU" sz="3400" dirty="0"/>
              <a:t>= {q</a:t>
            </a:r>
            <a:r>
              <a:rPr lang="ru-RU" sz="3400" baseline="-25000" dirty="0"/>
              <a:t>0</a:t>
            </a:r>
            <a:r>
              <a:rPr lang="ru-RU" sz="3400" dirty="0"/>
              <a:t>, q</a:t>
            </a:r>
            <a:r>
              <a:rPr lang="ru-RU" sz="3400" baseline="-25000" dirty="0"/>
              <a:t>1</a:t>
            </a:r>
            <a:r>
              <a:rPr lang="ru-RU" sz="3400" dirty="0"/>
              <a:t>, q</a:t>
            </a:r>
            <a:r>
              <a:rPr lang="ru-RU" sz="3400" baseline="-25000" dirty="0"/>
              <a:t>2</a:t>
            </a:r>
            <a:r>
              <a:rPr lang="ru-RU" sz="3400" dirty="0"/>
              <a:t>, q</a:t>
            </a:r>
            <a:r>
              <a:rPr lang="ru-RU" sz="3400" baseline="-25000" dirty="0"/>
              <a:t>3</a:t>
            </a:r>
            <a:r>
              <a:rPr lang="ru-RU" sz="3400" dirty="0"/>
              <a:t>}, </a:t>
            </a:r>
            <a:r>
              <a:rPr lang="en-US" sz="3400" dirty="0" smtClean="0"/>
              <a:t>V</a:t>
            </a:r>
            <a:r>
              <a:rPr lang="ru-RU" sz="3400" dirty="0" smtClean="0"/>
              <a:t> </a:t>
            </a:r>
            <a:r>
              <a:rPr lang="ru-RU" sz="3400" dirty="0"/>
              <a:t>={</a:t>
            </a:r>
            <a:r>
              <a:rPr lang="en-US" sz="3400" dirty="0"/>
              <a:t>r</a:t>
            </a:r>
            <a:r>
              <a:rPr lang="ru-RU" sz="3400" dirty="0"/>
              <a:t>, t}, F = {q</a:t>
            </a:r>
            <a:r>
              <a:rPr lang="ru-RU" sz="3400" baseline="-25000" dirty="0"/>
              <a:t>1</a:t>
            </a:r>
            <a:r>
              <a:rPr lang="ru-RU" sz="3400" dirty="0"/>
              <a:t>}.</a:t>
            </a:r>
            <a:endParaRPr lang="ru-RU" sz="3400" dirty="0"/>
          </a:p>
          <a:p>
            <a:pPr marL="0" indent="0">
              <a:lnSpc>
                <a:spcPct val="110000"/>
              </a:lnSpc>
              <a:buFont typeface="Wingdings 3" charset="2"/>
              <a:buNone/>
            </a:pPr>
            <a:r>
              <a:rPr lang="ru-RU" sz="3100" dirty="0" smtClean="0"/>
              <a:t> </a:t>
            </a:r>
            <a:endParaRPr lang="ru-RU" sz="3100" b="1" dirty="0" smtClean="0">
              <a:solidFill>
                <a:srgbClr val="0070C0"/>
              </a:solidFill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387927" y="2108349"/>
            <a:ext cx="4475017" cy="4304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400" dirty="0" smtClean="0">
                <a:solidFill>
                  <a:schemeClr val="tx1"/>
                </a:solidFill>
              </a:rPr>
              <a:t>Определим аналогично: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200" dirty="0" smtClean="0"/>
              <a:t> </a:t>
            </a:r>
            <a:r>
              <a:rPr lang="ru-RU" sz="2400" dirty="0"/>
              <a:t>q</a:t>
            </a:r>
            <a:r>
              <a:rPr lang="ru-RU" sz="2400" baseline="-25000" dirty="0"/>
              <a:t>1</a:t>
            </a:r>
            <a:r>
              <a:rPr lang="en-US" sz="2400" dirty="0"/>
              <a:t>r</a:t>
            </a:r>
            <a:r>
              <a:rPr lang="ru-RU" sz="2400" dirty="0"/>
              <a:t> → q</a:t>
            </a:r>
            <a:r>
              <a:rPr lang="ru-RU" sz="2400" baseline="-25000" dirty="0"/>
              <a:t>3</a:t>
            </a:r>
            <a:r>
              <a:rPr lang="ru-RU" sz="2400" dirty="0"/>
              <a:t>, q</a:t>
            </a:r>
            <a:r>
              <a:rPr lang="ru-RU" sz="2400" baseline="-25000" dirty="0"/>
              <a:t>1</a:t>
            </a:r>
            <a:r>
              <a:rPr lang="ru-RU" sz="2400" dirty="0"/>
              <a:t>t→ </a:t>
            </a:r>
            <a:r>
              <a:rPr lang="ru-RU" sz="2400" dirty="0" smtClean="0"/>
              <a:t>q</a:t>
            </a:r>
            <a:r>
              <a:rPr lang="ru-RU" sz="2400" baseline="-25000" dirty="0" smtClean="0"/>
              <a:t>1</a:t>
            </a:r>
            <a:r>
              <a:rPr lang="ru-RU" sz="2400" dirty="0" smtClean="0"/>
              <a:t> </a:t>
            </a:r>
            <a:r>
              <a:rPr lang="ru-RU" sz="2400" b="1" dirty="0">
                <a:solidFill>
                  <a:srgbClr val="0070C0"/>
                </a:solidFill>
                <a:sym typeface="Symbol" panose="05050102010706020507" pitchFamily="18" charset="2"/>
              </a:rPr>
              <a:t></a:t>
            </a:r>
            <a:endParaRPr lang="en-US" sz="2400" dirty="0" smtClean="0"/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l-GR" sz="2400" b="1" dirty="0" smtClean="0">
                <a:solidFill>
                  <a:srgbClr val="0070C0"/>
                </a:solidFill>
              </a:rPr>
              <a:t>φ</a:t>
            </a:r>
            <a:r>
              <a:rPr lang="ru-RU" sz="2400" b="1" dirty="0" smtClean="0">
                <a:solidFill>
                  <a:srgbClr val="0070C0"/>
                </a:solidFill>
              </a:rPr>
              <a:t>'(</a:t>
            </a:r>
            <a:r>
              <a:rPr lang="ru-RU" sz="2400" b="1" dirty="0">
                <a:solidFill>
                  <a:srgbClr val="0070C0"/>
                </a:solidFill>
              </a:rPr>
              <a:t>q</a:t>
            </a:r>
            <a:r>
              <a:rPr lang="ru-RU" sz="2400" b="1" baseline="-25000" dirty="0">
                <a:solidFill>
                  <a:srgbClr val="0070C0"/>
                </a:solidFill>
              </a:rPr>
              <a:t>1</a:t>
            </a:r>
            <a:r>
              <a:rPr lang="ru-RU" sz="2400" b="1" dirty="0">
                <a:solidFill>
                  <a:srgbClr val="0070C0"/>
                </a:solidFill>
              </a:rPr>
              <a:t>, r) = {q</a:t>
            </a:r>
            <a:r>
              <a:rPr lang="ru-RU" sz="2400" b="1" baseline="-25000" dirty="0">
                <a:solidFill>
                  <a:srgbClr val="0070C0"/>
                </a:solidFill>
              </a:rPr>
              <a:t>3</a:t>
            </a:r>
            <a:r>
              <a:rPr lang="ru-RU" sz="2400" b="1" dirty="0">
                <a:solidFill>
                  <a:srgbClr val="0070C0"/>
                </a:solidFill>
              </a:rPr>
              <a:t>}, 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l-GR" sz="2400" b="1" dirty="0" smtClean="0">
                <a:solidFill>
                  <a:srgbClr val="0070C0"/>
                </a:solidFill>
              </a:rPr>
              <a:t>φ</a:t>
            </a:r>
            <a:r>
              <a:rPr lang="ru-RU" sz="2400" b="1" dirty="0" smtClean="0">
                <a:solidFill>
                  <a:srgbClr val="0070C0"/>
                </a:solidFill>
              </a:rPr>
              <a:t>'(</a:t>
            </a:r>
            <a:r>
              <a:rPr lang="ru-RU" sz="2400" b="1" dirty="0">
                <a:solidFill>
                  <a:srgbClr val="0070C0"/>
                </a:solidFill>
              </a:rPr>
              <a:t>q</a:t>
            </a:r>
            <a:r>
              <a:rPr lang="ru-RU" sz="2400" b="1" baseline="-25000" dirty="0">
                <a:solidFill>
                  <a:srgbClr val="0070C0"/>
                </a:solidFill>
              </a:rPr>
              <a:t>1</a:t>
            </a:r>
            <a:r>
              <a:rPr lang="ru-RU" sz="2400" b="1" dirty="0">
                <a:solidFill>
                  <a:srgbClr val="0070C0"/>
                </a:solidFill>
              </a:rPr>
              <a:t>, t) = {</a:t>
            </a:r>
            <a:r>
              <a:rPr lang="ru-RU" sz="2400" b="1" dirty="0" smtClean="0">
                <a:solidFill>
                  <a:srgbClr val="0070C0"/>
                </a:solidFill>
              </a:rPr>
              <a:t>q</a:t>
            </a:r>
            <a:r>
              <a:rPr lang="ru-RU" sz="2400" b="1" baseline="-25000" dirty="0" smtClean="0">
                <a:solidFill>
                  <a:srgbClr val="0070C0"/>
                </a:solidFill>
              </a:rPr>
              <a:t>1</a:t>
            </a:r>
            <a:r>
              <a:rPr lang="ru-RU" sz="2400" b="1" dirty="0" smtClean="0">
                <a:solidFill>
                  <a:srgbClr val="0070C0"/>
                </a:solidFill>
              </a:rPr>
              <a:t>}</a:t>
            </a:r>
            <a:r>
              <a:rPr lang="en-US" sz="2400" b="1" dirty="0" smtClean="0">
                <a:solidFill>
                  <a:srgbClr val="0070C0"/>
                </a:solidFill>
              </a:rPr>
              <a:t>,</a:t>
            </a:r>
            <a:endParaRPr lang="ru-RU" sz="2400" b="1" dirty="0">
              <a:solidFill>
                <a:srgbClr val="0070C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l-GR" sz="2400" b="1" dirty="0" smtClean="0">
                <a:solidFill>
                  <a:srgbClr val="0070C0"/>
                </a:solidFill>
              </a:rPr>
              <a:t>φ</a:t>
            </a:r>
            <a:r>
              <a:rPr lang="ru-RU" sz="2400" b="1" dirty="0" smtClean="0">
                <a:solidFill>
                  <a:srgbClr val="0070C0"/>
                </a:solidFill>
              </a:rPr>
              <a:t>'(</a:t>
            </a:r>
            <a:r>
              <a:rPr lang="ru-RU" sz="2400" b="1" dirty="0">
                <a:solidFill>
                  <a:srgbClr val="0070C0"/>
                </a:solidFill>
              </a:rPr>
              <a:t>q</a:t>
            </a:r>
            <a:r>
              <a:rPr lang="ru-RU" sz="2400" b="1" baseline="-25000" dirty="0">
                <a:solidFill>
                  <a:srgbClr val="0070C0"/>
                </a:solidFill>
              </a:rPr>
              <a:t>2</a:t>
            </a:r>
            <a:r>
              <a:rPr lang="ru-RU" sz="2400" b="1" dirty="0">
                <a:solidFill>
                  <a:srgbClr val="0070C0"/>
                </a:solidFill>
              </a:rPr>
              <a:t>, r) = {q</a:t>
            </a:r>
            <a:r>
              <a:rPr lang="ru-RU" sz="2400" b="1" baseline="-25000" dirty="0">
                <a:solidFill>
                  <a:srgbClr val="0070C0"/>
                </a:solidFill>
              </a:rPr>
              <a:t>0</a:t>
            </a:r>
            <a:r>
              <a:rPr lang="ru-RU" sz="2400" b="1" dirty="0">
                <a:solidFill>
                  <a:srgbClr val="0070C0"/>
                </a:solidFill>
              </a:rPr>
              <a:t>, q</a:t>
            </a:r>
            <a:r>
              <a:rPr lang="ru-RU" sz="2400" b="1" baseline="-25000" dirty="0">
                <a:solidFill>
                  <a:srgbClr val="0070C0"/>
                </a:solidFill>
              </a:rPr>
              <a:t>1</a:t>
            </a:r>
            <a:r>
              <a:rPr lang="ru-RU" sz="2400" b="1" dirty="0">
                <a:solidFill>
                  <a:srgbClr val="0070C0"/>
                </a:solidFill>
              </a:rPr>
              <a:t>, q</a:t>
            </a:r>
            <a:r>
              <a:rPr lang="ru-RU" sz="2400" b="1" baseline="-25000" dirty="0">
                <a:solidFill>
                  <a:srgbClr val="0070C0"/>
                </a:solidFill>
              </a:rPr>
              <a:t>2</a:t>
            </a:r>
            <a:r>
              <a:rPr lang="ru-RU" sz="2400" b="1" dirty="0">
                <a:solidFill>
                  <a:srgbClr val="0070C0"/>
                </a:solidFill>
              </a:rPr>
              <a:t>}, </a:t>
            </a:r>
            <a:endParaRPr lang="ru-RU" sz="2400" b="1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400" b="1" dirty="0">
                <a:solidFill>
                  <a:srgbClr val="0070C0"/>
                </a:solidFill>
              </a:rPr>
              <a:t> </a:t>
            </a:r>
            <a:r>
              <a:rPr lang="el-GR" sz="2400" b="1" dirty="0" smtClean="0">
                <a:solidFill>
                  <a:srgbClr val="0070C0"/>
                </a:solidFill>
              </a:rPr>
              <a:t>φ</a:t>
            </a:r>
            <a:r>
              <a:rPr lang="ru-RU" sz="2400" b="1" dirty="0" smtClean="0">
                <a:solidFill>
                  <a:srgbClr val="0070C0"/>
                </a:solidFill>
              </a:rPr>
              <a:t>'(</a:t>
            </a:r>
            <a:r>
              <a:rPr lang="ru-RU" sz="2400" b="1" dirty="0">
                <a:solidFill>
                  <a:srgbClr val="0070C0"/>
                </a:solidFill>
              </a:rPr>
              <a:t>q</a:t>
            </a:r>
            <a:r>
              <a:rPr lang="ru-RU" sz="2400" b="1" baseline="-25000" dirty="0">
                <a:solidFill>
                  <a:srgbClr val="0070C0"/>
                </a:solidFill>
              </a:rPr>
              <a:t>2</a:t>
            </a:r>
            <a:r>
              <a:rPr lang="ru-RU" sz="2400" b="1" dirty="0">
                <a:solidFill>
                  <a:srgbClr val="0070C0"/>
                </a:solidFill>
              </a:rPr>
              <a:t>, t) = {q</a:t>
            </a:r>
            <a:r>
              <a:rPr lang="ru-RU" sz="2400" b="1" baseline="-25000" dirty="0">
                <a:solidFill>
                  <a:srgbClr val="0070C0"/>
                </a:solidFill>
              </a:rPr>
              <a:t>2</a:t>
            </a:r>
            <a:r>
              <a:rPr lang="ru-RU" sz="2400" b="1" dirty="0">
                <a:solidFill>
                  <a:srgbClr val="0070C0"/>
                </a:solidFill>
              </a:rPr>
              <a:t>, q</a:t>
            </a:r>
            <a:r>
              <a:rPr lang="ru-RU" sz="2400" b="1" baseline="-25000" dirty="0">
                <a:solidFill>
                  <a:srgbClr val="0070C0"/>
                </a:solidFill>
              </a:rPr>
              <a:t>3</a:t>
            </a:r>
            <a:r>
              <a:rPr lang="ru-RU" sz="2400" b="1" dirty="0" smtClean="0">
                <a:solidFill>
                  <a:srgbClr val="0070C0"/>
                </a:solidFill>
              </a:rPr>
              <a:t>}</a:t>
            </a:r>
            <a:r>
              <a:rPr lang="en-US" sz="2400" b="1" dirty="0" smtClean="0">
                <a:solidFill>
                  <a:srgbClr val="0070C0"/>
                </a:solidFill>
              </a:rPr>
              <a:t>,</a:t>
            </a:r>
            <a:endParaRPr lang="ru-RU" sz="2400" b="1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l-GR" sz="2400" b="1" dirty="0" smtClean="0">
                <a:solidFill>
                  <a:srgbClr val="0070C0"/>
                </a:solidFill>
              </a:rPr>
              <a:t>φ</a:t>
            </a:r>
            <a:r>
              <a:rPr lang="ru-RU" sz="2400" b="1" dirty="0" smtClean="0">
                <a:solidFill>
                  <a:srgbClr val="0070C0"/>
                </a:solidFill>
              </a:rPr>
              <a:t>'(</a:t>
            </a:r>
            <a:r>
              <a:rPr lang="ru-RU" sz="2400" b="1" dirty="0">
                <a:solidFill>
                  <a:srgbClr val="0070C0"/>
                </a:solidFill>
              </a:rPr>
              <a:t>q</a:t>
            </a:r>
            <a:r>
              <a:rPr lang="ru-RU" sz="2400" b="1" baseline="-25000" dirty="0">
                <a:solidFill>
                  <a:srgbClr val="0070C0"/>
                </a:solidFill>
              </a:rPr>
              <a:t>3</a:t>
            </a:r>
            <a:r>
              <a:rPr lang="ru-RU" sz="2400" b="1" dirty="0">
                <a:solidFill>
                  <a:srgbClr val="0070C0"/>
                </a:solidFill>
              </a:rPr>
              <a:t>, r) = {q</a:t>
            </a:r>
            <a:r>
              <a:rPr lang="ru-RU" sz="2400" b="1" baseline="-25000" dirty="0">
                <a:solidFill>
                  <a:srgbClr val="0070C0"/>
                </a:solidFill>
              </a:rPr>
              <a:t>3</a:t>
            </a:r>
            <a:r>
              <a:rPr lang="ru-RU" sz="2400" b="1" dirty="0">
                <a:solidFill>
                  <a:srgbClr val="0070C0"/>
                </a:solidFill>
              </a:rPr>
              <a:t>}, 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l-GR" sz="2400" b="1" dirty="0" smtClean="0">
                <a:solidFill>
                  <a:srgbClr val="0070C0"/>
                </a:solidFill>
              </a:rPr>
              <a:t>φ</a:t>
            </a:r>
            <a:r>
              <a:rPr lang="ru-RU" sz="2400" b="1" dirty="0" smtClean="0">
                <a:solidFill>
                  <a:srgbClr val="0070C0"/>
                </a:solidFill>
              </a:rPr>
              <a:t>'(</a:t>
            </a:r>
            <a:r>
              <a:rPr lang="ru-RU" sz="2400" b="1" dirty="0">
                <a:solidFill>
                  <a:srgbClr val="0070C0"/>
                </a:solidFill>
              </a:rPr>
              <a:t>q</a:t>
            </a:r>
            <a:r>
              <a:rPr lang="ru-RU" sz="2400" b="1" baseline="-25000" dirty="0">
                <a:solidFill>
                  <a:srgbClr val="0070C0"/>
                </a:solidFill>
              </a:rPr>
              <a:t>3</a:t>
            </a:r>
            <a:r>
              <a:rPr lang="ru-RU" sz="2400" b="1" dirty="0">
                <a:solidFill>
                  <a:srgbClr val="0070C0"/>
                </a:solidFill>
              </a:rPr>
              <a:t>, t) = {q</a:t>
            </a:r>
            <a:r>
              <a:rPr lang="ru-RU" sz="2400" b="1" baseline="-25000" dirty="0">
                <a:solidFill>
                  <a:srgbClr val="0070C0"/>
                </a:solidFill>
              </a:rPr>
              <a:t>1</a:t>
            </a:r>
            <a:r>
              <a:rPr lang="ru-RU" sz="2400" b="1" dirty="0" smtClean="0">
                <a:solidFill>
                  <a:srgbClr val="0070C0"/>
                </a:solidFill>
              </a:rPr>
              <a:t>}</a:t>
            </a:r>
            <a:r>
              <a:rPr lang="en-US" sz="2400" b="1" dirty="0">
                <a:solidFill>
                  <a:srgbClr val="0070C0"/>
                </a:solidFill>
              </a:rPr>
              <a:t>.</a:t>
            </a:r>
            <a:endParaRPr lang="ru-RU" sz="22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60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7928" y="50080"/>
            <a:ext cx="8596668" cy="780473"/>
          </a:xfrm>
        </p:spPr>
        <p:txBody>
          <a:bodyPr/>
          <a:lstStyle/>
          <a:p>
            <a:r>
              <a:rPr lang="ru-RU" dirty="0" smtClean="0"/>
              <a:t>Переход от НКА к ДКА. Этап 1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66255" y="830553"/>
            <a:ext cx="9878289" cy="1320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400" dirty="0" smtClean="0"/>
              <a:t> </a:t>
            </a:r>
            <a:r>
              <a:rPr lang="ru-RU" sz="2400" dirty="0" smtClean="0"/>
              <a:t>Так как: </a:t>
            </a:r>
            <a:r>
              <a:rPr lang="ru-RU" sz="2400" dirty="0" smtClean="0">
                <a:solidFill>
                  <a:schemeClr val="tx1"/>
                </a:solidFill>
              </a:rPr>
              <a:t>q1</a:t>
            </a:r>
            <a:r>
              <a:rPr lang="ru-RU" sz="2400" dirty="0">
                <a:solidFill>
                  <a:schemeClr val="tx1"/>
                </a:solidFill>
              </a:rPr>
              <a:t>∈ </a:t>
            </a:r>
            <a:r>
              <a:rPr lang="el-GR" sz="2400" dirty="0">
                <a:solidFill>
                  <a:schemeClr val="tx1"/>
                </a:solidFill>
              </a:rPr>
              <a:t>φ</a:t>
            </a:r>
            <a:r>
              <a:rPr lang="ru-RU" sz="2400" dirty="0" smtClean="0">
                <a:solidFill>
                  <a:schemeClr val="tx1"/>
                </a:solidFill>
              </a:rPr>
              <a:t>(q0</a:t>
            </a:r>
            <a:r>
              <a:rPr lang="ru-RU" sz="2400" dirty="0">
                <a:solidFill>
                  <a:schemeClr val="tx1"/>
                </a:solidFill>
              </a:rPr>
              <a:t>, ε), т.е. </a:t>
            </a:r>
            <a:r>
              <a:rPr lang="ru-RU" sz="2400" dirty="0">
                <a:solidFill>
                  <a:srgbClr val="0070C0"/>
                </a:solidFill>
              </a:rPr>
              <a:t>ε допускается автоматом </a:t>
            </a:r>
            <a:r>
              <a:rPr lang="en-US" sz="2400" dirty="0">
                <a:solidFill>
                  <a:srgbClr val="0070C0"/>
                </a:solidFill>
              </a:rPr>
              <a:t>S</a:t>
            </a:r>
            <a:r>
              <a:rPr lang="ru-RU" sz="2400" dirty="0">
                <a:solidFill>
                  <a:schemeClr val="tx1"/>
                </a:solidFill>
              </a:rPr>
              <a:t>, следовательно, q0 должно быть помещено в F'. </a:t>
            </a:r>
            <a:endParaRPr lang="ru-RU" sz="240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ru-RU" sz="2400" dirty="0" smtClean="0">
                <a:solidFill>
                  <a:schemeClr val="tx1"/>
                </a:solidFill>
              </a:rPr>
              <a:t>  Построим </a:t>
            </a:r>
            <a:r>
              <a:rPr lang="ru-RU" sz="2400" b="1" dirty="0" smtClean="0">
                <a:solidFill>
                  <a:schemeClr val="tx1"/>
                </a:solidFill>
              </a:rPr>
              <a:t>диаграмму переходов </a:t>
            </a:r>
            <a:r>
              <a:rPr lang="en-US" sz="2400" b="1" dirty="0" smtClean="0">
                <a:solidFill>
                  <a:schemeClr val="tx1"/>
                </a:solidFill>
              </a:rPr>
              <a:t>S</a:t>
            </a:r>
            <a:r>
              <a:rPr lang="ru-RU" sz="2400" b="1" dirty="0">
                <a:solidFill>
                  <a:schemeClr val="tx1"/>
                </a:solidFill>
              </a:rPr>
              <a:t>'</a:t>
            </a:r>
            <a:r>
              <a:rPr lang="ru-RU" sz="2400" b="1" dirty="0">
                <a:solidFill>
                  <a:schemeClr val="tx1"/>
                </a:solidFill>
              </a:rPr>
              <a:t> </a:t>
            </a:r>
            <a:r>
              <a:rPr lang="ru-RU" sz="2400" dirty="0" smtClean="0">
                <a:solidFill>
                  <a:schemeClr val="tx1"/>
                </a:solidFill>
              </a:rPr>
              <a:t>: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5805056" y="3402881"/>
            <a:ext cx="5084617" cy="230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2300" dirty="0" smtClean="0"/>
              <a:t>Построен </a:t>
            </a:r>
            <a:r>
              <a:rPr lang="ru-RU" sz="2300" dirty="0"/>
              <a:t>НКА </a:t>
            </a:r>
            <a:r>
              <a:rPr lang="en-US" sz="2300" b="1" dirty="0" smtClean="0">
                <a:solidFill>
                  <a:srgbClr val="7030A0"/>
                </a:solidFill>
              </a:rPr>
              <a:t>S`</a:t>
            </a:r>
            <a:r>
              <a:rPr lang="ru-RU" sz="2300" b="1" dirty="0" smtClean="0">
                <a:solidFill>
                  <a:srgbClr val="7030A0"/>
                </a:solidFill>
              </a:rPr>
              <a:t>= </a:t>
            </a:r>
            <a:r>
              <a:rPr lang="ru-RU" sz="2300" b="1" dirty="0">
                <a:solidFill>
                  <a:srgbClr val="7030A0"/>
                </a:solidFill>
              </a:rPr>
              <a:t>(Q, Σ, q0', </a:t>
            </a:r>
            <a:r>
              <a:rPr lang="ru-RU" sz="2300" b="1" dirty="0" err="1">
                <a:solidFill>
                  <a:srgbClr val="7030A0"/>
                </a:solidFill>
              </a:rPr>
              <a:t>θ',F</a:t>
            </a:r>
            <a:r>
              <a:rPr lang="ru-RU" sz="2300" b="1" dirty="0">
                <a:solidFill>
                  <a:srgbClr val="7030A0"/>
                </a:solidFill>
              </a:rPr>
              <a:t>')</a:t>
            </a:r>
            <a:endParaRPr lang="ru-RU" sz="2300" b="1" dirty="0">
              <a:solidFill>
                <a:srgbClr val="7030A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300" dirty="0" smtClean="0"/>
              <a:t>Если </a:t>
            </a:r>
            <a:r>
              <a:rPr lang="ru-RU" sz="2300" dirty="0"/>
              <a:t>некоторая строка </a:t>
            </a:r>
            <a:r>
              <a:rPr lang="en-US" sz="2300" dirty="0">
                <a:solidFill>
                  <a:srgbClr val="7030A0"/>
                </a:solidFill>
              </a:rPr>
              <a:t>a</a:t>
            </a:r>
            <a:r>
              <a:rPr lang="ru-RU" sz="2300" dirty="0" smtClean="0">
                <a:solidFill>
                  <a:srgbClr val="7030A0"/>
                </a:solidFill>
              </a:rPr>
              <a:t> </a:t>
            </a:r>
            <a:r>
              <a:rPr lang="ru-RU" sz="2300" dirty="0">
                <a:solidFill>
                  <a:srgbClr val="7030A0"/>
                </a:solidFill>
              </a:rPr>
              <a:t>∈ L(S), </a:t>
            </a:r>
            <a:r>
              <a:rPr lang="ru-RU" sz="2300" dirty="0"/>
              <a:t>то </a:t>
            </a:r>
            <a:r>
              <a:rPr lang="en-US" sz="2300" dirty="0" smtClean="0">
                <a:solidFill>
                  <a:srgbClr val="7030A0"/>
                </a:solidFill>
              </a:rPr>
              <a:t>a</a:t>
            </a:r>
            <a:r>
              <a:rPr lang="ru-RU" sz="2300" dirty="0" smtClean="0">
                <a:solidFill>
                  <a:srgbClr val="7030A0"/>
                </a:solidFill>
              </a:rPr>
              <a:t> </a:t>
            </a:r>
            <a:r>
              <a:rPr lang="ru-RU" sz="2300" dirty="0">
                <a:solidFill>
                  <a:srgbClr val="7030A0"/>
                </a:solidFill>
              </a:rPr>
              <a:t>∈ L(S'), </a:t>
            </a:r>
            <a:r>
              <a:rPr lang="ru-RU" sz="2300" dirty="0"/>
              <a:t>и наоборот,</a:t>
            </a:r>
            <a:r>
              <a:rPr lang="ru-RU" sz="2300" dirty="0" smtClean="0"/>
              <a:t> </a:t>
            </a:r>
            <a:endParaRPr lang="ru-RU" sz="2300" b="1" dirty="0" smtClean="0">
              <a:solidFill>
                <a:srgbClr val="0070C0"/>
              </a:solidFill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387928" y="2438400"/>
            <a:ext cx="5417128" cy="423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2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98566"/>
            <a:ext cx="8596668" cy="1320800"/>
          </a:xfrm>
        </p:spPr>
        <p:txBody>
          <a:bodyPr/>
          <a:lstStyle/>
          <a:p>
            <a:r>
              <a:rPr lang="ru-RU" dirty="0" smtClean="0"/>
              <a:t>От НКА к </a:t>
            </a:r>
            <a:r>
              <a:rPr lang="ru-RU" dirty="0" smtClean="0"/>
              <a:t>ДКА. Этап 3.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9" name="Picture 5" descr="DK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192" y="1687224"/>
            <a:ext cx="3603178" cy="1739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NKA defini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686" y="1078143"/>
            <a:ext cx="3119859" cy="295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NKA algorith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250" y="4753076"/>
            <a:ext cx="3927041" cy="2003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35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3858" y="277923"/>
            <a:ext cx="10484652" cy="75209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3200" dirty="0">
                <a:solidFill>
                  <a:srgbClr val="00B0F0"/>
                </a:solidFill>
              </a:rPr>
              <a:t>Распознающие </a:t>
            </a:r>
            <a:r>
              <a:rPr lang="ru-RU" sz="3200" dirty="0" smtClean="0">
                <a:solidFill>
                  <a:srgbClr val="00B0F0"/>
                </a:solidFill>
              </a:rPr>
              <a:t>автоматы. </a:t>
            </a:r>
            <a:r>
              <a:rPr lang="ru-RU" sz="3200" dirty="0" smtClean="0">
                <a:solidFill>
                  <a:srgbClr val="00B0F0"/>
                </a:solidFill>
              </a:rPr>
              <a:t>ДКА и НКА.</a:t>
            </a:r>
            <a:endParaRPr lang="ru-RU" sz="3200" dirty="0">
              <a:solidFill>
                <a:srgbClr val="00B0F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3" y="1742578"/>
            <a:ext cx="9433317" cy="46974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800" dirty="0"/>
              <a:t>Детерминированным конечным автоматом </a:t>
            </a:r>
            <a:r>
              <a:rPr lang="ru-RU" sz="2800" dirty="0" smtClean="0"/>
              <a:t>(ДКА) называется «пятёрка»:</a:t>
            </a:r>
          </a:p>
          <a:p>
            <a:pPr marL="0" indent="0">
              <a:buNone/>
            </a:pPr>
            <a:r>
              <a:rPr lang="ru-RU" sz="2800" b="1" dirty="0" smtClean="0"/>
              <a:t>              </a:t>
            </a:r>
            <a:r>
              <a:rPr lang="en-US" sz="2800" b="1" dirty="0" smtClean="0"/>
              <a:t>S</a:t>
            </a:r>
            <a:r>
              <a:rPr lang="ru-RU" sz="2800" b="1" dirty="0" smtClean="0"/>
              <a:t> </a:t>
            </a:r>
            <a:r>
              <a:rPr lang="ru-RU" sz="2800" b="1" dirty="0"/>
              <a:t>= (</a:t>
            </a:r>
            <a:r>
              <a:rPr lang="en-US" sz="2800" b="1" dirty="0"/>
              <a:t>Q</a:t>
            </a:r>
            <a:r>
              <a:rPr lang="ru-RU" sz="2800" b="1" dirty="0"/>
              <a:t>, </a:t>
            </a:r>
            <a:r>
              <a:rPr lang="en-US" sz="2800" b="1" dirty="0" smtClean="0"/>
              <a:t>V</a:t>
            </a:r>
            <a:r>
              <a:rPr lang="ru-RU" sz="2800" b="1" dirty="0" smtClean="0"/>
              <a:t>, </a:t>
            </a:r>
            <a:r>
              <a:rPr lang="el-GR" sz="2800" dirty="0"/>
              <a:t>φ</a:t>
            </a:r>
            <a:r>
              <a:rPr lang="ru-RU" sz="2800" b="1" dirty="0" smtClean="0"/>
              <a:t>, </a:t>
            </a:r>
            <a:r>
              <a:rPr lang="en-US" sz="2800" b="1" dirty="0"/>
              <a:t>q</a:t>
            </a:r>
            <a:r>
              <a:rPr lang="ru-RU" sz="2800" b="1" dirty="0"/>
              <a:t>0, </a:t>
            </a:r>
            <a:r>
              <a:rPr lang="en-US" sz="2800" b="1" dirty="0"/>
              <a:t>F</a:t>
            </a:r>
            <a:r>
              <a:rPr lang="ru-RU" sz="2800" b="1" dirty="0"/>
              <a:t>), </a:t>
            </a:r>
            <a:endParaRPr lang="ru-RU" sz="2800" b="1" dirty="0" smtClean="0"/>
          </a:p>
          <a:p>
            <a:pPr marL="0" indent="0">
              <a:buNone/>
            </a:pPr>
            <a:r>
              <a:rPr lang="en-US" sz="2800" dirty="0"/>
              <a:t>V</a:t>
            </a:r>
            <a:r>
              <a:rPr lang="ru-RU" sz="2800" dirty="0"/>
              <a:t> – конечный входной </a:t>
            </a:r>
            <a:r>
              <a:rPr lang="ru-RU" sz="2800" dirty="0" smtClean="0"/>
              <a:t>алфавит</a:t>
            </a:r>
            <a:r>
              <a:rPr lang="ru-RU" sz="2800" dirty="0"/>
              <a:t>;</a:t>
            </a:r>
            <a:r>
              <a:rPr lang="ru-RU" sz="2800" dirty="0" smtClean="0"/>
              <a:t> </a:t>
            </a:r>
            <a:endParaRPr lang="ru-RU" sz="2800" dirty="0"/>
          </a:p>
          <a:p>
            <a:pPr marL="0" indent="0">
              <a:buNone/>
            </a:pPr>
            <a:r>
              <a:rPr lang="en-US" sz="2800" dirty="0" smtClean="0"/>
              <a:t>Q</a:t>
            </a:r>
            <a:r>
              <a:rPr lang="ru-RU" sz="2800" dirty="0" smtClean="0"/>
              <a:t> </a:t>
            </a:r>
            <a:r>
              <a:rPr lang="ru-RU" sz="2800" dirty="0"/>
              <a:t>– непустое конечное множество </a:t>
            </a:r>
            <a:r>
              <a:rPr lang="ru-RU" sz="2800" dirty="0" smtClean="0"/>
              <a:t>состояний; </a:t>
            </a:r>
          </a:p>
          <a:p>
            <a:pPr marL="0" indent="0">
              <a:buNone/>
            </a:pPr>
            <a:r>
              <a:rPr lang="en-US" sz="2800" dirty="0" smtClean="0"/>
              <a:t>q</a:t>
            </a:r>
            <a:r>
              <a:rPr lang="ru-RU" sz="2800" dirty="0"/>
              <a:t>0 </a:t>
            </a:r>
            <a:r>
              <a:rPr lang="ru-RU" sz="2800" dirty="0" smtClean="0">
                <a:sym typeface="Symbol" panose="05050102010706020507" pitchFamily="18" charset="2"/>
              </a:rPr>
              <a:t></a:t>
            </a:r>
            <a:r>
              <a:rPr lang="ru-RU" sz="2800" dirty="0" smtClean="0"/>
              <a:t> </a:t>
            </a:r>
            <a:r>
              <a:rPr lang="en-US" sz="2800" dirty="0" smtClean="0"/>
              <a:t>Q</a:t>
            </a:r>
            <a:r>
              <a:rPr lang="ru-RU" sz="2800" dirty="0" smtClean="0"/>
              <a:t> </a:t>
            </a:r>
            <a:r>
              <a:rPr lang="ru-RU" sz="2800" dirty="0"/>
              <a:t>– начальное </a:t>
            </a:r>
            <a:r>
              <a:rPr lang="ru-RU" sz="2800" dirty="0" smtClean="0"/>
              <a:t>состояние; </a:t>
            </a:r>
          </a:p>
          <a:p>
            <a:pPr marL="0" indent="0">
              <a:buNone/>
            </a:pPr>
            <a:r>
              <a:rPr lang="el-GR" sz="2800" dirty="0" smtClean="0"/>
              <a:t>φ</a:t>
            </a:r>
            <a:r>
              <a:rPr lang="ru-RU" sz="2800" dirty="0" smtClean="0"/>
              <a:t> </a:t>
            </a:r>
            <a:r>
              <a:rPr lang="ru-RU" sz="2800" dirty="0"/>
              <a:t>– функция переходов, </a:t>
            </a:r>
            <a:endParaRPr lang="ru-RU" sz="2800" dirty="0" smtClean="0"/>
          </a:p>
          <a:p>
            <a:pPr marL="0" indent="0">
              <a:buNone/>
            </a:pPr>
            <a:r>
              <a:rPr lang="en-US" sz="2800" dirty="0" smtClean="0">
                <a:solidFill>
                  <a:srgbClr val="7030A0"/>
                </a:solidFill>
              </a:rPr>
              <a:t>F </a:t>
            </a:r>
            <a:r>
              <a:rPr lang="ru-RU" sz="2800" dirty="0">
                <a:solidFill>
                  <a:srgbClr val="7030A0"/>
                </a:solidFill>
                <a:sym typeface="Symbol" panose="05050102010706020507" pitchFamily="18" charset="2"/>
              </a:rPr>
              <a:t></a:t>
            </a:r>
            <a:r>
              <a:rPr lang="ru-RU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>
                <a:solidFill>
                  <a:srgbClr val="7030A0"/>
                </a:solidFill>
              </a:rPr>
              <a:t>Q</a:t>
            </a:r>
            <a:r>
              <a:rPr lang="ru-RU" sz="2800" dirty="0">
                <a:solidFill>
                  <a:srgbClr val="7030A0"/>
                </a:solidFill>
              </a:rPr>
              <a:t> – множество заключительных </a:t>
            </a:r>
            <a:r>
              <a:rPr lang="ru-RU" sz="2800" dirty="0" smtClean="0">
                <a:solidFill>
                  <a:srgbClr val="7030A0"/>
                </a:solidFill>
              </a:rPr>
              <a:t>(допустимых,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7030A0"/>
                </a:solidFill>
              </a:rPr>
              <a:t> </a:t>
            </a:r>
            <a:r>
              <a:rPr lang="ru-RU" sz="2800" dirty="0" smtClean="0">
                <a:solidFill>
                  <a:srgbClr val="7030A0"/>
                </a:solidFill>
              </a:rPr>
              <a:t>           конечных состояний).</a:t>
            </a:r>
            <a:endParaRPr lang="ru-RU" sz="2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634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8789" y="96982"/>
            <a:ext cx="8596668" cy="1320800"/>
          </a:xfrm>
        </p:spPr>
        <p:txBody>
          <a:bodyPr/>
          <a:lstStyle/>
          <a:p>
            <a:r>
              <a:rPr lang="ru-RU" dirty="0" smtClean="0"/>
              <a:t>Детерминированный конечный автомат (</a:t>
            </a:r>
            <a:r>
              <a:rPr lang="ru-RU" dirty="0" smtClean="0"/>
              <a:t>ДКА)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1806" y="1537135"/>
            <a:ext cx="9616593" cy="4946792"/>
          </a:xfrm>
        </p:spPr>
        <p:txBody>
          <a:bodyPr>
            <a:normAutofit lnSpcReduction="10000"/>
          </a:bodyPr>
          <a:lstStyle/>
          <a:p>
            <a:r>
              <a:rPr lang="ru-RU" sz="2800" dirty="0"/>
              <a:t>Детерминированный конечный автомат (распознаватель), или сокращенно ДКА, – это пятерка </a:t>
            </a:r>
            <a:r>
              <a:rPr lang="en-US" sz="2800" dirty="0"/>
              <a:t>S</a:t>
            </a:r>
            <a:r>
              <a:rPr lang="ru-RU" sz="2800" dirty="0"/>
              <a:t> = </a:t>
            </a:r>
            <a:r>
              <a:rPr lang="ru-RU" sz="2800" dirty="0" smtClean="0"/>
              <a:t>(</a:t>
            </a:r>
            <a:r>
              <a:rPr lang="en-US" sz="2800" dirty="0" smtClean="0"/>
              <a:t>V, </a:t>
            </a:r>
            <a:r>
              <a:rPr lang="ru-RU" sz="2800" dirty="0" smtClean="0"/>
              <a:t>Q</a:t>
            </a:r>
            <a:r>
              <a:rPr lang="ru-RU" sz="2800" dirty="0"/>
              <a:t>, </a:t>
            </a:r>
            <a:r>
              <a:rPr lang="el-GR" sz="2800" dirty="0"/>
              <a:t>φ</a:t>
            </a:r>
            <a:r>
              <a:rPr lang="ru-RU" sz="2800" dirty="0" smtClean="0"/>
              <a:t>, </a:t>
            </a:r>
            <a:r>
              <a:rPr lang="ru-RU" sz="2800" dirty="0"/>
              <a:t>q</a:t>
            </a:r>
            <a:r>
              <a:rPr lang="ru-RU" sz="2800" baseline="-25000" dirty="0"/>
              <a:t>0</a:t>
            </a:r>
            <a:r>
              <a:rPr lang="ru-RU" sz="2800" dirty="0"/>
              <a:t>, </a:t>
            </a:r>
            <a:r>
              <a:rPr lang="ru-RU" sz="2800" dirty="0">
                <a:solidFill>
                  <a:srgbClr val="7030A0"/>
                </a:solidFill>
              </a:rPr>
              <a:t>F</a:t>
            </a:r>
            <a:r>
              <a:rPr lang="ru-RU" sz="2800" dirty="0"/>
              <a:t>), где: </a:t>
            </a:r>
          </a:p>
          <a:p>
            <a:r>
              <a:rPr lang="en-US" sz="2800" dirty="0" smtClean="0"/>
              <a:t>V</a:t>
            </a:r>
            <a:r>
              <a:rPr lang="ru-RU" sz="2800" dirty="0" smtClean="0"/>
              <a:t> </a:t>
            </a:r>
            <a:r>
              <a:rPr lang="ru-RU" sz="2800" dirty="0"/>
              <a:t>– конечное множество символов, называемое входным алфавитом; </a:t>
            </a:r>
          </a:p>
          <a:p>
            <a:r>
              <a:rPr lang="ru-RU" sz="2800" dirty="0" smtClean="0"/>
              <a:t>Q </a:t>
            </a:r>
            <a:r>
              <a:rPr lang="ru-RU" sz="2800" dirty="0"/>
              <a:t>– конечное множество внутренних состояний;</a:t>
            </a:r>
          </a:p>
          <a:p>
            <a:r>
              <a:rPr lang="el-GR" sz="2800" dirty="0"/>
              <a:t>φ </a:t>
            </a:r>
            <a:r>
              <a:rPr lang="ru-RU" sz="2800" dirty="0" smtClean="0"/>
              <a:t>: </a:t>
            </a:r>
            <a:r>
              <a:rPr lang="ru-RU" sz="2800" dirty="0"/>
              <a:t>Q × </a:t>
            </a:r>
            <a:r>
              <a:rPr lang="en-US" sz="2800" dirty="0" smtClean="0"/>
              <a:t>V</a:t>
            </a:r>
            <a:r>
              <a:rPr lang="ru-RU" sz="2800" dirty="0" smtClean="0"/>
              <a:t> </a:t>
            </a:r>
            <a:r>
              <a:rPr lang="ru-RU" sz="2800" dirty="0"/>
              <a:t>→ Q – всюду определенная функция, называемая функцией переходов; </a:t>
            </a:r>
          </a:p>
          <a:p>
            <a:r>
              <a:rPr lang="ru-RU" sz="2800" dirty="0"/>
              <a:t>q</a:t>
            </a:r>
            <a:r>
              <a:rPr lang="ru-RU" sz="2800" baseline="-25000" dirty="0"/>
              <a:t>0</a:t>
            </a:r>
            <a:r>
              <a:rPr lang="ru-RU" sz="2800" dirty="0"/>
              <a:t>∈ Q – начальное состояние; </a:t>
            </a:r>
          </a:p>
          <a:p>
            <a:r>
              <a:rPr lang="ru-RU" sz="2800" dirty="0">
                <a:solidFill>
                  <a:srgbClr val="7030A0"/>
                </a:solidFill>
              </a:rPr>
              <a:t>F ⊆ Q – множество заключительных состояний</a:t>
            </a:r>
            <a:r>
              <a:rPr lang="ru-RU" sz="2800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515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2642" y="1509426"/>
            <a:ext cx="10226194" cy="5071483"/>
          </a:xfrm>
        </p:spPr>
        <p:txBody>
          <a:bodyPr/>
          <a:lstStyle/>
          <a:p>
            <a:r>
              <a:rPr lang="ru-RU" sz="2800" dirty="0" smtClean="0"/>
              <a:t>ДКА </a:t>
            </a:r>
            <a:r>
              <a:rPr lang="ru-RU" sz="2800" dirty="0" smtClean="0"/>
              <a:t> </a:t>
            </a:r>
            <a:r>
              <a:rPr lang="en-US" sz="2800" dirty="0"/>
              <a:t>S</a:t>
            </a:r>
            <a:r>
              <a:rPr lang="ru-RU" sz="2800" dirty="0"/>
              <a:t> = </a:t>
            </a:r>
            <a:r>
              <a:rPr lang="ru-RU" sz="2800" dirty="0" smtClean="0"/>
              <a:t>(</a:t>
            </a:r>
            <a:r>
              <a:rPr lang="en-US" sz="2800" dirty="0" smtClean="0"/>
              <a:t>V, </a:t>
            </a:r>
            <a:r>
              <a:rPr lang="ru-RU" sz="2800" dirty="0" smtClean="0"/>
              <a:t>Q</a:t>
            </a:r>
            <a:r>
              <a:rPr lang="ru-RU" sz="2800" dirty="0"/>
              <a:t>, </a:t>
            </a:r>
            <a:r>
              <a:rPr lang="el-GR" sz="2800" dirty="0"/>
              <a:t>φ</a:t>
            </a:r>
            <a:r>
              <a:rPr lang="ru-RU" sz="2800" dirty="0" smtClean="0"/>
              <a:t>, </a:t>
            </a:r>
            <a:r>
              <a:rPr lang="ru-RU" sz="2800" dirty="0"/>
              <a:t>q</a:t>
            </a:r>
            <a:r>
              <a:rPr lang="ru-RU" sz="2800" baseline="-25000" dirty="0"/>
              <a:t>0</a:t>
            </a:r>
            <a:r>
              <a:rPr lang="ru-RU" sz="2800" dirty="0"/>
              <a:t>, F) </a:t>
            </a:r>
            <a:r>
              <a:rPr lang="ru-RU" sz="2800" dirty="0" smtClean="0"/>
              <a:t> </a:t>
            </a:r>
            <a:r>
              <a:rPr lang="ru-RU" sz="2800" dirty="0"/>
              <a:t>можно представить в виде диаграммы (графа) </a:t>
            </a:r>
            <a:r>
              <a:rPr lang="ru-RU" sz="2800" dirty="0" smtClean="0"/>
              <a:t>переходов</a:t>
            </a:r>
          </a:p>
          <a:p>
            <a:r>
              <a:rPr lang="ru-RU" sz="2800" dirty="0" smtClean="0"/>
              <a:t>Переходы </a:t>
            </a:r>
            <a:r>
              <a:rPr lang="ru-RU" sz="2800" dirty="0"/>
              <a:t>отмечены как </a:t>
            </a:r>
            <a:r>
              <a:rPr lang="el-GR" sz="2800" dirty="0"/>
              <a:t>φ</a:t>
            </a:r>
            <a:r>
              <a:rPr lang="ru-RU" sz="2800" dirty="0" smtClean="0"/>
              <a:t>(q</a:t>
            </a:r>
            <a:r>
              <a:rPr lang="en-US" sz="2800" baseline="-25000" dirty="0" smtClean="0"/>
              <a:t>m</a:t>
            </a:r>
            <a:r>
              <a:rPr lang="ru-RU" sz="2800" dirty="0" smtClean="0"/>
              <a:t>, </a:t>
            </a:r>
            <a:r>
              <a:rPr lang="en-US" sz="2800" dirty="0"/>
              <a:t>t</a:t>
            </a:r>
            <a:r>
              <a:rPr lang="ru-RU" sz="2800" dirty="0"/>
              <a:t>) = </a:t>
            </a:r>
            <a:r>
              <a:rPr lang="ru-RU" sz="2800" dirty="0" smtClean="0"/>
              <a:t>q</a:t>
            </a:r>
            <a:r>
              <a:rPr lang="en-US" sz="2800" baseline="-25000" dirty="0" smtClean="0"/>
              <a:t>s</a:t>
            </a:r>
            <a:r>
              <a:rPr lang="ru-RU" sz="2800" dirty="0" smtClean="0"/>
              <a:t> </a:t>
            </a:r>
            <a:r>
              <a:rPr lang="ru-RU" sz="2800" dirty="0"/>
              <a:t>(переход из </a:t>
            </a:r>
            <a:r>
              <a:rPr lang="en-US" sz="2800" dirty="0" err="1" smtClean="0"/>
              <a:t>q</a:t>
            </a:r>
            <a:r>
              <a:rPr lang="en-US" sz="2800" baseline="-25000" dirty="0" err="1" smtClean="0"/>
              <a:t>m</a:t>
            </a:r>
            <a:r>
              <a:rPr lang="en-US" sz="2800" dirty="0" smtClean="0"/>
              <a:t> </a:t>
            </a:r>
            <a:r>
              <a:rPr lang="ru-RU" sz="2800" dirty="0"/>
              <a:t>в </a:t>
            </a:r>
            <a:r>
              <a:rPr lang="en-US" sz="2800" dirty="0" err="1" smtClean="0"/>
              <a:t>q</a:t>
            </a:r>
            <a:r>
              <a:rPr lang="en-US" sz="2800" baseline="-25000" dirty="0" err="1" smtClean="0"/>
              <a:t>s</a:t>
            </a:r>
            <a:r>
              <a:rPr lang="ru-RU" sz="2800" dirty="0" smtClean="0"/>
              <a:t>), </a:t>
            </a:r>
            <a:r>
              <a:rPr lang="ru-RU" sz="2800" dirty="0"/>
              <a:t>при этом соответствующая дуга будет помечена символом t. </a:t>
            </a:r>
          </a:p>
          <a:p>
            <a:r>
              <a:rPr lang="ru-RU" sz="2800" dirty="0"/>
              <a:t>Обобщенная функция переходов </a:t>
            </a:r>
            <a:r>
              <a:rPr lang="el-GR" sz="2800" dirty="0" smtClean="0"/>
              <a:t>φ</a:t>
            </a:r>
            <a:r>
              <a:rPr lang="ru-RU" sz="2800" dirty="0" smtClean="0"/>
              <a:t>*: </a:t>
            </a:r>
            <a:r>
              <a:rPr lang="ru-RU" sz="2800" dirty="0"/>
              <a:t>Q × </a:t>
            </a:r>
            <a:r>
              <a:rPr lang="en-US" sz="2800" dirty="0" smtClean="0"/>
              <a:t>V</a:t>
            </a:r>
            <a:r>
              <a:rPr lang="ru-RU" sz="2800" dirty="0" smtClean="0"/>
              <a:t>* </a:t>
            </a:r>
            <a:r>
              <a:rPr lang="ru-RU" sz="2800" dirty="0"/>
              <a:t>→ Q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958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6634" y="1062257"/>
            <a:ext cx="10878207" cy="185961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ru-RU" sz="2400" dirty="0"/>
              <a:t>Изначально автомат находится в стартовом состоянии </a:t>
            </a:r>
            <a:r>
              <a:rPr lang="en-US" sz="2400" i="1" dirty="0" smtClean="0"/>
              <a:t>q0</a:t>
            </a:r>
            <a:r>
              <a:rPr lang="ru-RU" sz="2400" dirty="0" smtClean="0"/>
              <a:t>. </a:t>
            </a:r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ru-RU" sz="2400" dirty="0" smtClean="0"/>
              <a:t>Автомат </a:t>
            </a:r>
            <a:r>
              <a:rPr lang="ru-RU" sz="2400" dirty="0"/>
              <a:t>считывает символы по очереди. </a:t>
            </a:r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ru-RU" sz="2400" dirty="0" smtClean="0"/>
              <a:t>При </a:t>
            </a:r>
            <a:r>
              <a:rPr lang="ru-RU" sz="2400" dirty="0"/>
              <a:t>считывании очередного символа </a:t>
            </a:r>
            <a:r>
              <a:rPr lang="ru-RU" sz="2400" i="1" dirty="0" err="1"/>
              <a:t>pi</a:t>
            </a:r>
            <a:r>
              <a:rPr lang="ru-RU" sz="2400" dirty="0"/>
              <a:t> автомат переходит в состояние </a:t>
            </a:r>
            <a:r>
              <a:rPr lang="ru-RU" sz="2400" i="1" dirty="0"/>
              <a:t>δ</a:t>
            </a:r>
            <a:r>
              <a:rPr lang="ru-RU" sz="2400" dirty="0"/>
              <a:t>(</a:t>
            </a:r>
            <a:r>
              <a:rPr lang="ru-RU" sz="2400" i="1" dirty="0" err="1"/>
              <a:t>q</a:t>
            </a:r>
            <a:r>
              <a:rPr lang="ru-RU" sz="2400" dirty="0" err="1"/>
              <a:t>,</a:t>
            </a:r>
            <a:r>
              <a:rPr lang="ru-RU" sz="2400" i="1" dirty="0" err="1"/>
              <a:t>pi</a:t>
            </a:r>
            <a:r>
              <a:rPr lang="ru-RU" sz="2400" dirty="0"/>
              <a:t>), </a:t>
            </a:r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ru-RU" sz="2400" dirty="0" smtClean="0"/>
              <a:t>Процесс </a:t>
            </a:r>
            <a:r>
              <a:rPr lang="ru-RU" sz="2400" dirty="0"/>
              <a:t>продолжается до тех пор, пока не будет достигнут конец входного слова. 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7924800" y="5577642"/>
            <a:ext cx="3488957" cy="889571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6980883" y="3643093"/>
            <a:ext cx="4348791" cy="1350415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372161" y="3643093"/>
            <a:ext cx="6726621" cy="2837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ru-RU" sz="2800" i="1" dirty="0" smtClean="0">
                <a:solidFill>
                  <a:srgbClr val="00B0F0"/>
                </a:solidFill>
              </a:rPr>
              <a:t>Определение.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ru-RU" sz="2400" dirty="0" smtClean="0"/>
              <a:t>Если </a:t>
            </a:r>
            <a:r>
              <a:rPr lang="ru-RU" sz="2400" dirty="0"/>
              <a:t>после окончания описанного выше процесса автомат окажется в допускающем </a:t>
            </a:r>
            <a:r>
              <a:rPr lang="ru-RU" sz="2400" dirty="0" smtClean="0"/>
              <a:t>состоянии, будем </a:t>
            </a:r>
            <a:r>
              <a:rPr lang="ru-RU" sz="2400" dirty="0"/>
              <a:t>говорить, что автомат </a:t>
            </a:r>
            <a:r>
              <a:rPr lang="ru-RU" sz="2400" b="1" dirty="0">
                <a:solidFill>
                  <a:srgbClr val="0070C0"/>
                </a:solidFill>
              </a:rPr>
              <a:t>допускает</a:t>
            </a:r>
            <a:r>
              <a:rPr lang="ru-RU" sz="2400" dirty="0"/>
              <a:t> (англ. </a:t>
            </a:r>
            <a:r>
              <a:rPr lang="ru-RU" sz="2400" i="1" dirty="0" err="1"/>
              <a:t>accept</a:t>
            </a:r>
            <a:r>
              <a:rPr lang="ru-RU" sz="2400" dirty="0"/>
              <a:t>) </a:t>
            </a:r>
            <a:r>
              <a:rPr lang="ru-RU" sz="2400" dirty="0" smtClean="0"/>
              <a:t>слово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a</a:t>
            </a:r>
            <a:r>
              <a:rPr lang="en-US" sz="2400" dirty="0" smtClean="0"/>
              <a:t>.</a:t>
            </a:r>
            <a:r>
              <a:rPr lang="ru-RU" sz="2400" dirty="0" smtClean="0"/>
              <a:t> </a:t>
            </a:r>
            <a:endParaRPr lang="ru-RU" sz="2400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193858" y="277923"/>
            <a:ext cx="10484652" cy="7520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80000"/>
              </a:lnSpc>
            </a:pPr>
            <a:r>
              <a:rPr lang="ru-RU" sz="3200" dirty="0" smtClean="0">
                <a:solidFill>
                  <a:srgbClr val="00B0F0"/>
                </a:solidFill>
              </a:rPr>
              <a:t>Распознающие автоматы. </a:t>
            </a:r>
            <a:r>
              <a:rPr lang="ru-RU" sz="3200" dirty="0">
                <a:solidFill>
                  <a:srgbClr val="00B0F0"/>
                </a:solidFill>
              </a:rPr>
              <a:t>ДКА и </a:t>
            </a:r>
            <a:r>
              <a:rPr lang="ru-RU" sz="3200" dirty="0" smtClean="0">
                <a:solidFill>
                  <a:srgbClr val="00B0F0"/>
                </a:solidFill>
              </a:rPr>
              <a:t>НКА.</a:t>
            </a:r>
            <a:endParaRPr lang="ru-RU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13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2697" y="1706734"/>
            <a:ext cx="9541110" cy="435773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400" b="1" dirty="0">
                <a:solidFill>
                  <a:srgbClr val="0070C0"/>
                </a:solidFill>
              </a:rPr>
              <a:t>Диаграмма переходов</a:t>
            </a:r>
            <a:endParaRPr lang="ru-RU" sz="2400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400" dirty="0"/>
              <a:t>Диаграмма переходов — граф, вершины которого соответствуют состояниям автомата, а рёбра — переходам между состояниями</a:t>
            </a:r>
            <a:r>
              <a:rPr lang="ru-RU" sz="2400" dirty="0" smtClean="0"/>
              <a:t>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ru-RU" sz="24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400" dirty="0" smtClean="0"/>
              <a:t>             - нетерминальное состояние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ru-RU" sz="24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400" dirty="0" smtClean="0"/>
              <a:t>              </a:t>
            </a:r>
            <a:r>
              <a:rPr lang="ru-RU" sz="2400" dirty="0"/>
              <a:t>- </a:t>
            </a:r>
            <a:r>
              <a:rPr lang="ru-RU" sz="2400" dirty="0" smtClean="0"/>
              <a:t>терминальное </a:t>
            </a:r>
            <a:r>
              <a:rPr lang="ru-RU" sz="2400" dirty="0"/>
              <a:t>состояние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ru-RU" sz="24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400" dirty="0"/>
              <a:t>Стрелка ↓ – указывает на начальное состояние.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ru-RU" sz="2400" dirty="0"/>
          </a:p>
          <a:p>
            <a:endParaRPr lang="ru-RU" sz="2400" dirty="0"/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193858" y="277923"/>
            <a:ext cx="10484652" cy="75209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3200" dirty="0">
                <a:solidFill>
                  <a:srgbClr val="00B0F0"/>
                </a:solidFill>
              </a:rPr>
              <a:t>Распознающие </a:t>
            </a:r>
            <a:r>
              <a:rPr lang="ru-RU" sz="3200" dirty="0" smtClean="0">
                <a:solidFill>
                  <a:srgbClr val="00B0F0"/>
                </a:solidFill>
              </a:rPr>
              <a:t>автоматы. </a:t>
            </a:r>
            <a:r>
              <a:rPr lang="ru-RU" sz="3200" dirty="0">
                <a:solidFill>
                  <a:srgbClr val="00B0F0"/>
                </a:solidFill>
              </a:rPr>
              <a:t>ДКА и НКА.</a:t>
            </a:r>
            <a:endParaRPr lang="ru-RU" sz="3200" dirty="0">
              <a:solidFill>
                <a:srgbClr val="00B0F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38" y="3249667"/>
            <a:ext cx="86677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02" y="4178847"/>
            <a:ext cx="8667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510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3" y="408167"/>
            <a:ext cx="8596668" cy="1320800"/>
          </a:xfrm>
        </p:spPr>
        <p:txBody>
          <a:bodyPr/>
          <a:lstStyle/>
          <a:p>
            <a:r>
              <a:rPr lang="ru-RU" dirty="0" smtClean="0"/>
              <a:t>Пример </a:t>
            </a:r>
            <a:r>
              <a:rPr lang="ru-RU" dirty="0" smtClean="0"/>
              <a:t>ДКА</a:t>
            </a:r>
            <a:r>
              <a:rPr lang="en-US" dirty="0" smtClean="0"/>
              <a:t>-1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3" y="1151909"/>
            <a:ext cx="8596668" cy="4545011"/>
          </a:xfrm>
        </p:spPr>
        <p:txBody>
          <a:bodyPr/>
          <a:lstStyle/>
          <a:p>
            <a:r>
              <a:rPr lang="ru-RU" sz="2400" dirty="0"/>
              <a:t>S = ({q</a:t>
            </a:r>
            <a:r>
              <a:rPr lang="ru-RU" sz="2400" baseline="-25000" dirty="0"/>
              <a:t>0</a:t>
            </a:r>
            <a:r>
              <a:rPr lang="ru-RU" sz="2400" dirty="0"/>
              <a:t>, q</a:t>
            </a:r>
            <a:r>
              <a:rPr lang="ru-RU" sz="2400" baseline="-25000" dirty="0"/>
              <a:t>1</a:t>
            </a:r>
            <a:r>
              <a:rPr lang="ru-RU" sz="2400" dirty="0"/>
              <a:t>, q</a:t>
            </a:r>
            <a:r>
              <a:rPr lang="ru-RU" sz="2400" baseline="-25000" dirty="0"/>
              <a:t>2</a:t>
            </a:r>
            <a:r>
              <a:rPr lang="ru-RU" sz="2400" dirty="0"/>
              <a:t>}, {</a:t>
            </a:r>
            <a:r>
              <a:rPr lang="en-US" sz="2400" dirty="0"/>
              <a:t>r</a:t>
            </a:r>
            <a:r>
              <a:rPr lang="ru-RU" sz="2400" dirty="0"/>
              <a:t>, t}, </a:t>
            </a:r>
            <a:r>
              <a:rPr lang="el-GR" sz="2400" dirty="0"/>
              <a:t>φ</a:t>
            </a:r>
            <a:r>
              <a:rPr lang="ru-RU" sz="2400" dirty="0" smtClean="0"/>
              <a:t>, </a:t>
            </a:r>
            <a:r>
              <a:rPr lang="ru-RU" sz="2400" dirty="0"/>
              <a:t>q</a:t>
            </a:r>
            <a:r>
              <a:rPr lang="ru-RU" sz="2400" baseline="-25000" dirty="0"/>
              <a:t>0</a:t>
            </a:r>
            <a:r>
              <a:rPr lang="ru-RU" sz="2400" dirty="0"/>
              <a:t>, {q</a:t>
            </a:r>
            <a:r>
              <a:rPr lang="ru-RU" sz="2400" baseline="-25000" dirty="0"/>
              <a:t>1</a:t>
            </a:r>
            <a:r>
              <a:rPr lang="ru-RU" sz="2400" dirty="0"/>
              <a:t>}), </a:t>
            </a:r>
            <a:endParaRPr lang="ru-RU" sz="2400" dirty="0" smtClean="0"/>
          </a:p>
          <a:p>
            <a:r>
              <a:rPr lang="ru-RU" sz="2400" dirty="0" smtClean="0"/>
              <a:t>где </a:t>
            </a:r>
            <a:r>
              <a:rPr lang="ru-RU" sz="2400" dirty="0"/>
              <a:t>θ(</a:t>
            </a:r>
            <a:r>
              <a:rPr lang="en-US" sz="2400" dirty="0"/>
              <a:t>q</a:t>
            </a:r>
            <a:r>
              <a:rPr lang="ru-RU" sz="2400" baseline="-25000" dirty="0"/>
              <a:t>0</a:t>
            </a:r>
            <a:r>
              <a:rPr lang="ru-RU" sz="2400" dirty="0"/>
              <a:t>, </a:t>
            </a:r>
            <a:r>
              <a:rPr lang="en-US" sz="2400" dirty="0"/>
              <a:t>r</a:t>
            </a:r>
            <a:r>
              <a:rPr lang="ru-RU" sz="2400" dirty="0"/>
              <a:t>) = </a:t>
            </a:r>
            <a:r>
              <a:rPr lang="en-US" sz="2400" dirty="0"/>
              <a:t>q</a:t>
            </a:r>
            <a:r>
              <a:rPr lang="ru-RU" sz="2400" baseline="-25000" dirty="0"/>
              <a:t>0</a:t>
            </a:r>
            <a:r>
              <a:rPr lang="ru-RU" sz="2400" dirty="0"/>
              <a:t> , θ(</a:t>
            </a:r>
            <a:r>
              <a:rPr lang="en-US" sz="2400" dirty="0"/>
              <a:t>q</a:t>
            </a:r>
            <a:r>
              <a:rPr lang="ru-RU" sz="2400" baseline="-25000" dirty="0"/>
              <a:t>0</a:t>
            </a:r>
            <a:r>
              <a:rPr lang="ru-RU" sz="2400" dirty="0"/>
              <a:t>, </a:t>
            </a:r>
            <a:r>
              <a:rPr lang="en-US" sz="2400" dirty="0"/>
              <a:t>t</a:t>
            </a:r>
            <a:r>
              <a:rPr lang="ru-RU" sz="2400" dirty="0"/>
              <a:t>) = </a:t>
            </a:r>
            <a:r>
              <a:rPr lang="en-US" sz="2400" dirty="0"/>
              <a:t>q</a:t>
            </a:r>
            <a:r>
              <a:rPr lang="ru-RU" sz="2400" baseline="-25000" dirty="0"/>
              <a:t>1</a:t>
            </a:r>
            <a:r>
              <a:rPr lang="ru-RU" sz="2400" dirty="0"/>
              <a:t>, θ(q</a:t>
            </a:r>
            <a:r>
              <a:rPr lang="ru-RU" sz="2400" baseline="-25000" dirty="0"/>
              <a:t>1</a:t>
            </a:r>
            <a:r>
              <a:rPr lang="ru-RU" sz="2400" dirty="0"/>
              <a:t>, r) = q</a:t>
            </a:r>
            <a:r>
              <a:rPr lang="ru-RU" sz="2400" baseline="-25000" dirty="0"/>
              <a:t>0</a:t>
            </a:r>
            <a:r>
              <a:rPr lang="ru-RU" sz="2400" dirty="0"/>
              <a:t> , θ(q</a:t>
            </a:r>
            <a:r>
              <a:rPr lang="ru-RU" sz="2400" baseline="-25000" dirty="0"/>
              <a:t>1</a:t>
            </a:r>
            <a:r>
              <a:rPr lang="ru-RU" sz="2400" dirty="0"/>
              <a:t>, t) = q</a:t>
            </a:r>
            <a:r>
              <a:rPr lang="ru-RU" sz="2400" baseline="-25000" dirty="0"/>
              <a:t>2</a:t>
            </a:r>
            <a:r>
              <a:rPr lang="ru-RU" sz="2400" dirty="0" smtClean="0"/>
              <a:t>,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                          </a:t>
            </a:r>
            <a:r>
              <a:rPr lang="ru-RU" sz="2400" dirty="0" smtClean="0"/>
              <a:t> </a:t>
            </a:r>
            <a:r>
              <a:rPr lang="ru-RU" sz="2400" dirty="0"/>
              <a:t>θ(q</a:t>
            </a:r>
            <a:r>
              <a:rPr lang="ru-RU" sz="2400" baseline="-25000" dirty="0"/>
              <a:t>2</a:t>
            </a:r>
            <a:r>
              <a:rPr lang="ru-RU" sz="2400" dirty="0"/>
              <a:t>, r) = q</a:t>
            </a:r>
            <a:r>
              <a:rPr lang="ru-RU" sz="2400" baseline="-25000" dirty="0"/>
              <a:t>2</a:t>
            </a:r>
            <a:r>
              <a:rPr lang="ru-RU" sz="2400" dirty="0"/>
              <a:t> , θ(q</a:t>
            </a:r>
            <a:r>
              <a:rPr lang="ru-RU" sz="2400" baseline="-25000" dirty="0"/>
              <a:t>2</a:t>
            </a:r>
            <a:r>
              <a:rPr lang="ru-RU" sz="2400" dirty="0"/>
              <a:t>, t) = q</a:t>
            </a:r>
            <a:r>
              <a:rPr lang="ru-RU" sz="2400" baseline="-25000" dirty="0"/>
              <a:t>1</a:t>
            </a:r>
            <a:r>
              <a:rPr lang="ru-RU" sz="2400" dirty="0" smtClean="0"/>
              <a:t>.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997526" y="2994923"/>
            <a:ext cx="6151419" cy="247762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997526" y="5696920"/>
            <a:ext cx="82764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rebuchet MS" panose="020B0603020202020204" pitchFamily="34" charset="0"/>
                <a:ea typeface="Calibri" panose="020F0502020204030204" pitchFamily="34" charset="0"/>
              </a:rPr>
              <a:t>Графу переходов соответствует ДКА, допускающий язык L = {</a:t>
            </a:r>
            <a:r>
              <a:rPr lang="en-US" sz="2400" dirty="0">
                <a:latin typeface="Trebuchet MS" panose="020B0603020202020204" pitchFamily="34" charset="0"/>
                <a:ea typeface="Calibri" panose="020F0502020204030204" pitchFamily="34" charset="0"/>
              </a:rPr>
              <a:t>r</a:t>
            </a:r>
            <a:r>
              <a:rPr lang="ru-RU" sz="2400" baseline="30000" dirty="0" err="1">
                <a:latin typeface="Trebuchet MS" panose="020B0603020202020204" pitchFamily="34" charset="0"/>
                <a:ea typeface="Calibri" panose="020F0502020204030204" pitchFamily="34" charset="0"/>
              </a:rPr>
              <a:t>n</a:t>
            </a:r>
            <a:r>
              <a:rPr lang="ru-RU" sz="2400" dirty="0" err="1">
                <a:latin typeface="Trebuchet MS" panose="020B0603020202020204" pitchFamily="34" charset="0"/>
                <a:ea typeface="Calibri" panose="020F0502020204030204" pitchFamily="34" charset="0"/>
              </a:rPr>
              <a:t>t</a:t>
            </a:r>
            <a:r>
              <a:rPr lang="ru-RU" sz="2400" dirty="0">
                <a:latin typeface="Trebuchet MS" panose="020B0603020202020204" pitchFamily="34" charset="0"/>
                <a:ea typeface="Calibri" panose="020F0502020204030204" pitchFamily="34" charset="0"/>
              </a:rPr>
              <a:t>| n ≥ 0}.</a:t>
            </a:r>
            <a:endParaRPr lang="ru-RU" sz="2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58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6498" y="188625"/>
            <a:ext cx="8596668" cy="1320800"/>
          </a:xfrm>
        </p:spPr>
        <p:txBody>
          <a:bodyPr/>
          <a:lstStyle/>
          <a:p>
            <a:r>
              <a:rPr lang="ru-RU" dirty="0" smtClean="0"/>
              <a:t>Пример </a:t>
            </a:r>
            <a:r>
              <a:rPr lang="ru-RU" dirty="0" smtClean="0"/>
              <a:t>ДКА</a:t>
            </a:r>
            <a:r>
              <a:rPr lang="en-US" dirty="0" smtClean="0"/>
              <a:t>-2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2424" y="959984"/>
            <a:ext cx="9921393" cy="4545011"/>
          </a:xfrm>
        </p:spPr>
        <p:txBody>
          <a:bodyPr/>
          <a:lstStyle/>
          <a:p>
            <a:r>
              <a:rPr lang="ru-RU" sz="2800" dirty="0"/>
              <a:t>S = ({q</a:t>
            </a:r>
            <a:r>
              <a:rPr lang="ru-RU" sz="2800" baseline="-25000" dirty="0"/>
              <a:t>0</a:t>
            </a:r>
            <a:r>
              <a:rPr lang="ru-RU" sz="2800" dirty="0"/>
              <a:t>, q</a:t>
            </a:r>
            <a:r>
              <a:rPr lang="ru-RU" sz="2800" baseline="-25000" dirty="0"/>
              <a:t>1</a:t>
            </a:r>
            <a:r>
              <a:rPr lang="ru-RU" sz="2800" dirty="0"/>
              <a:t>, q</a:t>
            </a:r>
            <a:r>
              <a:rPr lang="ru-RU" sz="2800" baseline="-25000" dirty="0"/>
              <a:t>2</a:t>
            </a:r>
            <a:r>
              <a:rPr lang="ru-RU" sz="2800" dirty="0"/>
              <a:t>}, {</a:t>
            </a:r>
            <a:r>
              <a:rPr lang="en-US" sz="2800" dirty="0"/>
              <a:t>r</a:t>
            </a:r>
            <a:r>
              <a:rPr lang="ru-RU" sz="2800" dirty="0"/>
              <a:t>, t}, </a:t>
            </a:r>
            <a:r>
              <a:rPr lang="el-GR" sz="2800" dirty="0"/>
              <a:t>φ</a:t>
            </a:r>
            <a:r>
              <a:rPr lang="ru-RU" sz="2800" dirty="0" smtClean="0"/>
              <a:t>, </a:t>
            </a:r>
            <a:r>
              <a:rPr lang="ru-RU" sz="2800" dirty="0"/>
              <a:t>q</a:t>
            </a:r>
            <a:r>
              <a:rPr lang="ru-RU" sz="2800" baseline="-25000" dirty="0"/>
              <a:t>0</a:t>
            </a:r>
            <a:r>
              <a:rPr lang="ru-RU" sz="2800" dirty="0"/>
              <a:t>, {q</a:t>
            </a:r>
            <a:r>
              <a:rPr lang="ru-RU" sz="2800" baseline="-25000" dirty="0"/>
              <a:t>1</a:t>
            </a:r>
            <a:r>
              <a:rPr lang="ru-RU" sz="2800" dirty="0"/>
              <a:t>}), </a:t>
            </a:r>
            <a:endParaRPr lang="ru-RU" sz="2800" dirty="0" smtClean="0"/>
          </a:p>
          <a:p>
            <a:r>
              <a:rPr lang="ru-RU" sz="2800" dirty="0" smtClean="0"/>
              <a:t>где </a:t>
            </a:r>
            <a:r>
              <a:rPr lang="ru-RU" sz="2800" dirty="0"/>
              <a:t>θ(</a:t>
            </a:r>
            <a:r>
              <a:rPr lang="en-US" sz="2800" dirty="0"/>
              <a:t>q</a:t>
            </a:r>
            <a:r>
              <a:rPr lang="ru-RU" sz="2800" baseline="-25000" dirty="0"/>
              <a:t>0</a:t>
            </a:r>
            <a:r>
              <a:rPr lang="ru-RU" sz="2800" dirty="0"/>
              <a:t>, </a:t>
            </a:r>
            <a:r>
              <a:rPr lang="en-US" sz="2800" dirty="0"/>
              <a:t>r</a:t>
            </a:r>
            <a:r>
              <a:rPr lang="ru-RU" sz="2800" dirty="0"/>
              <a:t>) = </a:t>
            </a:r>
            <a:r>
              <a:rPr lang="en-US" sz="2800" dirty="0"/>
              <a:t>q</a:t>
            </a:r>
            <a:r>
              <a:rPr lang="ru-RU" sz="2800" baseline="-25000" dirty="0"/>
              <a:t>0</a:t>
            </a:r>
            <a:r>
              <a:rPr lang="ru-RU" sz="2800" dirty="0"/>
              <a:t> , θ(</a:t>
            </a:r>
            <a:r>
              <a:rPr lang="en-US" sz="2800" dirty="0"/>
              <a:t>q</a:t>
            </a:r>
            <a:r>
              <a:rPr lang="ru-RU" sz="2800" baseline="-25000" dirty="0"/>
              <a:t>0</a:t>
            </a:r>
            <a:r>
              <a:rPr lang="ru-RU" sz="2800" dirty="0"/>
              <a:t>, </a:t>
            </a:r>
            <a:r>
              <a:rPr lang="en-US" sz="2800" dirty="0"/>
              <a:t>t</a:t>
            </a:r>
            <a:r>
              <a:rPr lang="ru-RU" sz="2800" dirty="0"/>
              <a:t>) = </a:t>
            </a:r>
            <a:r>
              <a:rPr lang="en-US" sz="2800" dirty="0"/>
              <a:t>q</a:t>
            </a:r>
            <a:r>
              <a:rPr lang="ru-RU" sz="2800" baseline="-25000" dirty="0"/>
              <a:t>1</a:t>
            </a:r>
            <a:r>
              <a:rPr lang="ru-RU" sz="2800" dirty="0"/>
              <a:t>, θ(q</a:t>
            </a:r>
            <a:r>
              <a:rPr lang="ru-RU" sz="2800" baseline="-25000" dirty="0"/>
              <a:t>1</a:t>
            </a:r>
            <a:r>
              <a:rPr lang="ru-RU" sz="2800" dirty="0"/>
              <a:t>, r) = q</a:t>
            </a:r>
            <a:r>
              <a:rPr lang="ru-RU" sz="2800" baseline="-25000" dirty="0"/>
              <a:t>0</a:t>
            </a:r>
            <a:r>
              <a:rPr lang="ru-RU" sz="2800" dirty="0"/>
              <a:t> , θ(q</a:t>
            </a:r>
            <a:r>
              <a:rPr lang="ru-RU" sz="2800" baseline="-25000" dirty="0"/>
              <a:t>1</a:t>
            </a:r>
            <a:r>
              <a:rPr lang="ru-RU" sz="2800" dirty="0"/>
              <a:t>, t) = q</a:t>
            </a:r>
            <a:r>
              <a:rPr lang="ru-RU" sz="2800" baseline="-25000" dirty="0"/>
              <a:t>2</a:t>
            </a:r>
            <a:r>
              <a:rPr lang="ru-RU" sz="2800" dirty="0"/>
              <a:t>,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                                  </a:t>
            </a:r>
            <a:r>
              <a:rPr lang="en-US" sz="2800" dirty="0" smtClean="0"/>
              <a:t> </a:t>
            </a:r>
            <a:r>
              <a:rPr lang="ru-RU" sz="2800" dirty="0" smtClean="0"/>
              <a:t>θ(q</a:t>
            </a:r>
            <a:r>
              <a:rPr lang="ru-RU" sz="2800" baseline="-25000" dirty="0" smtClean="0"/>
              <a:t>2</a:t>
            </a:r>
            <a:r>
              <a:rPr lang="ru-RU" sz="2800" dirty="0"/>
              <a:t>, r) = q</a:t>
            </a:r>
            <a:r>
              <a:rPr lang="ru-RU" sz="2800" baseline="-25000" dirty="0"/>
              <a:t>2</a:t>
            </a:r>
            <a:r>
              <a:rPr lang="ru-RU" sz="2800" dirty="0"/>
              <a:t> , θ(q</a:t>
            </a:r>
            <a:r>
              <a:rPr lang="ru-RU" sz="2800" baseline="-25000" dirty="0"/>
              <a:t>2</a:t>
            </a:r>
            <a:r>
              <a:rPr lang="ru-RU" sz="2800" dirty="0"/>
              <a:t>, t) = q</a:t>
            </a:r>
            <a:r>
              <a:rPr lang="ru-RU" sz="2800" baseline="-25000" dirty="0"/>
              <a:t>1</a:t>
            </a:r>
            <a:r>
              <a:rPr lang="ru-RU" sz="2800" dirty="0" smtClean="0"/>
              <a:t>.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813781" y="2796864"/>
            <a:ext cx="6764656" cy="270813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980035" y="5731270"/>
            <a:ext cx="92861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Этот автомат распознает строки </a:t>
            </a:r>
            <a:r>
              <a:rPr lang="en-US" sz="2400" dirty="0" err="1"/>
              <a:t>rt</a:t>
            </a:r>
            <a:r>
              <a:rPr lang="ru-RU" sz="2400" dirty="0"/>
              <a:t>, </a:t>
            </a:r>
            <a:r>
              <a:rPr lang="ru-RU" sz="2400" dirty="0" err="1"/>
              <a:t>trt</a:t>
            </a:r>
            <a:r>
              <a:rPr lang="ru-RU" sz="2400" dirty="0"/>
              <a:t>, </a:t>
            </a:r>
            <a:r>
              <a:rPr lang="ru-RU" sz="2400" dirty="0" err="1"/>
              <a:t>rttt</a:t>
            </a:r>
            <a:r>
              <a:rPr lang="ru-RU" sz="2400" dirty="0"/>
              <a:t>, </a:t>
            </a:r>
            <a:r>
              <a:rPr lang="ru-RU" sz="2400" dirty="0" err="1"/>
              <a:t>ttrrt</a:t>
            </a:r>
            <a:r>
              <a:rPr lang="ru-RU" sz="2400" dirty="0"/>
              <a:t>, </a:t>
            </a:r>
            <a:endParaRPr lang="en-US" sz="2400" dirty="0" smtClean="0"/>
          </a:p>
          <a:p>
            <a:r>
              <a:rPr lang="ru-RU" sz="2400" dirty="0">
                <a:solidFill>
                  <a:srgbClr val="0070C0"/>
                </a:solidFill>
              </a:rPr>
              <a:t>Этот автомат </a:t>
            </a:r>
            <a:r>
              <a:rPr lang="ru-RU" sz="2400" dirty="0" smtClean="0">
                <a:solidFill>
                  <a:srgbClr val="0070C0"/>
                </a:solidFill>
              </a:rPr>
              <a:t>не </a:t>
            </a:r>
            <a:r>
              <a:rPr lang="ru-RU" sz="2400" dirty="0">
                <a:solidFill>
                  <a:srgbClr val="0070C0"/>
                </a:solidFill>
              </a:rPr>
              <a:t>распознает </a:t>
            </a:r>
            <a:r>
              <a:rPr lang="ru-RU" sz="2400" dirty="0" err="1">
                <a:solidFill>
                  <a:srgbClr val="FF0000"/>
                </a:solidFill>
              </a:rPr>
              <a:t>trr</a:t>
            </a:r>
            <a:r>
              <a:rPr lang="ru-RU" sz="2400" dirty="0">
                <a:solidFill>
                  <a:srgbClr val="FF0000"/>
                </a:solidFill>
              </a:rPr>
              <a:t> или </a:t>
            </a:r>
            <a:r>
              <a:rPr lang="ru-RU" sz="2400" dirty="0" err="1">
                <a:solidFill>
                  <a:srgbClr val="FF0000"/>
                </a:solidFill>
              </a:rPr>
              <a:t>ttrr</a:t>
            </a:r>
            <a:r>
              <a:rPr lang="ru-RU" sz="2400" dirty="0">
                <a:solidFill>
                  <a:srgbClr val="FF0000"/>
                </a:solidFill>
              </a:rPr>
              <a:t>.</a:t>
            </a:r>
            <a:endParaRPr lang="ru-RU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03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ДКА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0351" y="1647971"/>
            <a:ext cx="10059940" cy="4351047"/>
          </a:xfrm>
        </p:spPr>
        <p:txBody>
          <a:bodyPr>
            <a:normAutofit/>
          </a:bodyPr>
          <a:lstStyle/>
          <a:p>
            <a:r>
              <a:rPr lang="ru-RU" sz="2800" dirty="0" smtClean="0"/>
              <a:t>Язык</a:t>
            </a:r>
            <a:r>
              <a:rPr lang="ru-RU" sz="2800" dirty="0"/>
              <a:t>, допустимый ДКА S = (Q,Σ,θ,q</a:t>
            </a:r>
            <a:r>
              <a:rPr lang="ru-RU" sz="2800" baseline="-25000" dirty="0"/>
              <a:t>0</a:t>
            </a:r>
            <a:r>
              <a:rPr lang="ru-RU" sz="2800" dirty="0"/>
              <a:t>,F), – это множество всех строк из Σ*, допустимых автоматом S, т.е.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   </a:t>
            </a:r>
            <a:r>
              <a:rPr lang="ru-RU" sz="2800" dirty="0" smtClean="0"/>
              <a:t>L(S</a:t>
            </a:r>
            <a:r>
              <a:rPr lang="ru-RU" sz="2800" dirty="0"/>
              <a:t>) = {a | a ∈ Σ* и θ*(q</a:t>
            </a:r>
            <a:r>
              <a:rPr lang="ru-RU" sz="2800" baseline="-25000" dirty="0"/>
              <a:t>0</a:t>
            </a:r>
            <a:r>
              <a:rPr lang="ru-RU" sz="2800" dirty="0"/>
              <a:t>, a) ∈ F</a:t>
            </a:r>
            <a:r>
              <a:rPr lang="ru-RU" sz="2800" dirty="0" smtClean="0"/>
              <a:t>}.</a:t>
            </a:r>
            <a:endParaRPr lang="en-US" sz="2800" dirty="0" smtClean="0"/>
          </a:p>
          <a:p>
            <a:pPr marL="0" indent="0">
              <a:buNone/>
            </a:pPr>
            <a:endParaRPr lang="ru-RU" sz="2800" dirty="0" smtClean="0"/>
          </a:p>
          <a:p>
            <a:r>
              <a:rPr lang="ru-RU" sz="2800" dirty="0">
                <a:solidFill>
                  <a:srgbClr val="FF0000"/>
                </a:solidFill>
              </a:rPr>
              <a:t>Язык L называется автоматным, </a:t>
            </a:r>
            <a:r>
              <a:rPr lang="ru-RU" sz="2800" dirty="0"/>
              <a:t>если существует ДКА </a:t>
            </a:r>
            <a:r>
              <a:rPr lang="en-US" sz="2800" b="1" dirty="0">
                <a:solidFill>
                  <a:srgbClr val="FF0000"/>
                </a:solidFill>
              </a:rPr>
              <a:t>S</a:t>
            </a:r>
            <a:r>
              <a:rPr lang="en-US" sz="2800" dirty="0"/>
              <a:t> </a:t>
            </a:r>
            <a:r>
              <a:rPr lang="ru-RU" sz="2800" dirty="0"/>
              <a:t>такой, что L = L(S). </a:t>
            </a:r>
            <a:endParaRPr lang="en-US" sz="2800" dirty="0" smtClean="0"/>
          </a:p>
          <a:p>
            <a:r>
              <a:rPr lang="ru-RU" sz="2800" dirty="0" smtClean="0"/>
              <a:t>Таким </a:t>
            </a:r>
            <a:r>
              <a:rPr lang="ru-RU" sz="2800" dirty="0"/>
              <a:t>образом, семейство всех ДКА определяет класс </a:t>
            </a:r>
            <a:r>
              <a:rPr lang="ru-RU" sz="2800" dirty="0">
                <a:solidFill>
                  <a:srgbClr val="0070C0"/>
                </a:solidFill>
              </a:rPr>
              <a:t>автоматных языков.</a:t>
            </a:r>
          </a:p>
          <a:p>
            <a:endParaRPr lang="ru-RU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663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1824</TotalTime>
  <Words>1404</Words>
  <Application>Microsoft Office PowerPoint</Application>
  <PresentationFormat>Широкоэкранный</PresentationFormat>
  <Paragraphs>113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Calibri</vt:lpstr>
      <vt:lpstr>Symbol</vt:lpstr>
      <vt:lpstr>Trebuchet MS</vt:lpstr>
      <vt:lpstr>Wingdings 3</vt:lpstr>
      <vt:lpstr>Аспект</vt:lpstr>
      <vt:lpstr>Распознающие автоматы. ДКА и НКА.</vt:lpstr>
      <vt:lpstr>Распознающие автоматы. ДКА и НКА.</vt:lpstr>
      <vt:lpstr>Детерминированный конечный автомат (ДКА)</vt:lpstr>
      <vt:lpstr>ДКА</vt:lpstr>
      <vt:lpstr>Презентация PowerPoint</vt:lpstr>
      <vt:lpstr>Распознающие автоматы. ДКА и НКА.</vt:lpstr>
      <vt:lpstr>Пример ДКА-1</vt:lpstr>
      <vt:lpstr>Пример ДКА-2</vt:lpstr>
      <vt:lpstr>Пример ДКА</vt:lpstr>
      <vt:lpstr>Недетерминированный конечный автомат (НКА)</vt:lpstr>
      <vt:lpstr>НКА</vt:lpstr>
      <vt:lpstr>НКА</vt:lpstr>
      <vt:lpstr>НКА</vt:lpstr>
      <vt:lpstr>Переход от НКА к ДКА</vt:lpstr>
      <vt:lpstr>Переход от НКА к ДКА. Этап 1</vt:lpstr>
      <vt:lpstr>Переход от НКА к ДКА. Этап 1</vt:lpstr>
      <vt:lpstr>Переход от НКА к ДКА. Этап 1</vt:lpstr>
      <vt:lpstr>Переход от НКА к ДКА. Этап 1</vt:lpstr>
      <vt:lpstr>От НКА к ДКА. Этап 3.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</dc:creator>
  <cp:lastModifiedBy>User</cp:lastModifiedBy>
  <cp:revision>83</cp:revision>
  <dcterms:created xsi:type="dcterms:W3CDTF">2020-05-25T07:41:24Z</dcterms:created>
  <dcterms:modified xsi:type="dcterms:W3CDTF">2021-05-25T23:33:57Z</dcterms:modified>
</cp:coreProperties>
</file>