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72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67" r:id="rId18"/>
    <p:sldId id="273" r:id="rId19"/>
    <p:sldId id="2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F270-021C-43F9-B95F-1FE41D647896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72D8-4FCF-4480-AF5F-61E15BEF8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51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F270-021C-43F9-B95F-1FE41D647896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72D8-4FCF-4480-AF5F-61E15BEF8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34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F270-021C-43F9-B95F-1FE41D647896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72D8-4FCF-4480-AF5F-61E15BEF8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24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F270-021C-43F9-B95F-1FE41D647896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72D8-4FCF-4480-AF5F-61E15BEF8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4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F270-021C-43F9-B95F-1FE41D647896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72D8-4FCF-4480-AF5F-61E15BEF8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97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F270-021C-43F9-B95F-1FE41D647896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72D8-4FCF-4480-AF5F-61E15BEF8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1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F270-021C-43F9-B95F-1FE41D647896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72D8-4FCF-4480-AF5F-61E15BEF8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12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F270-021C-43F9-B95F-1FE41D647896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72D8-4FCF-4480-AF5F-61E15BEF8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20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F270-021C-43F9-B95F-1FE41D647896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72D8-4FCF-4480-AF5F-61E15BEF8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03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F270-021C-43F9-B95F-1FE41D647896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72D8-4FCF-4480-AF5F-61E15BEF8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8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F270-021C-43F9-B95F-1FE41D647896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72D8-4FCF-4480-AF5F-61E15BEF8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89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BF270-021C-43F9-B95F-1FE41D647896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072D8-4FCF-4480-AF5F-61E15BEF8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78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32588" y="643812"/>
            <a:ext cx="10126824" cy="832077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Выпускная квалификационная работа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023540"/>
            <a:ext cx="9144000" cy="165576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Разработка модуля миграции данных при изменении архитектуры </a:t>
            </a:r>
            <a:r>
              <a:rPr lang="en-US" sz="2800" dirty="0" smtClean="0"/>
              <a:t>BPM </a:t>
            </a:r>
            <a:r>
              <a:rPr lang="ru-RU" sz="2800" dirty="0" smtClean="0"/>
              <a:t>платформы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271796" y="4679302"/>
            <a:ext cx="5887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Студент: </a:t>
            </a:r>
            <a:r>
              <a:rPr lang="ru-RU" sz="2000" dirty="0" err="1" smtClean="0"/>
              <a:t>Кудяшев</a:t>
            </a:r>
            <a:r>
              <a:rPr lang="ru-RU" sz="2000" dirty="0" smtClean="0"/>
              <a:t> Ярослав Юрьевич, группа ИВТ-41 кафедра электронных вычислительных машин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271796" y="5505061"/>
            <a:ext cx="399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Руководитель: к.т.н., </a:t>
            </a:r>
            <a:r>
              <a:rPr lang="ru-RU" dirty="0" err="1" smtClean="0"/>
              <a:t>Долженкова</a:t>
            </a:r>
            <a:r>
              <a:rPr lang="ru-RU" dirty="0" smtClean="0"/>
              <a:t> М.Л.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336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265" y="1236"/>
            <a:ext cx="11840547" cy="1325563"/>
          </a:xfrm>
        </p:spPr>
        <p:txBody>
          <a:bodyPr/>
          <a:lstStyle/>
          <a:p>
            <a:pPr algn="ctr"/>
            <a:r>
              <a:rPr lang="ru-RU" dirty="0" smtClean="0"/>
              <a:t>Получение и преобразование структур платформ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073817" y="6100862"/>
            <a:ext cx="216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Структура </a:t>
            </a:r>
            <a:r>
              <a:rPr lang="en-US" dirty="0" smtClean="0"/>
              <a:t>ELMA3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770197" y="6100862"/>
            <a:ext cx="216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Структура </a:t>
            </a:r>
            <a:r>
              <a:rPr lang="en-US" dirty="0" smtClean="0"/>
              <a:t>ELMA365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155" y="1324006"/>
            <a:ext cx="7606518" cy="477685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500" y="1340600"/>
            <a:ext cx="7580096" cy="47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4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 структуры платформы после преобразования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478149" y="1996958"/>
            <a:ext cx="7235702" cy="3444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072881" y="5562991"/>
            <a:ext cx="604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преобразованной структуры платформы </a:t>
            </a:r>
            <a:r>
              <a:rPr lang="en-US" dirty="0" smtClean="0"/>
              <a:t>ELMA365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706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55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Анализ данных платформы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909527" y="6195527"/>
            <a:ext cx="470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Диаграмма классов  типов платформы </a:t>
            </a:r>
            <a:r>
              <a:rPr lang="en-US" dirty="0" smtClean="0"/>
              <a:t>ELMA3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505" y="1336118"/>
            <a:ext cx="7458990" cy="468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4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Маппинг</a:t>
            </a:r>
            <a:r>
              <a:rPr lang="ru-RU" dirty="0" smtClean="0"/>
              <a:t> сущностей</a:t>
            </a:r>
            <a:endParaRPr lang="ru-RU" dirty="0"/>
          </a:p>
        </p:txBody>
      </p:sp>
      <p:pic>
        <p:nvPicPr>
          <p:cNvPr id="5" name="Рисунок 4" descr="C:\Users\Kudyashev\Downloads\Кастомный класс.drawi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592" y="2413590"/>
            <a:ext cx="3149587" cy="22694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702059" y="4759587"/>
            <a:ext cx="3306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Класс для типов платформы </a:t>
            </a:r>
            <a:r>
              <a:rPr lang="en-US" dirty="0" smtClean="0"/>
              <a:t>ELMA365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913984" y="1690688"/>
            <a:ext cx="429208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Класс для типов платформы </a:t>
            </a:r>
            <a:r>
              <a:rPr lang="en-US" sz="2000" dirty="0" smtClean="0"/>
              <a:t>ELMA3</a:t>
            </a:r>
            <a:r>
              <a:rPr lang="ru-RU" sz="2000" dirty="0" smtClean="0"/>
              <a:t>65 имеет такие свойства как: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Name – </a:t>
            </a:r>
            <a:r>
              <a:rPr lang="ru-RU" sz="2000" dirty="0" smtClean="0"/>
              <a:t>название типа;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regularExpression</a:t>
            </a:r>
            <a:r>
              <a:rPr lang="en-US" sz="2000" dirty="0" smtClean="0"/>
              <a:t> – </a:t>
            </a:r>
            <a:r>
              <a:rPr lang="ru-RU" sz="2000" dirty="0" smtClean="0"/>
              <a:t>регулярное выражение, описывающее данный тип;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Weight –</a:t>
            </a:r>
            <a:r>
              <a:rPr lang="ru-RU" sz="2000" dirty="0" smtClean="0"/>
              <a:t> вес, необходимый для подбора наиболее оптимального типа для данных.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r>
              <a:rPr lang="ru-RU" sz="2000" dirty="0" smtClean="0"/>
              <a:t>Метод </a:t>
            </a:r>
            <a:r>
              <a:rPr lang="en-US" sz="2000" dirty="0" smtClean="0"/>
              <a:t>check</a:t>
            </a:r>
            <a:r>
              <a:rPr lang="ru-RU" sz="2000" dirty="0" smtClean="0"/>
              <a:t>() позволяет проверить принадлежность строки к тому или иному типу данных.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4090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36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Регулярные выражения и алгоритм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306136"/>
              </p:ext>
            </p:extLst>
          </p:nvPr>
        </p:nvGraphicFramePr>
        <p:xfrm>
          <a:off x="838200" y="1326799"/>
          <a:ext cx="10993016" cy="5177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489">
                  <a:extLst>
                    <a:ext uri="{9D8B030D-6E8A-4147-A177-3AD203B41FA5}">
                      <a16:colId xmlns:a16="http://schemas.microsoft.com/office/drawing/2014/main" val="2875605281"/>
                    </a:ext>
                  </a:extLst>
                </a:gridCol>
                <a:gridCol w="7357306">
                  <a:extLst>
                    <a:ext uri="{9D8B030D-6E8A-4147-A177-3AD203B41FA5}">
                      <a16:colId xmlns:a16="http://schemas.microsoft.com/office/drawing/2014/main" val="866113507"/>
                    </a:ext>
                  </a:extLst>
                </a:gridCol>
                <a:gridCol w="1059221">
                  <a:extLst>
                    <a:ext uri="{9D8B030D-6E8A-4147-A177-3AD203B41FA5}">
                      <a16:colId xmlns:a16="http://schemas.microsoft.com/office/drawing/2014/main" val="1998381978"/>
                    </a:ext>
                  </a:extLst>
                </a:gridCol>
              </a:tblGrid>
              <a:tr h="36982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Тип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Регулярное выражение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Вес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277964"/>
                  </a:ext>
                </a:extLst>
              </a:tr>
              <a:tr h="369825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Строка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208102"/>
                  </a:ext>
                </a:extLst>
              </a:tr>
              <a:tr h="369825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Целое число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^(?!0\\d)\\d{1,32}$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4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713543"/>
                  </a:ext>
                </a:extLst>
              </a:tr>
              <a:tr h="369825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Дробное число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^(?!0\\d)\\d{1,32}(\\.\\d{1,8})?$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4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816207"/>
                  </a:ext>
                </a:extLst>
              </a:tr>
              <a:tr h="369825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Выбор Да/Нет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^(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true|false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4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826133"/>
                  </a:ext>
                </a:extLst>
              </a:tr>
              <a:tr h="369825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Дата/Время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^\\d{4}-(0[1-9]|1[0-2])-([0-2][1-9]|3[01])T([01][0-9]|2[0-3]):([0-5][0-9]):([0-5][0-9])\\.\\d{3}Z$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242073"/>
                  </a:ext>
                </a:extLst>
              </a:tr>
              <a:tr h="369825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Дата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^(\\d{4})-(0[1-9]|1[0-2])-(0[1-9]|[12][0-9]|3[01])T00:00:00\\.000Z$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680106"/>
                  </a:ext>
                </a:extLst>
              </a:tr>
              <a:tr h="369825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Время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^1970-01-01T(0[0-9]|1[0-9]|2[0-3]):([0-5][0-9]):([0-5][0-9]).000Z$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912707"/>
                  </a:ext>
                </a:extLst>
              </a:tr>
              <a:tr h="369825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Электронная почта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^[^\\s@]+@[^\\s@]+\\.[^\\s@]+$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83388"/>
                  </a:ext>
                </a:extLst>
              </a:tr>
              <a:tr h="369825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Деньги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(\\d+)RUB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780534"/>
                  </a:ext>
                </a:extLst>
              </a:tr>
              <a:tr h="369825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Номер телефона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^(\\+7|7|8)[-]?\\d{3}[-]?\\d{3}[-]?\\d{2}[-]?\\d{2}$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067981"/>
                  </a:ext>
                </a:extLst>
              </a:tr>
              <a:tr h="369825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Учётная</a:t>
                      </a:r>
                      <a:r>
                        <a:rPr lang="ru-RU" sz="1400" baseline="0" dirty="0" smtClean="0"/>
                        <a:t> запись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@\\S+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752358"/>
                  </a:ext>
                </a:extLst>
              </a:tr>
              <a:tr h="369825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Ф.И.О.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^[А-ЯЁ][а-</a:t>
                      </a:r>
                      <a:r>
                        <a:rPr lang="ru-RU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яё</a:t>
                      </a:r>
                      <a:r>
                        <a:rPr lang="ru-RU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]+(\\s[А-ЯЁ][а-</a:t>
                      </a:r>
                      <a:r>
                        <a:rPr lang="ru-RU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яё</a:t>
                      </a:r>
                      <a:r>
                        <a:rPr lang="ru-RU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]+)?\\s[А-ЯЁ][а-</a:t>
                      </a:r>
                      <a:r>
                        <a:rPr lang="ru-RU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яё</a:t>
                      </a:r>
                      <a:r>
                        <a:rPr lang="ru-RU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]+$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287538"/>
                  </a:ext>
                </a:extLst>
              </a:tr>
              <a:tr h="369825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Ссылка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^(https?|ftp):\\/\\/[^\\s/$.?#].[^\\s]*$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102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76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561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Интерфейс ручного </a:t>
            </a:r>
            <a:r>
              <a:rPr lang="ru-RU" dirty="0" err="1" smtClean="0"/>
              <a:t>маппинга</a:t>
            </a:r>
            <a:r>
              <a:rPr lang="ru-RU" dirty="0" smtClean="0"/>
              <a:t> сущностей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469432" y="5971592"/>
            <a:ext cx="525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Процесс ручного </a:t>
            </a:r>
            <a:r>
              <a:rPr lang="ru-RU" dirty="0" err="1" smtClean="0"/>
              <a:t>маппинга</a:t>
            </a:r>
            <a:r>
              <a:rPr lang="ru-RU" dirty="0" smtClean="0"/>
              <a:t> сущностей платформ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271" y="1336124"/>
            <a:ext cx="7921129" cy="46219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923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Создание элементов на платформе </a:t>
            </a:r>
            <a:r>
              <a:rPr lang="en-US" dirty="0" smtClean="0"/>
              <a:t>Elma365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40555" y="2189519"/>
            <a:ext cx="4113245" cy="311026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Каждый старый элемент пересылается в метод по созданию нового элемента в виде объекта с наименованием нового раздела, атрибутами и их новыми типами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8" r="23138"/>
          <a:stretch/>
        </p:blipFill>
        <p:spPr>
          <a:xfrm>
            <a:off x="1063689" y="1502229"/>
            <a:ext cx="4077477" cy="4712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4519" y="5845690"/>
            <a:ext cx="360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Структура передаваемого объекта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731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561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Системные методы</a:t>
            </a:r>
            <a:endParaRPr lang="ru-RU" dirty="0"/>
          </a:p>
        </p:txBody>
      </p:sp>
      <p:pic>
        <p:nvPicPr>
          <p:cNvPr id="5" name="Рисунок 4" descr="C:\Users\Kudyashev\Downloads\Алгоритм работы со сложными атрибутами.drawi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24" y="1336124"/>
            <a:ext cx="3245403" cy="4895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192346" y="2127645"/>
            <a:ext cx="41614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Составные атрибуты являются ссылками на другие элементы системы. Т.к. изначально элементов в новой системе нет, на которые необходимо ссылаться, то этот процесс осуществляется после экспорта простых типов данных.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597890" y="6232119"/>
            <a:ext cx="347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Алгоритм создания элементов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89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Завершение миграции данных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365171" y="5612818"/>
            <a:ext cx="346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шкалы миграции данных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68"/>
          <a:stretch/>
        </p:blipFill>
        <p:spPr>
          <a:xfrm>
            <a:off x="2313992" y="1690688"/>
            <a:ext cx="7604449" cy="37909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750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559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495730" y="1587735"/>
            <a:ext cx="58580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ea typeface="Times New Roman" panose="02020603050405020304" pitchFamily="18" charset="0"/>
              </a:rPr>
              <a:t>В целом, выполнение дипломного проекта по разработке модуля миграции данных с платформы ELMA3 на платформу ELMA365 было успешным. Полученные результаты подтверждают его работоспособность и готовность к применению в реальных условиях. Проект открывает новые возможности для организаций, стремящихся совершенствовать свои бизнес-процессы и использовать современные технологии в управлении своей деятельностью.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46" y="1132596"/>
            <a:ext cx="4264801" cy="49336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222311" y="6066255"/>
            <a:ext cx="331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Экспортированные данные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367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Проблема миграции данных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864149" y="1984237"/>
            <a:ext cx="389242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сегодняшнем мире, проблема миграции данных становится все более актуальной. С ростом объёмов данных и разнообразием источников, перенос данных между различными системами и платформами становится сложной задачей. Неравномерность форматов данных, разнородность баз данных и технологий создают препятствия для эффективной миграции данных.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2" y="2108679"/>
            <a:ext cx="6828146" cy="3844544"/>
          </a:xfrm>
        </p:spPr>
      </p:pic>
    </p:spTree>
    <p:extLst>
      <p:ext uri="{BB962C8B-B14F-4D97-AF65-F5344CB8AC3E}">
        <p14:creationId xmlns:p14="http://schemas.microsoft.com/office/powerpoint/2010/main" val="297720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ELMA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21049" y="2068219"/>
            <a:ext cx="4163008" cy="3016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1" dirty="0"/>
              <a:t>ELMA</a:t>
            </a:r>
            <a:r>
              <a:rPr lang="ru-RU" sz="2400" dirty="0"/>
              <a:t> — система управления бизнес-процессами, позволяющая построить эффективное взаимодействие сотрудников и контролировать их деятельность с целью повышения качества работы всей компании.</a:t>
            </a:r>
          </a:p>
        </p:txBody>
      </p:sp>
      <p:pic>
        <p:nvPicPr>
          <p:cNvPr id="2050" name="Picture 2" descr="https://wikik2b.ru/w/images/a/a5/%D0%9B%D0%BE%D0%B3%D0%BE%D1%82%D0%B8%D0%BF_%D0%AD%D0%9B%D0%9C%D0%9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30" y="1927388"/>
            <a:ext cx="5864225" cy="329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98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ELMA3 </a:t>
            </a:r>
            <a:r>
              <a:rPr lang="ru-RU" dirty="0" smtClean="0"/>
              <a:t>и </a:t>
            </a:r>
            <a:r>
              <a:rPr lang="en-US" dirty="0" smtClean="0"/>
              <a:t>ELMA365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800808" y="5730456"/>
            <a:ext cx="295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ELMA3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965134" y="5717430"/>
            <a:ext cx="295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ELMA3</a:t>
            </a:r>
            <a:r>
              <a:rPr lang="ru-RU" dirty="0" smtClean="0"/>
              <a:t>65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80" y="1714533"/>
            <a:ext cx="2596281" cy="401592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237" y="1755906"/>
            <a:ext cx="4149312" cy="389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2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Объектно</a:t>
            </a:r>
            <a:r>
              <a:rPr lang="en-US" dirty="0"/>
              <a:t>-</a:t>
            </a:r>
            <a:r>
              <a:rPr lang="ru-RU" dirty="0" smtClean="0"/>
              <a:t>ориентированная парадигма </a:t>
            </a:r>
            <a:r>
              <a:rPr lang="en-US" dirty="0" smtClean="0"/>
              <a:t>ELMA365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21568"/>
            <a:ext cx="3799114" cy="4351338"/>
          </a:xfrm>
        </p:spPr>
        <p:txBody>
          <a:bodyPr>
            <a:normAutofit/>
          </a:bodyPr>
          <a:lstStyle/>
          <a:p>
            <a:pPr lvl="0"/>
            <a:r>
              <a:rPr lang="ru-RU" sz="2400" dirty="0"/>
              <a:t>строка;</a:t>
            </a:r>
          </a:p>
          <a:p>
            <a:pPr lvl="0"/>
            <a:r>
              <a:rPr lang="ru-RU" sz="2400" dirty="0"/>
              <a:t>текст;</a:t>
            </a:r>
          </a:p>
          <a:p>
            <a:pPr lvl="0"/>
            <a:r>
              <a:rPr lang="ru-RU" sz="2400" dirty="0"/>
              <a:t>целое число;</a:t>
            </a:r>
          </a:p>
          <a:p>
            <a:pPr lvl="0"/>
            <a:r>
              <a:rPr lang="ru-RU" sz="2400" dirty="0"/>
              <a:t>дробное число;</a:t>
            </a:r>
          </a:p>
          <a:p>
            <a:pPr lvl="0"/>
            <a:r>
              <a:rPr lang="ru-RU" sz="2400" dirty="0"/>
              <a:t>дата / время;</a:t>
            </a:r>
          </a:p>
          <a:p>
            <a:pPr lvl="0"/>
            <a:r>
              <a:rPr lang="ru-RU" sz="2400" dirty="0"/>
              <a:t>да / нет;</a:t>
            </a:r>
          </a:p>
          <a:p>
            <a:pPr lvl="0"/>
            <a:r>
              <a:rPr lang="ru-RU" sz="2400" dirty="0" smtClean="0"/>
              <a:t>деньги</a:t>
            </a:r>
            <a:r>
              <a:rPr lang="ru-RU" sz="2400" dirty="0"/>
              <a:t>;</a:t>
            </a:r>
          </a:p>
          <a:p>
            <a:pPr lvl="0"/>
            <a:r>
              <a:rPr lang="en-US" sz="2400" dirty="0"/>
              <a:t>URL</a:t>
            </a:r>
            <a:r>
              <a:rPr lang="ru-RU" sz="24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12767" y="2021568"/>
            <a:ext cx="5131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Большинство их этих типов представлены в виде объектов: имеют свои методы и атрибуты.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768067" y="4957617"/>
            <a:ext cx="404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представления типа «Деньги»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767" y="3426408"/>
            <a:ext cx="5598897" cy="153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Разбор аналогов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063302"/>
            <a:ext cx="5991808" cy="3244605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467169" y="5307907"/>
            <a:ext cx="273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Стандартный импорт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576458" y="2900774"/>
            <a:ext cx="40961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Стандартный импорт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Интеграционное приложение с </a:t>
            </a:r>
            <a:r>
              <a:rPr lang="en-US" sz="2400" dirty="0" smtClean="0"/>
              <a:t>ELMA365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4863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Недостатки аналогов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отсутствие интерфейса для управления процессом экспорта </a:t>
            </a:r>
            <a:r>
              <a:rPr lang="ru-RU" dirty="0" smtClean="0"/>
              <a:t>данных</a:t>
            </a:r>
            <a:r>
              <a:rPr lang="ru-RU" dirty="0"/>
              <a:t>;</a:t>
            </a:r>
            <a:endParaRPr lang="ru-RU" dirty="0" smtClean="0"/>
          </a:p>
          <a:p>
            <a:pPr lvl="0"/>
            <a:r>
              <a:rPr lang="ru-RU" dirty="0" smtClean="0"/>
              <a:t>отсутствие </a:t>
            </a:r>
            <a:r>
              <a:rPr lang="ru-RU" dirty="0"/>
              <a:t>массового импорта данных на уровне всех разделов и </a:t>
            </a:r>
            <a:r>
              <a:rPr lang="ru-RU" dirty="0" smtClean="0"/>
              <a:t>подразделов;</a:t>
            </a:r>
          </a:p>
          <a:p>
            <a:pPr lvl="0"/>
            <a:r>
              <a:rPr lang="ru-RU" dirty="0" smtClean="0"/>
              <a:t>отсутствие </a:t>
            </a:r>
            <a:r>
              <a:rPr lang="ru-RU" dirty="0"/>
              <a:t>явных признаков импортированных </a:t>
            </a:r>
            <a:r>
              <a:rPr lang="ru-RU" dirty="0" smtClean="0"/>
              <a:t>объектов;</a:t>
            </a:r>
          </a:p>
          <a:p>
            <a:pPr lvl="0"/>
            <a:r>
              <a:rPr lang="ru-RU" dirty="0" smtClean="0"/>
              <a:t>неявный </a:t>
            </a:r>
            <a:r>
              <a:rPr lang="ru-RU" dirty="0"/>
              <a:t>формат ссылок на элементы при импорте </a:t>
            </a:r>
            <a:r>
              <a:rPr lang="ru-RU" dirty="0" smtClean="0"/>
              <a:t>данных;</a:t>
            </a:r>
          </a:p>
          <a:p>
            <a:pPr lvl="0"/>
            <a:r>
              <a:rPr lang="ru-RU" dirty="0" smtClean="0"/>
              <a:t>дублирование сущностей;</a:t>
            </a:r>
          </a:p>
          <a:p>
            <a:pPr lvl="0"/>
            <a:r>
              <a:rPr lang="ru-RU" dirty="0"/>
              <a:t>о</a:t>
            </a:r>
            <a:r>
              <a:rPr lang="ru-RU" dirty="0" smtClean="0"/>
              <a:t>тсутствие ручного </a:t>
            </a:r>
            <a:r>
              <a:rPr lang="ru-RU" dirty="0" err="1" smtClean="0"/>
              <a:t>маппинга</a:t>
            </a:r>
            <a:r>
              <a:rPr lang="ru-RU" dirty="0" smtClean="0"/>
              <a:t> сущностей.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317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Начало проектирования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07798" y="1825625"/>
            <a:ext cx="4367436" cy="3875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После анализа ключевых недостатков и потребностей пользователей было принято решение разработки </a:t>
            </a:r>
            <a:r>
              <a:rPr lang="ru-RU" dirty="0" smtClean="0"/>
              <a:t>модуля на базе платформы </a:t>
            </a:r>
            <a:r>
              <a:rPr lang="ru-RU" dirty="0" err="1" smtClean="0"/>
              <a:t>платформы</a:t>
            </a:r>
            <a:r>
              <a:rPr lang="ru-RU" dirty="0" smtClean="0"/>
              <a:t> </a:t>
            </a:r>
            <a:r>
              <a:rPr lang="en-US" dirty="0" smtClean="0"/>
              <a:t>ELMA365</a:t>
            </a:r>
            <a:r>
              <a:rPr lang="ru-RU" dirty="0" smtClean="0"/>
              <a:t>. </a:t>
            </a:r>
            <a:endParaRPr lang="ru-RU" dirty="0"/>
          </a:p>
        </p:txBody>
      </p:sp>
      <p:pic>
        <p:nvPicPr>
          <p:cNvPr id="3076" name="Picture 4" descr="https://repository-images.githubusercontent.com/182441530/934f3c00-8ae8-11e9-9774-7537c37661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62" y="3477886"/>
            <a:ext cx="5452123" cy="306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52"/>
          <a:stretch/>
        </p:blipFill>
        <p:spPr>
          <a:xfrm>
            <a:off x="982849" y="1690688"/>
            <a:ext cx="5113151" cy="236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2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Первый этап: связь с площадкой-преемником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73411" y="2731429"/>
            <a:ext cx="3004457" cy="23918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Ввод логина и пароля от платформы </a:t>
            </a:r>
            <a:r>
              <a:rPr lang="en-US" dirty="0" smtClean="0"/>
              <a:t>ELMA3 </a:t>
            </a:r>
            <a:r>
              <a:rPr lang="ru-RU" dirty="0" smtClean="0"/>
              <a:t>для получения </a:t>
            </a:r>
            <a:r>
              <a:rPr lang="ru-RU" dirty="0" err="1" smtClean="0"/>
              <a:t>токена</a:t>
            </a:r>
            <a:r>
              <a:rPr lang="ru-RU" dirty="0" smtClean="0"/>
              <a:t> </a:t>
            </a:r>
            <a:r>
              <a:rPr lang="ru-RU" dirty="0" smtClean="0"/>
              <a:t>пользователя.</a:t>
            </a:r>
            <a:endParaRPr lang="ru-RU" dirty="0"/>
          </a:p>
        </p:txBody>
      </p:sp>
      <p:pic>
        <p:nvPicPr>
          <p:cNvPr id="4" name="Рисунок 3" descr="C:\Users\Kudyashev\Desktop\111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63662"/>
            <a:ext cx="7393973" cy="37273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541475" y="5807631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Окно авторизации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25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3880</TotalTime>
  <Words>636</Words>
  <Application>Microsoft Office PowerPoint</Application>
  <PresentationFormat>Широкоэкранный</PresentationFormat>
  <Paragraphs>109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Тема Office</vt:lpstr>
      <vt:lpstr>Выпускная квалификационная работа</vt:lpstr>
      <vt:lpstr>Проблема миграции данных</vt:lpstr>
      <vt:lpstr>ELMA</vt:lpstr>
      <vt:lpstr>ELMA3 и ELMA365</vt:lpstr>
      <vt:lpstr>Объектно-ориентированная парадигма ELMA365</vt:lpstr>
      <vt:lpstr>Разбор аналогов</vt:lpstr>
      <vt:lpstr>Недостатки аналогов</vt:lpstr>
      <vt:lpstr>Начало проектирования</vt:lpstr>
      <vt:lpstr>Первый этап: связь с площадкой-преемником</vt:lpstr>
      <vt:lpstr>Получение и преобразование структур платформ</vt:lpstr>
      <vt:lpstr>Пример структуры платформы после преобразования</vt:lpstr>
      <vt:lpstr>Анализ данных платформы</vt:lpstr>
      <vt:lpstr>Маппинг сущностей</vt:lpstr>
      <vt:lpstr>Регулярные выражения и алгоритм</vt:lpstr>
      <vt:lpstr>Интерфейс ручного маппинга сущностей</vt:lpstr>
      <vt:lpstr>Создание элементов на платформе Elma365</vt:lpstr>
      <vt:lpstr>Системные методы</vt:lpstr>
      <vt:lpstr>Завершение миграции данных</vt:lpstr>
      <vt:lpstr>Итог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Ярослав Кудяшев</dc:creator>
  <cp:lastModifiedBy>Kudyashev</cp:lastModifiedBy>
  <cp:revision>49</cp:revision>
  <dcterms:created xsi:type="dcterms:W3CDTF">2023-07-08T15:39:35Z</dcterms:created>
  <dcterms:modified xsi:type="dcterms:W3CDTF">2023-07-12T19:25:50Z</dcterms:modified>
</cp:coreProperties>
</file>