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104" y="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191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8617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0315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468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91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7085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8/19/2025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056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8/19/2025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03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8/19/2025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207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3687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8/19/2025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8433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8/19/2025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2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D86804B-C85A-0B15-5842-7DFAF74F1FDB}"/>
              </a:ext>
            </a:extLst>
          </p:cNvPr>
          <p:cNvSpPr/>
          <p:nvPr/>
        </p:nvSpPr>
        <p:spPr>
          <a:xfrm>
            <a:off x="620486" y="1408176"/>
            <a:ext cx="1455202" cy="14970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122E4758-7B4C-6D87-51A1-570B841173D8}"/>
              </a:ext>
            </a:extLst>
          </p:cNvPr>
          <p:cNvSpPr txBox="1"/>
          <p:nvPr/>
        </p:nvSpPr>
        <p:spPr>
          <a:xfrm>
            <a:off x="813163" y="1854184"/>
            <a:ext cx="1069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VISTA</a:t>
            </a:r>
          </a:p>
          <a:p>
            <a:r>
              <a:rPr lang="es-ES" dirty="0"/>
              <a:t>(HTML)</a:t>
            </a:r>
            <a:endParaRPr lang="es-AR" dirty="0"/>
          </a:p>
        </p:txBody>
      </p:sp>
      <p:sp>
        <p:nvSpPr>
          <p:cNvPr id="7" name="Flecha: a la derecha 6">
            <a:extLst>
              <a:ext uri="{FF2B5EF4-FFF2-40B4-BE49-F238E27FC236}">
                <a16:creationId xmlns:a16="http://schemas.microsoft.com/office/drawing/2014/main" id="{B6E9896C-95D9-9D23-5311-1743C36F6D29}"/>
              </a:ext>
            </a:extLst>
          </p:cNvPr>
          <p:cNvSpPr/>
          <p:nvPr/>
        </p:nvSpPr>
        <p:spPr>
          <a:xfrm>
            <a:off x="2176272" y="1291204"/>
            <a:ext cx="4096512" cy="3820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055C315-EB35-A186-0679-D2908064B5E4}"/>
              </a:ext>
            </a:extLst>
          </p:cNvPr>
          <p:cNvSpPr txBox="1"/>
          <p:nvPr/>
        </p:nvSpPr>
        <p:spPr>
          <a:xfrm flipH="1">
            <a:off x="1975103" y="1069290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POST::https://domineo.com/products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8FCF2B26-DD34-32E3-4180-B66154674A6E}"/>
              </a:ext>
            </a:extLst>
          </p:cNvPr>
          <p:cNvCxnSpPr/>
          <p:nvPr/>
        </p:nvCxnSpPr>
        <p:spPr>
          <a:xfrm>
            <a:off x="2440491" y="1545074"/>
            <a:ext cx="1088136" cy="11302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id="{9628AD01-E1AB-2142-4860-016BBA12797E}"/>
              </a:ext>
            </a:extLst>
          </p:cNvPr>
          <p:cNvCxnSpPr/>
          <p:nvPr/>
        </p:nvCxnSpPr>
        <p:spPr>
          <a:xfrm flipH="1">
            <a:off x="4245871" y="1453755"/>
            <a:ext cx="1545336" cy="1243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CuadroTexto 18">
            <a:extLst>
              <a:ext uri="{FF2B5EF4-FFF2-40B4-BE49-F238E27FC236}">
                <a16:creationId xmlns:a16="http://schemas.microsoft.com/office/drawing/2014/main" id="{9DF24088-4C84-9D4C-E5AD-6701C9B28273}"/>
              </a:ext>
            </a:extLst>
          </p:cNvPr>
          <p:cNvSpPr txBox="1"/>
          <p:nvPr/>
        </p:nvSpPr>
        <p:spPr>
          <a:xfrm>
            <a:off x="1736707" y="2944154"/>
            <a:ext cx="53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[“protocolo” =? ”POST”, “</a:t>
            </a:r>
            <a:r>
              <a:rPr lang="es-ES" dirty="0" err="1">
                <a:solidFill>
                  <a:srgbClr val="92D050"/>
                </a:solidFill>
              </a:rPr>
              <a:t>route</a:t>
            </a:r>
            <a:r>
              <a:rPr lang="es-ES" dirty="0">
                <a:solidFill>
                  <a:srgbClr val="92D050"/>
                </a:solidFill>
              </a:rPr>
              <a:t>” =? ”</a:t>
            </a:r>
            <a:r>
              <a:rPr lang="es-ES" dirty="0" err="1">
                <a:solidFill>
                  <a:srgbClr val="92D050"/>
                </a:solidFill>
              </a:rPr>
              <a:t>products</a:t>
            </a:r>
            <a:r>
              <a:rPr lang="es-ES" dirty="0">
                <a:solidFill>
                  <a:srgbClr val="92D050"/>
                </a:solidFill>
              </a:rPr>
              <a:t>”]</a:t>
            </a:r>
            <a:endParaRPr lang="es-AR" dirty="0">
              <a:solidFill>
                <a:srgbClr val="92D050"/>
              </a:solidFill>
            </a:endParaRP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275A0882-232C-8B7E-C964-7A80F0E0BE4E}"/>
              </a:ext>
            </a:extLst>
          </p:cNvPr>
          <p:cNvSpPr/>
          <p:nvPr/>
        </p:nvSpPr>
        <p:spPr>
          <a:xfrm>
            <a:off x="6373367" y="627564"/>
            <a:ext cx="3843529" cy="16890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/>
              <a:t>ProductsController.php</a:t>
            </a:r>
            <a:endParaRPr lang="es-AR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6A74C2A7-FE81-26EC-C239-D24A6FD0FDE7}"/>
              </a:ext>
            </a:extLst>
          </p:cNvPr>
          <p:cNvSpPr txBox="1"/>
          <p:nvPr/>
        </p:nvSpPr>
        <p:spPr>
          <a:xfrm>
            <a:off x="3442848" y="2616970"/>
            <a:ext cx="15537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Route.php</a:t>
            </a:r>
            <a:endParaRPr lang="es-AR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6BFA4FBC-E96D-0A93-C0C7-37F162954E26}"/>
              </a:ext>
            </a:extLst>
          </p:cNvPr>
          <p:cNvSpPr txBox="1"/>
          <p:nvPr/>
        </p:nvSpPr>
        <p:spPr>
          <a:xfrm>
            <a:off x="1975103" y="3803904"/>
            <a:ext cx="4727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Mediante la URL le estoy enviando a mi controlador (</a:t>
            </a:r>
            <a:r>
              <a:rPr lang="es-ES" dirty="0" err="1"/>
              <a:t>Request</a:t>
            </a:r>
            <a:r>
              <a:rPr lang="es-ES" dirty="0"/>
              <a:t> $</a:t>
            </a:r>
            <a:r>
              <a:rPr lang="es-ES" dirty="0" err="1"/>
              <a:t>products</a:t>
            </a:r>
            <a:r>
              <a:rPr lang="es-ES" dirty="0"/>
              <a:t>)</a:t>
            </a:r>
            <a:endParaRPr lang="es-AR" dirty="0"/>
          </a:p>
        </p:txBody>
      </p: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BACE7866-B71A-A262-F214-275419EB4145}"/>
              </a:ext>
            </a:extLst>
          </p:cNvPr>
          <p:cNvCxnSpPr/>
          <p:nvPr/>
        </p:nvCxnSpPr>
        <p:spPr>
          <a:xfrm flipV="1">
            <a:off x="5642412" y="2075547"/>
            <a:ext cx="1845152" cy="2322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5" name="CuadroTexto 24">
            <a:extLst>
              <a:ext uri="{FF2B5EF4-FFF2-40B4-BE49-F238E27FC236}">
                <a16:creationId xmlns:a16="http://schemas.microsoft.com/office/drawing/2014/main" id="{1A7B44B9-FA0B-C186-CE2F-65FBD0D4A3F8}"/>
              </a:ext>
            </a:extLst>
          </p:cNvPr>
          <p:cNvSpPr txBox="1"/>
          <p:nvPr/>
        </p:nvSpPr>
        <p:spPr>
          <a:xfrm>
            <a:off x="7361230" y="1756414"/>
            <a:ext cx="3437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/>
              <a:t>Create</a:t>
            </a:r>
            <a:r>
              <a:rPr lang="es-ES" dirty="0"/>
              <a:t> (</a:t>
            </a:r>
            <a:r>
              <a:rPr lang="es-ES" dirty="0" err="1"/>
              <a:t>Request</a:t>
            </a:r>
            <a:r>
              <a:rPr lang="es-ES" dirty="0"/>
              <a:t> $</a:t>
            </a:r>
            <a:r>
              <a:rPr lang="es-ES" dirty="0" err="1"/>
              <a:t>products</a:t>
            </a:r>
            <a:r>
              <a:rPr lang="es-ES" dirty="0"/>
              <a:t>)</a:t>
            </a:r>
          </a:p>
          <a:p>
            <a:r>
              <a:rPr lang="es-ES" dirty="0"/>
              <a:t>{ guardar los productos en el REPOSITORIE }</a:t>
            </a:r>
            <a:endParaRPr lang="es-AR" dirty="0"/>
          </a:p>
        </p:txBody>
      </p:sp>
      <p:sp>
        <p:nvSpPr>
          <p:cNvPr id="26" name="Elipse 25">
            <a:extLst>
              <a:ext uri="{FF2B5EF4-FFF2-40B4-BE49-F238E27FC236}">
                <a16:creationId xmlns:a16="http://schemas.microsoft.com/office/drawing/2014/main" id="{8B1D4F62-E7C4-22C5-814D-3DEACE79DCEE}"/>
              </a:ext>
            </a:extLst>
          </p:cNvPr>
          <p:cNvSpPr/>
          <p:nvPr/>
        </p:nvSpPr>
        <p:spPr>
          <a:xfrm>
            <a:off x="10405872" y="5065776"/>
            <a:ext cx="1636776" cy="1600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DB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64CDBDAC-FD19-E329-9562-CEC3773B04CE}"/>
              </a:ext>
            </a:extLst>
          </p:cNvPr>
          <p:cNvSpPr txBox="1"/>
          <p:nvPr/>
        </p:nvSpPr>
        <p:spPr>
          <a:xfrm>
            <a:off x="10799056" y="5065776"/>
            <a:ext cx="1298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MySql</a:t>
            </a:r>
            <a:endParaRPr lang="es-AR" dirty="0"/>
          </a:p>
        </p:txBody>
      </p:sp>
      <p:sp>
        <p:nvSpPr>
          <p:cNvPr id="28" name="Rectángulo 27">
            <a:extLst>
              <a:ext uri="{FF2B5EF4-FFF2-40B4-BE49-F238E27FC236}">
                <a16:creationId xmlns:a16="http://schemas.microsoft.com/office/drawing/2014/main" id="{BB3994E6-FF17-F8F3-425D-07D5764E932F}"/>
              </a:ext>
            </a:extLst>
          </p:cNvPr>
          <p:cNvSpPr/>
          <p:nvPr/>
        </p:nvSpPr>
        <p:spPr>
          <a:xfrm>
            <a:off x="7192620" y="3711101"/>
            <a:ext cx="3382970" cy="145011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highlight>
                  <a:srgbClr val="00FF00"/>
                </a:highlight>
              </a:rPr>
              <a:t>Product</a:t>
            </a:r>
            <a:r>
              <a:rPr lang="es-ES" dirty="0" err="1"/>
              <a:t>Model</a:t>
            </a:r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Eloquent</a:t>
            </a:r>
            <a:r>
              <a:rPr lang="es-ES" dirty="0" err="1"/>
              <a:t>.php</a:t>
            </a:r>
            <a:endParaRPr lang="es-AR" dirty="0"/>
          </a:p>
        </p:txBody>
      </p:sp>
      <p:cxnSp>
        <p:nvCxnSpPr>
          <p:cNvPr id="30" name="Conector: angular 29">
            <a:extLst>
              <a:ext uri="{FF2B5EF4-FFF2-40B4-BE49-F238E27FC236}">
                <a16:creationId xmlns:a16="http://schemas.microsoft.com/office/drawing/2014/main" id="{FDDFEC83-EEC2-3C57-F214-87242131D4F3}"/>
              </a:ext>
            </a:extLst>
          </p:cNvPr>
          <p:cNvCxnSpPr/>
          <p:nvPr/>
        </p:nvCxnSpPr>
        <p:spPr>
          <a:xfrm>
            <a:off x="8969578" y="5298161"/>
            <a:ext cx="1417320" cy="61543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CuadroTexto 30">
            <a:extLst>
              <a:ext uri="{FF2B5EF4-FFF2-40B4-BE49-F238E27FC236}">
                <a16:creationId xmlns:a16="http://schemas.microsoft.com/office/drawing/2014/main" id="{FBB69CE3-7782-0913-BCE8-20351B042701}"/>
              </a:ext>
            </a:extLst>
          </p:cNvPr>
          <p:cNvSpPr txBox="1"/>
          <p:nvPr/>
        </p:nvSpPr>
        <p:spPr>
          <a:xfrm>
            <a:off x="8161574" y="5480146"/>
            <a:ext cx="24140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Eloquent</a:t>
            </a:r>
            <a:r>
              <a:rPr lang="es-ES" dirty="0"/>
              <a:t> &lt;=&gt; </a:t>
            </a:r>
            <a:r>
              <a:rPr lang="es-ES" dirty="0" err="1"/>
              <a:t>Mysql</a:t>
            </a:r>
            <a:endParaRPr lang="es-AR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460406BC-0662-A971-EAE8-B33121D34B10}"/>
              </a:ext>
            </a:extLst>
          </p:cNvPr>
          <p:cNvSpPr txBox="1"/>
          <p:nvPr/>
        </p:nvSpPr>
        <p:spPr>
          <a:xfrm>
            <a:off x="10716768" y="6108192"/>
            <a:ext cx="1636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highlight>
                  <a:srgbClr val="00FF00"/>
                </a:highlight>
              </a:rPr>
              <a:t>Products</a:t>
            </a:r>
            <a:endParaRPr lang="es-AR" dirty="0">
              <a:highlight>
                <a:srgbClr val="00FF00"/>
              </a:highlight>
            </a:endParaRPr>
          </a:p>
        </p:txBody>
      </p:sp>
      <p:sp>
        <p:nvSpPr>
          <p:cNvPr id="33" name="CuadroTexto 32">
            <a:extLst>
              <a:ext uri="{FF2B5EF4-FFF2-40B4-BE49-F238E27FC236}">
                <a16:creationId xmlns:a16="http://schemas.microsoft.com/office/drawing/2014/main" id="{17C24D5C-1751-9557-4116-8FFEDFC4C567}"/>
              </a:ext>
            </a:extLst>
          </p:cNvPr>
          <p:cNvSpPr txBox="1"/>
          <p:nvPr/>
        </p:nvSpPr>
        <p:spPr>
          <a:xfrm>
            <a:off x="8743518" y="5026734"/>
            <a:ext cx="141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MAPEO</a:t>
            </a:r>
            <a:endParaRPr lang="es-AR" dirty="0">
              <a:solidFill>
                <a:schemeClr val="accent1">
                  <a:lumMod val="20000"/>
                  <a:lumOff val="80000"/>
                </a:schemeClr>
              </a:solidFill>
            </a:endParaRPr>
          </a:p>
        </p:txBody>
      </p:sp>
      <p:sp>
        <p:nvSpPr>
          <p:cNvPr id="34" name="Flecha: hacia abajo 33">
            <a:extLst>
              <a:ext uri="{FF2B5EF4-FFF2-40B4-BE49-F238E27FC236}">
                <a16:creationId xmlns:a16="http://schemas.microsoft.com/office/drawing/2014/main" id="{B6F9E8C0-AC4A-A447-90C9-6180A321A6A5}"/>
              </a:ext>
            </a:extLst>
          </p:cNvPr>
          <p:cNvSpPr/>
          <p:nvPr/>
        </p:nvSpPr>
        <p:spPr>
          <a:xfrm>
            <a:off x="8743518" y="2675358"/>
            <a:ext cx="421173" cy="1450113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9916590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7" grpId="0" animBg="1"/>
      <p:bldP spid="8" grpId="0"/>
      <p:bldP spid="19" grpId="0"/>
      <p:bldP spid="20" grpId="0" animBg="1"/>
      <p:bldP spid="21" grpId="0"/>
      <p:bldP spid="22" grpId="0"/>
      <p:bldP spid="25" grpId="0"/>
      <p:bldP spid="26" grpId="0" animBg="1"/>
      <p:bldP spid="27" grpId="0"/>
      <p:bldP spid="28" grpId="0" animBg="1"/>
      <p:bldP spid="33" grpId="0"/>
      <p:bldP spid="3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333D972-E7F3-46CC-9F95-520FBC3348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02750" y="0"/>
            <a:ext cx="3189250" cy="22302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ángulo 5">
            <a:extLst>
              <a:ext uri="{FF2B5EF4-FFF2-40B4-BE49-F238E27FC236}">
                <a16:creationId xmlns:a16="http://schemas.microsoft.com/office/drawing/2014/main" id="{53C092D6-5BAD-7819-4698-61820F059643}"/>
              </a:ext>
            </a:extLst>
          </p:cNvPr>
          <p:cNvSpPr/>
          <p:nvPr/>
        </p:nvSpPr>
        <p:spPr>
          <a:xfrm>
            <a:off x="378372" y="735724"/>
            <a:ext cx="1744718" cy="14083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0070C0"/>
                </a:solidFill>
              </a:rPr>
              <a:t>Vista (HTML)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600537AA-E862-5F40-2ACD-F37E58B41DCF}"/>
              </a:ext>
            </a:extLst>
          </p:cNvPr>
          <p:cNvSpPr txBox="1"/>
          <p:nvPr/>
        </p:nvSpPr>
        <p:spPr>
          <a:xfrm flipH="1">
            <a:off x="544856" y="354697"/>
            <a:ext cx="42976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70C0"/>
                </a:solidFill>
              </a:rPr>
              <a:t>POST::https://domineo.com/products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8BC8C025-3C13-9726-1A6E-8EDCB0C1618C}"/>
              </a:ext>
            </a:extLst>
          </p:cNvPr>
          <p:cNvSpPr txBox="1"/>
          <p:nvPr/>
        </p:nvSpPr>
        <p:spPr>
          <a:xfrm>
            <a:off x="2123090" y="73572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Mediante la URL le estoy enviando a mi controlador (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$</a:t>
            </a:r>
            <a:r>
              <a:rPr lang="es-ES" dirty="0" err="1">
                <a:solidFill>
                  <a:schemeClr val="bg1"/>
                </a:solidFill>
              </a:rPr>
              <a:t>products</a:t>
            </a:r>
            <a:r>
              <a:rPr lang="es-ES" dirty="0">
                <a:solidFill>
                  <a:schemeClr val="bg1"/>
                </a:solidFill>
              </a:rPr>
              <a:t>)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0" name="Flecha: hacia abajo 9">
            <a:extLst>
              <a:ext uri="{FF2B5EF4-FFF2-40B4-BE49-F238E27FC236}">
                <a16:creationId xmlns:a16="http://schemas.microsoft.com/office/drawing/2014/main" id="{771983E1-3C1F-5719-2A59-840599919C46}"/>
              </a:ext>
            </a:extLst>
          </p:cNvPr>
          <p:cNvSpPr/>
          <p:nvPr/>
        </p:nvSpPr>
        <p:spPr>
          <a:xfrm>
            <a:off x="3048000" y="1382055"/>
            <a:ext cx="304800" cy="762055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B2927865-C290-72FC-073F-CB8EF3AA1E24}"/>
              </a:ext>
            </a:extLst>
          </p:cNvPr>
          <p:cNvSpPr txBox="1"/>
          <p:nvPr/>
        </p:nvSpPr>
        <p:spPr>
          <a:xfrm>
            <a:off x="2405035" y="2144110"/>
            <a:ext cx="1285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Route.php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0B00435E-B8DC-E157-7AD8-7710C2DB5316}"/>
              </a:ext>
            </a:extLst>
          </p:cNvPr>
          <p:cNvSpPr txBox="1"/>
          <p:nvPr/>
        </p:nvSpPr>
        <p:spPr>
          <a:xfrm>
            <a:off x="737615" y="2536833"/>
            <a:ext cx="535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92D050"/>
                </a:solidFill>
              </a:rPr>
              <a:t>[“protocolo” =? ”POST”, “</a:t>
            </a:r>
            <a:r>
              <a:rPr lang="es-ES" dirty="0" err="1">
                <a:solidFill>
                  <a:srgbClr val="92D050"/>
                </a:solidFill>
              </a:rPr>
              <a:t>route</a:t>
            </a:r>
            <a:r>
              <a:rPr lang="es-ES" dirty="0">
                <a:solidFill>
                  <a:srgbClr val="92D050"/>
                </a:solidFill>
              </a:rPr>
              <a:t>” =? ”</a:t>
            </a:r>
            <a:r>
              <a:rPr lang="es-ES" dirty="0" err="1">
                <a:solidFill>
                  <a:srgbClr val="92D050"/>
                </a:solidFill>
              </a:rPr>
              <a:t>products</a:t>
            </a:r>
            <a:r>
              <a:rPr lang="es-ES" dirty="0">
                <a:solidFill>
                  <a:srgbClr val="92D050"/>
                </a:solidFill>
              </a:rPr>
              <a:t>”]</a:t>
            </a:r>
            <a:endParaRPr lang="es-AR" dirty="0">
              <a:solidFill>
                <a:srgbClr val="92D050"/>
              </a:solidFill>
            </a:endParaRPr>
          </a:p>
        </p:txBody>
      </p:sp>
      <p:sp>
        <p:nvSpPr>
          <p:cNvPr id="14" name="Flecha: a la derecha 13">
            <a:extLst>
              <a:ext uri="{FF2B5EF4-FFF2-40B4-BE49-F238E27FC236}">
                <a16:creationId xmlns:a16="http://schemas.microsoft.com/office/drawing/2014/main" id="{45D64253-4290-E9AF-6E1D-83CEC85A6977}"/>
              </a:ext>
            </a:extLst>
          </p:cNvPr>
          <p:cNvSpPr/>
          <p:nvPr/>
        </p:nvSpPr>
        <p:spPr>
          <a:xfrm>
            <a:off x="3846786" y="2230243"/>
            <a:ext cx="2448911" cy="30659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06739BDE-D8E1-5607-5960-B279504D2F14}"/>
              </a:ext>
            </a:extLst>
          </p:cNvPr>
          <p:cNvSpPr txBox="1"/>
          <p:nvPr/>
        </p:nvSpPr>
        <p:spPr>
          <a:xfrm>
            <a:off x="6295697" y="2144110"/>
            <a:ext cx="2566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PruductController.php</a:t>
            </a:r>
            <a:endParaRPr lang="es-AR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2D4394EA-4F4B-B7E6-5347-819AA09E2990}"/>
              </a:ext>
            </a:extLst>
          </p:cNvPr>
          <p:cNvSpPr txBox="1"/>
          <p:nvPr/>
        </p:nvSpPr>
        <p:spPr>
          <a:xfrm>
            <a:off x="6295697" y="2432100"/>
            <a:ext cx="33538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r>
              <a:rPr lang="es-ES" dirty="0">
                <a:solidFill>
                  <a:schemeClr val="bg1"/>
                </a:solidFill>
              </a:rPr>
              <a:t>(</a:t>
            </a:r>
            <a:r>
              <a:rPr lang="es-ES" dirty="0" err="1">
                <a:solidFill>
                  <a:schemeClr val="bg1"/>
                </a:solidFill>
              </a:rPr>
              <a:t>Request</a:t>
            </a:r>
            <a:r>
              <a:rPr lang="es-ES" dirty="0">
                <a:solidFill>
                  <a:schemeClr val="bg1"/>
                </a:solidFill>
              </a:rPr>
              <a:t> $</a:t>
            </a:r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products</a:t>
            </a:r>
            <a:r>
              <a:rPr lang="es-ES" dirty="0">
                <a:solidFill>
                  <a:schemeClr val="bg1"/>
                </a:solidFill>
              </a:rPr>
              <a:t>)</a:t>
            </a:r>
          </a:p>
          <a:p>
            <a:r>
              <a:rPr lang="es-ES" dirty="0">
                <a:solidFill>
                  <a:schemeClr val="bg1"/>
                </a:solidFill>
              </a:rPr>
              <a:t>{ guardarlos en el repositorio}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18" name="Flecha: a la derecha 17">
            <a:extLst>
              <a:ext uri="{FF2B5EF4-FFF2-40B4-BE49-F238E27FC236}">
                <a16:creationId xmlns:a16="http://schemas.microsoft.com/office/drawing/2014/main" id="{16AAE5F1-59A2-CF85-7666-622E08C8F17F}"/>
              </a:ext>
            </a:extLst>
          </p:cNvPr>
          <p:cNvSpPr/>
          <p:nvPr/>
        </p:nvSpPr>
        <p:spPr>
          <a:xfrm>
            <a:off x="231878" y="3077378"/>
            <a:ext cx="8926550" cy="18928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7090C517-7BEC-815E-40BF-4B877A90F82D}"/>
              </a:ext>
            </a:extLst>
          </p:cNvPr>
          <p:cNvSpPr txBox="1"/>
          <p:nvPr/>
        </p:nvSpPr>
        <p:spPr>
          <a:xfrm>
            <a:off x="3160986" y="2999755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ighlight>
                  <a:srgbClr val="FF0000"/>
                </a:highlight>
              </a:rPr>
              <a:t>LARAVEL</a:t>
            </a:r>
            <a:r>
              <a:rPr lang="es-ES" dirty="0">
                <a:solidFill>
                  <a:schemeClr val="bg1"/>
                </a:solidFill>
              </a:rPr>
              <a:t> 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79466FCF-D89D-4E90-9815-0C61DBCDEAB1}"/>
              </a:ext>
            </a:extLst>
          </p:cNvPr>
          <p:cNvSpPr txBox="1"/>
          <p:nvPr/>
        </p:nvSpPr>
        <p:spPr>
          <a:xfrm>
            <a:off x="461614" y="6306942"/>
            <a:ext cx="2791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highlight>
                  <a:srgbClr val="FFFF00"/>
                </a:highlight>
              </a:rPr>
              <a:t>LOGICA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DEL</a:t>
            </a:r>
            <a:r>
              <a:rPr lang="es-ES" dirty="0">
                <a:solidFill>
                  <a:schemeClr val="bg1"/>
                </a:solidFill>
                <a:highlight>
                  <a:srgbClr val="FFFF00"/>
                </a:highlight>
              </a:rPr>
              <a:t> </a:t>
            </a:r>
            <a:r>
              <a:rPr lang="es-ES" dirty="0">
                <a:highlight>
                  <a:srgbClr val="FFFF00"/>
                </a:highlight>
              </a:rPr>
              <a:t>NEGOCIO</a:t>
            </a:r>
            <a:endParaRPr lang="es-AR" dirty="0">
              <a:highlight>
                <a:srgbClr val="FFFF00"/>
              </a:highlight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8E399636-5825-7355-B5E0-79076E2B1EBB}"/>
              </a:ext>
            </a:extLst>
          </p:cNvPr>
          <p:cNvSpPr txBox="1"/>
          <p:nvPr/>
        </p:nvSpPr>
        <p:spPr>
          <a:xfrm>
            <a:off x="470952" y="5844020"/>
            <a:ext cx="2595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Domain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r>
              <a:rPr lang="es-ES" dirty="0">
                <a:solidFill>
                  <a:schemeClr val="bg1"/>
                </a:solidFill>
              </a:rPr>
              <a:t>/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DA1383AD-6130-07AE-1193-9FA7DAA4467F}"/>
              </a:ext>
            </a:extLst>
          </p:cNvPr>
          <p:cNvCxnSpPr>
            <a:cxnSpLocks/>
          </p:cNvCxnSpPr>
          <p:nvPr/>
        </p:nvCxnSpPr>
        <p:spPr>
          <a:xfrm>
            <a:off x="3033572" y="6071317"/>
            <a:ext cx="813214" cy="14203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7" name="CuadroTexto 26">
            <a:extLst>
              <a:ext uri="{FF2B5EF4-FFF2-40B4-BE49-F238E27FC236}">
                <a16:creationId xmlns:a16="http://schemas.microsoft.com/office/drawing/2014/main" id="{1A0B221F-D6E3-9A90-8FD5-3EF137F80C32}"/>
              </a:ext>
            </a:extLst>
          </p:cNvPr>
          <p:cNvSpPr txBox="1"/>
          <p:nvPr/>
        </p:nvSpPr>
        <p:spPr>
          <a:xfrm>
            <a:off x="4081868" y="6190353"/>
            <a:ext cx="9893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Entities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28" name="CuadroTexto 27">
            <a:extLst>
              <a:ext uri="{FF2B5EF4-FFF2-40B4-BE49-F238E27FC236}">
                <a16:creationId xmlns:a16="http://schemas.microsoft.com/office/drawing/2014/main" id="{68CEEF61-B9F0-5290-E06A-414D0296A8F7}"/>
              </a:ext>
            </a:extLst>
          </p:cNvPr>
          <p:cNvSpPr txBox="1"/>
          <p:nvPr/>
        </p:nvSpPr>
        <p:spPr>
          <a:xfrm>
            <a:off x="737615" y="4637270"/>
            <a:ext cx="1539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Repositories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CD22C4CC-57B5-C431-7439-D07F28335C8F}"/>
              </a:ext>
            </a:extLst>
          </p:cNvPr>
          <p:cNvSpPr txBox="1"/>
          <p:nvPr/>
        </p:nvSpPr>
        <p:spPr>
          <a:xfrm>
            <a:off x="3996899" y="5873234"/>
            <a:ext cx="28456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ProductModelEntitie.php</a:t>
            </a:r>
            <a:endParaRPr lang="es-AR" dirty="0">
              <a:solidFill>
                <a:srgbClr val="FFFF00"/>
              </a:solidFill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60CD9166-F04C-CE17-0C4D-C1D476E25C63}"/>
              </a:ext>
            </a:extLst>
          </p:cNvPr>
          <p:cNvSpPr txBox="1"/>
          <p:nvPr/>
        </p:nvSpPr>
        <p:spPr>
          <a:xfrm>
            <a:off x="763155" y="4320151"/>
            <a:ext cx="37657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FFFF00"/>
                </a:solidFill>
              </a:rPr>
              <a:t>ProductRepositoryInterface</a:t>
            </a:r>
            <a:r>
              <a:rPr lang="es-ES" dirty="0" err="1">
                <a:solidFill>
                  <a:schemeClr val="bg1"/>
                </a:solidFill>
              </a:rPr>
              <a:t>.</a:t>
            </a:r>
            <a:r>
              <a:rPr lang="es-ES" dirty="0" err="1">
                <a:solidFill>
                  <a:srgbClr val="FFFF00"/>
                </a:solidFill>
              </a:rPr>
              <a:t>php</a:t>
            </a:r>
            <a:endParaRPr lang="es-AR" dirty="0">
              <a:solidFill>
                <a:srgbClr val="FFFF00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7C7CFDC1-C81A-43F0-85AD-654CD19D8C65}"/>
              </a:ext>
            </a:extLst>
          </p:cNvPr>
          <p:cNvCxnSpPr/>
          <p:nvPr/>
        </p:nvCxnSpPr>
        <p:spPr>
          <a:xfrm flipV="1">
            <a:off x="1533525" y="5053397"/>
            <a:ext cx="94878" cy="6044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Elipse 34">
            <a:extLst>
              <a:ext uri="{FF2B5EF4-FFF2-40B4-BE49-F238E27FC236}">
                <a16:creationId xmlns:a16="http://schemas.microsoft.com/office/drawing/2014/main" id="{E8CC06BF-C475-D351-0874-2A274B7EF04B}"/>
              </a:ext>
            </a:extLst>
          </p:cNvPr>
          <p:cNvSpPr/>
          <p:nvPr/>
        </p:nvSpPr>
        <p:spPr>
          <a:xfrm>
            <a:off x="10201275" y="5257800"/>
            <a:ext cx="1990725" cy="16002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 err="1">
                <a:solidFill>
                  <a:srgbClr val="0070C0"/>
                </a:solidFill>
                <a:highlight>
                  <a:srgbClr val="C0C0C0"/>
                </a:highlight>
              </a:rPr>
              <a:t>Repository</a:t>
            </a:r>
            <a:endParaRPr lang="es-AR" dirty="0">
              <a:solidFill>
                <a:srgbClr val="0070C0"/>
              </a:solidFill>
              <a:highlight>
                <a:srgbClr val="C0C0C0"/>
              </a:highlight>
            </a:endParaRP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B64ACC94-2565-D366-9AF9-DE48E84128B7}"/>
              </a:ext>
            </a:extLst>
          </p:cNvPr>
          <p:cNvSpPr txBox="1"/>
          <p:nvPr/>
        </p:nvSpPr>
        <p:spPr>
          <a:xfrm flipH="1">
            <a:off x="10659078" y="4962863"/>
            <a:ext cx="1532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rgbClr val="0070C0"/>
                </a:solidFill>
              </a:rPr>
              <a:t>Mysql</a:t>
            </a:r>
            <a:endParaRPr lang="es-AR" dirty="0">
              <a:solidFill>
                <a:srgbClr val="0070C0"/>
              </a:solidFill>
            </a:endParaRPr>
          </a:p>
        </p:txBody>
      </p:sp>
      <p:sp>
        <p:nvSpPr>
          <p:cNvPr id="37" name="CuadroTexto 36">
            <a:extLst>
              <a:ext uri="{FF2B5EF4-FFF2-40B4-BE49-F238E27FC236}">
                <a16:creationId xmlns:a16="http://schemas.microsoft.com/office/drawing/2014/main" id="{D817336C-9F7C-4766-056A-219452AF3504}"/>
              </a:ext>
            </a:extLst>
          </p:cNvPr>
          <p:cNvSpPr txBox="1"/>
          <p:nvPr/>
        </p:nvSpPr>
        <p:spPr>
          <a:xfrm>
            <a:off x="5171090" y="3720780"/>
            <a:ext cx="3209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  <a:highlight>
                  <a:srgbClr val="00FFFF"/>
                </a:highlight>
              </a:rPr>
              <a:t>Create</a:t>
            </a:r>
            <a:r>
              <a:rPr lang="es-ES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ProductCaseUse.php</a:t>
            </a:r>
            <a:endParaRPr lang="es-AR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D27C2547-52C4-BD17-0A84-5F3E244B0F89}"/>
              </a:ext>
            </a:extLst>
          </p:cNvPr>
          <p:cNvSpPr txBox="1"/>
          <p:nvPr/>
        </p:nvSpPr>
        <p:spPr>
          <a:xfrm>
            <a:off x="10572977" y="5531838"/>
            <a:ext cx="11480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products</a:t>
            </a:r>
            <a:endParaRPr lang="es-A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40" name="CuadroTexto 39">
            <a:extLst>
              <a:ext uri="{FF2B5EF4-FFF2-40B4-BE49-F238E27FC236}">
                <a16:creationId xmlns:a16="http://schemas.microsoft.com/office/drawing/2014/main" id="{4498E7FA-2695-6A8B-549B-E41768450A4F}"/>
              </a:ext>
            </a:extLst>
          </p:cNvPr>
          <p:cNvSpPr txBox="1"/>
          <p:nvPr/>
        </p:nvSpPr>
        <p:spPr>
          <a:xfrm>
            <a:off x="5295900" y="3428679"/>
            <a:ext cx="27446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Aplication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Product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44" name="Conector recto de flecha 43">
            <a:extLst>
              <a:ext uri="{FF2B5EF4-FFF2-40B4-BE49-F238E27FC236}">
                <a16:creationId xmlns:a16="http://schemas.microsoft.com/office/drawing/2014/main" id="{CC9DA038-AEA8-0D66-182F-499985D42956}"/>
              </a:ext>
            </a:extLst>
          </p:cNvPr>
          <p:cNvCxnSpPr>
            <a:endCxn id="37" idx="1"/>
          </p:cNvCxnSpPr>
          <p:nvPr/>
        </p:nvCxnSpPr>
        <p:spPr>
          <a:xfrm flipV="1">
            <a:off x="2799364" y="3905446"/>
            <a:ext cx="2371726" cy="5482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D5A2E3-E41E-6BEE-DEC1-74AED4226591}"/>
              </a:ext>
            </a:extLst>
          </p:cNvPr>
          <p:cNvSpPr txBox="1"/>
          <p:nvPr/>
        </p:nvSpPr>
        <p:spPr>
          <a:xfrm>
            <a:off x="2902903" y="3734749"/>
            <a:ext cx="1830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</a:rPr>
              <a:t>Execute</a:t>
            </a:r>
            <a:r>
              <a:rPr lang="es-ES" dirty="0">
                <a:solidFill>
                  <a:schemeClr val="bg1"/>
                </a:solidFill>
              </a:rPr>
              <a:t> </a:t>
            </a:r>
            <a:r>
              <a:rPr lang="es-ES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endParaRPr lang="es-AR" dirty="0">
              <a:solidFill>
                <a:schemeClr val="bg1"/>
              </a:solidFill>
              <a:highlight>
                <a:srgbClr val="00FFFF"/>
              </a:highlight>
            </a:endParaRPr>
          </a:p>
        </p:txBody>
      </p:sp>
      <p:cxnSp>
        <p:nvCxnSpPr>
          <p:cNvPr id="47" name="Conector recto de flecha 46">
            <a:extLst>
              <a:ext uri="{FF2B5EF4-FFF2-40B4-BE49-F238E27FC236}">
                <a16:creationId xmlns:a16="http://schemas.microsoft.com/office/drawing/2014/main" id="{926F146E-0652-8798-36C9-EFCFB2748E7D}"/>
              </a:ext>
            </a:extLst>
          </p:cNvPr>
          <p:cNvCxnSpPr>
            <a:endCxn id="31" idx="2"/>
          </p:cNvCxnSpPr>
          <p:nvPr/>
        </p:nvCxnSpPr>
        <p:spPr>
          <a:xfrm flipH="1" flipV="1">
            <a:off x="2646042" y="4689483"/>
            <a:ext cx="2087811" cy="12116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adroTexto 47">
            <a:extLst>
              <a:ext uri="{FF2B5EF4-FFF2-40B4-BE49-F238E27FC236}">
                <a16:creationId xmlns:a16="http://schemas.microsoft.com/office/drawing/2014/main" id="{232D1371-C8B3-9E32-273A-FF9C255B20B6}"/>
              </a:ext>
            </a:extLst>
          </p:cNvPr>
          <p:cNvSpPr txBox="1"/>
          <p:nvPr/>
        </p:nvSpPr>
        <p:spPr>
          <a:xfrm>
            <a:off x="9209001" y="4258426"/>
            <a:ext cx="29001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00B0F0"/>
                </a:solidFill>
                <a:highlight>
                  <a:srgbClr val="00FF00"/>
                </a:highlight>
              </a:rPr>
              <a:t>Poduct</a:t>
            </a:r>
            <a:r>
              <a:rPr lang="es-ES" dirty="0" err="1">
                <a:solidFill>
                  <a:srgbClr val="00B0F0"/>
                </a:solidFill>
              </a:rPr>
              <a:t>ModelEloquet.php</a:t>
            </a:r>
            <a:endParaRPr lang="es-AR" dirty="0">
              <a:solidFill>
                <a:srgbClr val="00B0F0"/>
              </a:solidFill>
            </a:endParaRP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9E728009-5FDA-6AD8-4ED0-E2DEBE3B3799}"/>
              </a:ext>
            </a:extLst>
          </p:cNvPr>
          <p:cNvSpPr txBox="1"/>
          <p:nvPr/>
        </p:nvSpPr>
        <p:spPr>
          <a:xfrm>
            <a:off x="9289097" y="3956570"/>
            <a:ext cx="18932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Models</a:t>
            </a:r>
            <a:endParaRPr lang="es-AR" dirty="0">
              <a:solidFill>
                <a:schemeClr val="bg1"/>
              </a:solidFill>
            </a:endParaRPr>
          </a:p>
        </p:txBody>
      </p:sp>
      <p:cxnSp>
        <p:nvCxnSpPr>
          <p:cNvPr id="51" name="Conector recto de flecha 50">
            <a:extLst>
              <a:ext uri="{FF2B5EF4-FFF2-40B4-BE49-F238E27FC236}">
                <a16:creationId xmlns:a16="http://schemas.microsoft.com/office/drawing/2014/main" id="{186131E5-BF22-04BE-04BF-AB6A3F418BC7}"/>
              </a:ext>
            </a:extLst>
          </p:cNvPr>
          <p:cNvCxnSpPr>
            <a:stCxn id="39" idx="1"/>
          </p:cNvCxnSpPr>
          <p:nvPr/>
        </p:nvCxnSpPr>
        <p:spPr>
          <a:xfrm flipH="1" flipV="1">
            <a:off x="9848850" y="4627758"/>
            <a:ext cx="724127" cy="10887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CuadroTexto 51">
            <a:extLst>
              <a:ext uri="{FF2B5EF4-FFF2-40B4-BE49-F238E27FC236}">
                <a16:creationId xmlns:a16="http://schemas.microsoft.com/office/drawing/2014/main" id="{B4AF0B7F-9090-2E02-09F4-EF24299DF983}"/>
              </a:ext>
            </a:extLst>
          </p:cNvPr>
          <p:cNvSpPr txBox="1"/>
          <p:nvPr/>
        </p:nvSpPr>
        <p:spPr>
          <a:xfrm>
            <a:off x="5977474" y="4141236"/>
            <a:ext cx="1548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 err="1">
                <a:solidFill>
                  <a:schemeClr val="bg1"/>
                </a:solidFill>
                <a:highlight>
                  <a:srgbClr val="00FF00"/>
                </a:highlight>
              </a:rPr>
              <a:t>Presenter</a:t>
            </a:r>
            <a:endParaRPr lang="es-AR" dirty="0">
              <a:solidFill>
                <a:schemeClr val="bg1"/>
              </a:solidFill>
              <a:highlight>
                <a:srgbClr val="00FF00"/>
              </a:highlight>
            </a:endParaRPr>
          </a:p>
        </p:txBody>
      </p:sp>
      <p:sp>
        <p:nvSpPr>
          <p:cNvPr id="53" name="CuadroTexto 52">
            <a:extLst>
              <a:ext uri="{FF2B5EF4-FFF2-40B4-BE49-F238E27FC236}">
                <a16:creationId xmlns:a16="http://schemas.microsoft.com/office/drawing/2014/main" id="{E4FB683B-E49A-467E-E82B-C13B8C93AE93}"/>
              </a:ext>
            </a:extLst>
          </p:cNvPr>
          <p:cNvSpPr txBox="1"/>
          <p:nvPr/>
        </p:nvSpPr>
        <p:spPr>
          <a:xfrm>
            <a:off x="4662509" y="4407231"/>
            <a:ext cx="46265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App/</a:t>
            </a:r>
            <a:r>
              <a:rPr lang="es-ES" dirty="0" err="1">
                <a:solidFill>
                  <a:schemeClr val="bg1"/>
                </a:solidFill>
              </a:rPr>
              <a:t>Infrastructure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Persistence</a:t>
            </a:r>
            <a:r>
              <a:rPr lang="es-ES" dirty="0">
                <a:solidFill>
                  <a:schemeClr val="bg1"/>
                </a:solidFill>
              </a:rPr>
              <a:t>/</a:t>
            </a:r>
            <a:r>
              <a:rPr lang="es-ES" dirty="0" err="1">
                <a:solidFill>
                  <a:schemeClr val="bg1"/>
                </a:solidFill>
              </a:rPr>
              <a:t>Eloquent</a:t>
            </a:r>
            <a:endParaRPr lang="es-AR" dirty="0">
              <a:solidFill>
                <a:schemeClr val="bg1"/>
              </a:solidFill>
            </a:endParaRPr>
          </a:p>
        </p:txBody>
      </p:sp>
      <p:sp>
        <p:nvSpPr>
          <p:cNvPr id="54" name="CuadroTexto 53">
            <a:extLst>
              <a:ext uri="{FF2B5EF4-FFF2-40B4-BE49-F238E27FC236}">
                <a16:creationId xmlns:a16="http://schemas.microsoft.com/office/drawing/2014/main" id="{5E04A10B-D3E2-8A89-1CA7-5CBB5126B2D0}"/>
              </a:ext>
            </a:extLst>
          </p:cNvPr>
          <p:cNvSpPr txBox="1"/>
          <p:nvPr/>
        </p:nvSpPr>
        <p:spPr>
          <a:xfrm>
            <a:off x="5171090" y="4695234"/>
            <a:ext cx="35429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err="1">
                <a:solidFill>
                  <a:srgbClr val="92D050"/>
                </a:solidFill>
              </a:rPr>
              <a:t>EloquentProducRepository.php</a:t>
            </a:r>
            <a:endParaRPr lang="es-AR" dirty="0">
              <a:solidFill>
                <a:srgbClr val="92D050"/>
              </a:solidFill>
            </a:endParaRPr>
          </a:p>
        </p:txBody>
      </p:sp>
      <p:cxnSp>
        <p:nvCxnSpPr>
          <p:cNvPr id="56" name="Conector recto de flecha 55">
            <a:extLst>
              <a:ext uri="{FF2B5EF4-FFF2-40B4-BE49-F238E27FC236}">
                <a16:creationId xmlns:a16="http://schemas.microsoft.com/office/drawing/2014/main" id="{12C4C219-53B9-A9C0-9C4B-26084A3039FE}"/>
              </a:ext>
            </a:extLst>
          </p:cNvPr>
          <p:cNvCxnSpPr/>
          <p:nvPr/>
        </p:nvCxnSpPr>
        <p:spPr>
          <a:xfrm flipH="1">
            <a:off x="8450720" y="4420405"/>
            <a:ext cx="1606465" cy="4147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ctor recto de flecha 57">
            <a:extLst>
              <a:ext uri="{FF2B5EF4-FFF2-40B4-BE49-F238E27FC236}">
                <a16:creationId xmlns:a16="http://schemas.microsoft.com/office/drawing/2014/main" id="{166AEFF2-F079-204A-7316-162F44361CB9}"/>
              </a:ext>
            </a:extLst>
          </p:cNvPr>
          <p:cNvCxnSpPr>
            <a:endCxn id="54" idx="1"/>
          </p:cNvCxnSpPr>
          <p:nvPr/>
        </p:nvCxnSpPr>
        <p:spPr>
          <a:xfrm>
            <a:off x="3996899" y="4776563"/>
            <a:ext cx="1174191" cy="103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CuadroTexto 58">
            <a:extLst>
              <a:ext uri="{FF2B5EF4-FFF2-40B4-BE49-F238E27FC236}">
                <a16:creationId xmlns:a16="http://schemas.microsoft.com/office/drawing/2014/main" id="{B29B7DED-B14E-FD36-721B-5EA54456F86A}"/>
              </a:ext>
            </a:extLst>
          </p:cNvPr>
          <p:cNvSpPr txBox="1"/>
          <p:nvPr/>
        </p:nvSpPr>
        <p:spPr>
          <a:xfrm>
            <a:off x="5069468" y="4971439"/>
            <a:ext cx="3910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AR" dirty="0" err="1">
                <a:solidFill>
                  <a:schemeClr val="bg1"/>
                </a:solidFill>
                <a:highlight>
                  <a:srgbClr val="00FFFF"/>
                </a:highlight>
              </a:rPr>
              <a:t>create</a:t>
            </a:r>
            <a:r>
              <a:rPr lang="es-AR" dirty="0">
                <a:solidFill>
                  <a:schemeClr val="bg1"/>
                </a:solidFill>
              </a:rPr>
              <a:t>(</a:t>
            </a:r>
            <a:r>
              <a:rPr lang="es-AR" dirty="0" err="1">
                <a:solidFill>
                  <a:schemeClr val="bg1"/>
                </a:solidFill>
              </a:rPr>
              <a:t>Product</a:t>
            </a:r>
            <a:r>
              <a:rPr lang="es-AR" dirty="0">
                <a:solidFill>
                  <a:schemeClr val="bg1"/>
                </a:solidFill>
              </a:rPr>
              <a:t> $</a:t>
            </a:r>
            <a:r>
              <a:rPr lang="es-AR" dirty="0" err="1">
                <a:solidFill>
                  <a:schemeClr val="bg1"/>
                </a:solidFill>
                <a:highlight>
                  <a:srgbClr val="00FF00"/>
                </a:highlight>
              </a:rPr>
              <a:t>product</a:t>
            </a:r>
            <a:r>
              <a:rPr lang="es-AR" dirty="0">
                <a:solidFill>
                  <a:schemeClr val="bg1"/>
                </a:solidFill>
              </a:rPr>
              <a:t>): </a:t>
            </a:r>
            <a:r>
              <a:rPr lang="es-AR" dirty="0" err="1">
                <a:solidFill>
                  <a:schemeClr val="bg1"/>
                </a:solidFill>
                <a:highlight>
                  <a:srgbClr val="FFFF00"/>
                </a:highlight>
              </a:rPr>
              <a:t>Product</a:t>
            </a:r>
            <a:endParaRPr lang="es-AR" dirty="0">
              <a:solidFill>
                <a:schemeClr val="bg1"/>
              </a:solidFill>
              <a:highlight>
                <a:srgbClr val="FFFF00"/>
              </a:highlight>
            </a:endParaRPr>
          </a:p>
          <a:p>
            <a:endParaRPr lang="es-AR" dirty="0"/>
          </a:p>
        </p:txBody>
      </p:sp>
      <p:sp>
        <p:nvSpPr>
          <p:cNvPr id="60" name="CuadroTexto 59">
            <a:extLst>
              <a:ext uri="{FF2B5EF4-FFF2-40B4-BE49-F238E27FC236}">
                <a16:creationId xmlns:a16="http://schemas.microsoft.com/office/drawing/2014/main" id="{9751E8D5-86E7-F11C-6392-523F369E93C5}"/>
              </a:ext>
            </a:extLst>
          </p:cNvPr>
          <p:cNvSpPr txBox="1"/>
          <p:nvPr/>
        </p:nvSpPr>
        <p:spPr>
          <a:xfrm>
            <a:off x="5337466" y="3192345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>
                <a:solidFill>
                  <a:schemeClr val="bg1"/>
                </a:solidFill>
                <a:highlight>
                  <a:srgbClr val="FF0000"/>
                </a:highlight>
              </a:rPr>
              <a:t>LOGICA DEL SISTEMA</a:t>
            </a:r>
            <a:endParaRPr lang="es-AR" dirty="0">
              <a:solidFill>
                <a:schemeClr val="bg1"/>
              </a:solidFill>
              <a:highlight>
                <a:srgbClr val="FF0000"/>
              </a:highlight>
            </a:endParaRPr>
          </a:p>
        </p:txBody>
      </p:sp>
      <p:sp>
        <p:nvSpPr>
          <p:cNvPr id="1024" name="Flecha: hacia abajo 1023">
            <a:extLst>
              <a:ext uri="{FF2B5EF4-FFF2-40B4-BE49-F238E27FC236}">
                <a16:creationId xmlns:a16="http://schemas.microsoft.com/office/drawing/2014/main" id="{C5A2F4BD-5A3C-710B-6EF9-6A9EDAB20B42}"/>
              </a:ext>
            </a:extLst>
          </p:cNvPr>
          <p:cNvSpPr/>
          <p:nvPr/>
        </p:nvSpPr>
        <p:spPr>
          <a:xfrm>
            <a:off x="6137566" y="2714625"/>
            <a:ext cx="320384" cy="1171147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97302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/>
      <p:bldP spid="9" grpId="0"/>
      <p:bldP spid="10" grpId="0" animBg="1"/>
      <p:bldP spid="14" grpId="0" animBg="1"/>
      <p:bldP spid="15" grpId="0" build="allAtOnce"/>
      <p:bldP spid="17" grpId="0"/>
      <p:bldP spid="18" grpId="0" animBg="1"/>
      <p:bldP spid="19" grpId="0"/>
      <p:bldP spid="20" grpId="0"/>
      <p:bldP spid="22" grpId="0"/>
      <p:bldP spid="27" grpId="0"/>
      <p:bldP spid="30" grpId="0"/>
      <p:bldP spid="31" grpId="0"/>
      <p:bldP spid="35" grpId="0" animBg="1"/>
      <p:bldP spid="37" grpId="0"/>
      <p:bldP spid="40" grpId="0"/>
      <p:bldP spid="45" grpId="0"/>
      <p:bldP spid="48" grpId="0"/>
      <p:bldP spid="49" grpId="0"/>
      <p:bldP spid="52" grpId="0"/>
      <p:bldP spid="53" grpId="0"/>
      <p:bldP spid="54" grpId="0"/>
      <p:bldP spid="59" grpId="0"/>
      <p:bldP spid="60" grpId="0"/>
      <p:bldP spid="1024" grpId="0" animBg="1"/>
    </p:bldLst>
  </p:timing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188</Words>
  <Application>Microsoft Office PowerPoint</Application>
  <PresentationFormat>Panorámica</PresentationFormat>
  <Paragraphs>43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5" baseType="lpstr">
      <vt:lpstr>Arial</vt:lpstr>
      <vt:lpstr>Neue Haas Grotesk Text Pro</vt:lpstr>
      <vt:lpstr>VanillaVTI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Yariel Sulroca</dc:creator>
  <cp:lastModifiedBy>Yariel Sulroca</cp:lastModifiedBy>
  <cp:revision>1</cp:revision>
  <dcterms:created xsi:type="dcterms:W3CDTF">2025-08-19T14:05:58Z</dcterms:created>
  <dcterms:modified xsi:type="dcterms:W3CDTF">2025-08-19T16:30:42Z</dcterms:modified>
</cp:coreProperties>
</file>