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4f6c009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4f6c009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Можно использовать зависимости с yield, это будет работать как питоновский контекстный менеджер. Все что после yield выполняется уже после того как вернется респонс и сработают все ExceptionHandlers, это позволяет использовать то что инжектилось внутри Background тасков.</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4c7013258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4c7013258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4c7013258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4c7013258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c70132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4c70132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Два самых популярных питоновских фреймворка для веб разработки это Django и Flask. Django имеет огромное количество батареек из коробки и огромное количество библиотек работающих с Django. Flask же напротив старается быть как можно более минималистичным и не тащить с собой ничего лишнего, но порой этого ничего лишнего слишком мало, а Django слишком много, что же тогда делать, возможно стоит присмотреться к FastApi.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4fcbdd6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4fcbdd6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Два самых популярных питоновских фреймворка для веб разработки это Django и Flask. Django имеет огромное количество батареек из коробки и огромное количество библиотек работающих с Django. Flask же напротив старается быть как можно более минималистичным и не тащить с собой ничего лишнего, но порой этого ничего лишнего слишком мало, а Django слишком много, что же тогда делать, возможно стоит присмотреться к FastApi.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4c70132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4c70132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ru" sz="1500">
                <a:solidFill>
                  <a:srgbClr val="595959"/>
                </a:solidFill>
              </a:rPr>
              <a:t>Fast</a:t>
            </a:r>
            <a:r>
              <a:rPr lang="ru" sz="1500">
                <a:solidFill>
                  <a:srgbClr val="595959"/>
                </a:solidFill>
              </a:rPr>
              <a:t>: очень высокая производительность, на уровне NodeJS и Go (спасибо Starlette и Pydantic). Один из самых быстрых доступных фреймворков Python.</a:t>
            </a:r>
            <a:endParaRPr sz="1500">
              <a:solidFill>
                <a:srgbClr val="595959"/>
              </a:solidFill>
            </a:endParaRPr>
          </a:p>
          <a:p>
            <a:pPr indent="0" lvl="0" marL="0" rtl="0" algn="l">
              <a:lnSpc>
                <a:spcPct val="150000"/>
              </a:lnSpc>
              <a:spcBef>
                <a:spcPts val="1200"/>
              </a:spcBef>
              <a:spcAft>
                <a:spcPts val="0"/>
              </a:spcAft>
              <a:buNone/>
            </a:pPr>
            <a:r>
              <a:rPr b="1" lang="ru" sz="1500">
                <a:solidFill>
                  <a:srgbClr val="595959"/>
                </a:solidFill>
              </a:rPr>
              <a:t>Fast to code</a:t>
            </a:r>
            <a:r>
              <a:rPr lang="ru" sz="1500">
                <a:solidFill>
                  <a:srgbClr val="595959"/>
                </a:solidFill>
              </a:rPr>
              <a:t>: увеличьте скорость разработки функций примерно на 200–300%. *</a:t>
            </a:r>
            <a:endParaRPr sz="1500">
              <a:solidFill>
                <a:srgbClr val="595959"/>
              </a:solidFill>
            </a:endParaRPr>
          </a:p>
          <a:p>
            <a:pPr indent="0" lvl="0" marL="0" rtl="0" algn="l">
              <a:lnSpc>
                <a:spcPct val="150000"/>
              </a:lnSpc>
              <a:spcBef>
                <a:spcPts val="1200"/>
              </a:spcBef>
              <a:spcAft>
                <a:spcPts val="0"/>
              </a:spcAft>
              <a:buNone/>
            </a:pPr>
            <a:r>
              <a:rPr b="1" lang="ru" sz="1500">
                <a:solidFill>
                  <a:srgbClr val="595959"/>
                </a:solidFill>
              </a:rPr>
              <a:t>Fewer bugs</a:t>
            </a:r>
            <a:r>
              <a:rPr lang="ru" sz="1500">
                <a:solidFill>
                  <a:srgbClr val="595959"/>
                </a:solidFill>
              </a:rPr>
              <a:t>: сокращение примерно на 40% ошибок, вызванных человеческим фактором (разработчиком). *</a:t>
            </a:r>
            <a:endParaRPr sz="1500">
              <a:solidFill>
                <a:srgbClr val="595959"/>
              </a:solidFill>
            </a:endParaRPr>
          </a:p>
          <a:p>
            <a:pPr indent="0" lvl="0" marL="0" rtl="0" algn="l">
              <a:lnSpc>
                <a:spcPct val="150000"/>
              </a:lnSpc>
              <a:spcBef>
                <a:spcPts val="1200"/>
              </a:spcBef>
              <a:spcAft>
                <a:spcPts val="0"/>
              </a:spcAft>
              <a:buNone/>
            </a:pPr>
            <a:r>
              <a:rPr b="1" lang="ru" sz="1500">
                <a:solidFill>
                  <a:srgbClr val="595959"/>
                </a:solidFill>
              </a:rPr>
              <a:t>Intuitive</a:t>
            </a:r>
            <a:r>
              <a:rPr lang="ru" sz="1500">
                <a:solidFill>
                  <a:srgbClr val="595959"/>
                </a:solidFill>
              </a:rPr>
              <a:t>: отличная поддержка редактора. Автодополнение везде. Меньше времени на отладку.</a:t>
            </a:r>
            <a:endParaRPr sz="1500">
              <a:solidFill>
                <a:srgbClr val="595959"/>
              </a:solidFill>
            </a:endParaRPr>
          </a:p>
          <a:p>
            <a:pPr indent="0" lvl="0" marL="0" rtl="0" algn="l">
              <a:lnSpc>
                <a:spcPct val="150000"/>
              </a:lnSpc>
              <a:spcBef>
                <a:spcPts val="1200"/>
              </a:spcBef>
              <a:spcAft>
                <a:spcPts val="0"/>
              </a:spcAft>
              <a:buNone/>
            </a:pPr>
            <a:r>
              <a:rPr b="1" lang="ru" sz="1500">
                <a:solidFill>
                  <a:srgbClr val="595959"/>
                </a:solidFill>
              </a:rPr>
              <a:t>Easy</a:t>
            </a:r>
            <a:r>
              <a:rPr lang="ru" sz="1500">
                <a:solidFill>
                  <a:srgbClr val="595959"/>
                </a:solidFill>
              </a:rPr>
              <a:t>: прост в использовании и обучении. Меньше времени на чтение документации.</a:t>
            </a:r>
            <a:endParaRPr sz="1500">
              <a:solidFill>
                <a:srgbClr val="595959"/>
              </a:solidFill>
            </a:endParaRPr>
          </a:p>
          <a:p>
            <a:pPr indent="0" lvl="0" marL="0" rtl="0" algn="l">
              <a:lnSpc>
                <a:spcPct val="150000"/>
              </a:lnSpc>
              <a:spcBef>
                <a:spcPts val="1200"/>
              </a:spcBef>
              <a:spcAft>
                <a:spcPts val="0"/>
              </a:spcAft>
              <a:buNone/>
            </a:pPr>
            <a:r>
              <a:rPr b="1" lang="ru" sz="1500">
                <a:solidFill>
                  <a:srgbClr val="595959"/>
                </a:solidFill>
              </a:rPr>
              <a:t>Short</a:t>
            </a:r>
            <a:r>
              <a:rPr lang="ru" sz="1500">
                <a:solidFill>
                  <a:srgbClr val="595959"/>
                </a:solidFill>
              </a:rPr>
              <a:t>: минимизируйте дублирование кода. Всего несколько строк кода и обширный функционал готов. Меньше ошибок.</a:t>
            </a:r>
            <a:endParaRPr sz="1500">
              <a:solidFill>
                <a:srgbClr val="595959"/>
              </a:solidFill>
            </a:endParaRPr>
          </a:p>
          <a:p>
            <a:pPr indent="0" lvl="0" marL="0" rtl="0" algn="l">
              <a:lnSpc>
                <a:spcPct val="150000"/>
              </a:lnSpc>
              <a:spcBef>
                <a:spcPts val="1200"/>
              </a:spcBef>
              <a:spcAft>
                <a:spcPts val="0"/>
              </a:spcAft>
              <a:buNone/>
            </a:pPr>
            <a:r>
              <a:rPr b="1" lang="ru" sz="1500">
                <a:solidFill>
                  <a:srgbClr val="595959"/>
                </a:solidFill>
              </a:rPr>
              <a:t>Robust</a:t>
            </a:r>
            <a:r>
              <a:rPr lang="ru" sz="1500">
                <a:solidFill>
                  <a:srgbClr val="595959"/>
                </a:solidFill>
              </a:rPr>
              <a:t>: получите готовый к работе код. С автоматической интерактивной документацией.</a:t>
            </a:r>
            <a:endParaRPr sz="1500">
              <a:solidFill>
                <a:srgbClr val="595959"/>
              </a:solidFill>
            </a:endParaRPr>
          </a:p>
          <a:p>
            <a:pPr indent="0" lvl="0" marL="0" rtl="0" algn="l">
              <a:lnSpc>
                <a:spcPct val="150000"/>
              </a:lnSpc>
              <a:spcBef>
                <a:spcPts val="1200"/>
              </a:spcBef>
              <a:spcAft>
                <a:spcPts val="1200"/>
              </a:spcAft>
              <a:buNone/>
            </a:pPr>
            <a:r>
              <a:rPr b="1" lang="ru" sz="1500">
                <a:solidFill>
                  <a:srgbClr val="595959"/>
                </a:solidFill>
              </a:rPr>
              <a:t>Standards-based</a:t>
            </a:r>
            <a:r>
              <a:rPr lang="ru" sz="1500">
                <a:solidFill>
                  <a:srgbClr val="595959"/>
                </a:solidFill>
              </a:rPr>
              <a:t>: основан на открытых стандартах API (и полностью совместим с ними): OpenAPI (ранее известный как Swagger) и JSON Schema.</a:t>
            </a:r>
            <a:endParaRPr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4c701325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4c701325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a:t>Целью теста является не тестирование развертывания (например, uvicorn против Hypercorn и т. Д.) Или базы данных (ORM, драйверы), а тестирование самих фреймворков. Тест проверяет парсинг запросов (тело, заголовки, данные формы, запросы), маршрутизацию, ответы.</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c7013258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4c7013258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4c7013258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4c7013258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4c7013258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4c7013258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Зависимость могут инжектится в аргументах функции, в декораторе пути или глобально.</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f6c009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4f6c009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400">
                <a:solidFill>
                  <a:schemeClr val="dk1"/>
                </a:solidFill>
              </a:rPr>
              <a:t>Можно определять зависимости, которые, в свою очередь, зависят от других зависимостей.</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sz="1400">
                <a:solidFill>
                  <a:schemeClr val="dk1"/>
                </a:solidFill>
              </a:rPr>
              <a:t>В конце концов, строится иерархическое дерево зависимостей, и система внедрения зависимостей заботится о решении всех этих зависимостей за вас (и их подчиненных зависимостей) и предоставлении (внедрении) результатов на каждом этапе.</a:t>
            </a:r>
            <a:endParaRPr sz="1400">
              <a:solidFill>
                <a:schemeClr val="dk1"/>
              </a:solidFill>
            </a:endParaRPr>
          </a:p>
          <a:p>
            <a:pPr indent="0" lvl="0" marL="0" rtl="0" algn="l">
              <a:lnSpc>
                <a:spcPct val="115000"/>
              </a:lnSpc>
              <a:spcBef>
                <a:spcPts val="1200"/>
              </a:spcBef>
              <a:spcAft>
                <a:spcPts val="0"/>
              </a:spcAft>
              <a:buNone/>
            </a:pPr>
            <a:r>
              <a:rPr lang="ru" sz="1400">
                <a:solidFill>
                  <a:schemeClr val="dk1"/>
                </a:solidFill>
              </a:rPr>
              <a:t>If one of your dependencies is declared multiple times for the same </a:t>
            </a:r>
            <a:r>
              <a:rPr i="1" lang="ru" sz="1400">
                <a:solidFill>
                  <a:schemeClr val="dk1"/>
                </a:solidFill>
              </a:rPr>
              <a:t>path operation</a:t>
            </a:r>
            <a:r>
              <a:rPr lang="ru" sz="1400">
                <a:solidFill>
                  <a:schemeClr val="dk1"/>
                </a:solidFill>
              </a:rPr>
              <a:t>, for example, multiple dependencies have a common sub-dependency, </a:t>
            </a:r>
            <a:r>
              <a:rPr b="1" lang="ru" sz="1400">
                <a:solidFill>
                  <a:schemeClr val="dk1"/>
                </a:solidFill>
              </a:rPr>
              <a:t>FastAPI</a:t>
            </a:r>
            <a:r>
              <a:rPr lang="ru" sz="1400">
                <a:solidFill>
                  <a:schemeClr val="dk1"/>
                </a:solidFill>
              </a:rPr>
              <a:t> will know to call that sub-dependency only once per request.</a:t>
            </a:r>
            <a:endParaRPr sz="1400">
              <a:solidFill>
                <a:schemeClr val="dk1"/>
              </a:solidFill>
            </a:endParaRPr>
          </a:p>
          <a:p>
            <a:pPr indent="0" lvl="0" marL="0" rtl="0" algn="l">
              <a:lnSpc>
                <a:spcPct val="115000"/>
              </a:lnSpc>
              <a:spcBef>
                <a:spcPts val="1200"/>
              </a:spcBef>
              <a:spcAft>
                <a:spcPts val="0"/>
              </a:spcAft>
              <a:buNone/>
            </a:pPr>
            <a:r>
              <a:rPr lang="ru" sz="1400">
                <a:solidFill>
                  <a:schemeClr val="dk1"/>
                </a:solidFill>
              </a:rPr>
              <a:t>And it will save the returned value in a "cache" and pass it to all the "dependants" that need it in that specific request, instead of calling the dependency multiple times for the same request.</a:t>
            </a:r>
            <a:endParaRPr sz="1400">
              <a:solidFill>
                <a:schemeClr val="dk1"/>
              </a:solidFill>
            </a:endParaRPr>
          </a:p>
          <a:p>
            <a:pPr indent="0" lvl="0" marL="0" rtl="0" algn="l">
              <a:spcBef>
                <a:spcPts val="1200"/>
              </a:spcBef>
              <a:spcAft>
                <a:spcPts val="0"/>
              </a:spcAft>
              <a:buClr>
                <a:schemeClr val="dk1"/>
              </a:buClr>
              <a:buSzPts val="1100"/>
              <a:buFont typeface="Arial"/>
              <a:buNone/>
            </a:pPr>
            <a:r>
              <a:rPr lang="ru" sz="1400">
                <a:solidFill>
                  <a:schemeClr val="dk1"/>
                </a:solidFill>
              </a:rPr>
              <a:t>In an advanced scenario where you know you need the dependency to be called at every step (possibly multiple times) in the same request instead of using the "cached" value, you can set the parameter use_cache=False when using Depends</a:t>
            </a:r>
            <a:endParaRPr b="1"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16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Шо за швидке апi?</a:t>
            </a:r>
            <a:endParaRPr/>
          </a:p>
        </p:txBody>
      </p:sp>
      <p:sp>
        <p:nvSpPr>
          <p:cNvPr id="55" name="Google Shape;55;p13"/>
          <p:cNvSpPr txBox="1"/>
          <p:nvPr>
            <p:ph idx="1" type="subTitle"/>
          </p:nvPr>
        </p:nvSpPr>
        <p:spPr>
          <a:xfrm>
            <a:off x="346775" y="40963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1400"/>
              <a:t>Напетлял презенташку Мартыненко Ярослав</a:t>
            </a:r>
            <a:endParaRPr sz="1400"/>
          </a:p>
        </p:txBody>
      </p:sp>
      <p:pic>
        <p:nvPicPr>
          <p:cNvPr id="56" name="Google Shape;56;p13"/>
          <p:cNvPicPr preferRelativeResize="0"/>
          <p:nvPr/>
        </p:nvPicPr>
        <p:blipFill>
          <a:blip r:embed="rId3">
            <a:alphaModFix/>
          </a:blip>
          <a:stretch>
            <a:fillRect/>
          </a:stretch>
        </p:blipFill>
        <p:spPr>
          <a:xfrm>
            <a:off x="1542700" y="1846171"/>
            <a:ext cx="6058600" cy="2185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ph type="title"/>
          </p:nvPr>
        </p:nvSpPr>
        <p:spPr>
          <a:xfrm>
            <a:off x="190850" y="225475"/>
            <a:ext cx="465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Dependencies with yield</a:t>
            </a:r>
            <a:endParaRPr b="1">
              <a:solidFill>
                <a:schemeClr val="lt1"/>
              </a:solidFill>
            </a:endParaRPr>
          </a:p>
        </p:txBody>
      </p:sp>
      <p:pic>
        <p:nvPicPr>
          <p:cNvPr id="132" name="Google Shape;132;p22"/>
          <p:cNvPicPr preferRelativeResize="0"/>
          <p:nvPr/>
        </p:nvPicPr>
        <p:blipFill>
          <a:blip r:embed="rId3">
            <a:alphaModFix/>
          </a:blip>
          <a:stretch>
            <a:fillRect/>
          </a:stretch>
        </p:blipFill>
        <p:spPr>
          <a:xfrm>
            <a:off x="5152125" y="225475"/>
            <a:ext cx="3650354" cy="4838700"/>
          </a:xfrm>
          <a:prstGeom prst="rect">
            <a:avLst/>
          </a:prstGeom>
          <a:noFill/>
          <a:ln>
            <a:noFill/>
          </a:ln>
        </p:spPr>
      </p:pic>
      <p:pic>
        <p:nvPicPr>
          <p:cNvPr id="133" name="Google Shape;133;p22"/>
          <p:cNvPicPr preferRelativeResize="0"/>
          <p:nvPr/>
        </p:nvPicPr>
        <p:blipFill rotWithShape="1">
          <a:blip r:embed="rId4">
            <a:alphaModFix/>
          </a:blip>
          <a:srcRect b="42384" l="16660" r="58762" t="34742"/>
          <a:stretch/>
        </p:blipFill>
        <p:spPr>
          <a:xfrm>
            <a:off x="78801" y="1226329"/>
            <a:ext cx="4765051" cy="2494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type="title"/>
          </p:nvPr>
        </p:nvSpPr>
        <p:spPr>
          <a:xfrm>
            <a:off x="175175" y="225475"/>
            <a:ext cx="4548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Выводы</a:t>
            </a:r>
            <a:endParaRPr b="1">
              <a:solidFill>
                <a:schemeClr val="lt1"/>
              </a:solidFill>
            </a:endParaRPr>
          </a:p>
        </p:txBody>
      </p:sp>
      <p:sp>
        <p:nvSpPr>
          <p:cNvPr id="140" name="Google Shape;140;p23"/>
          <p:cNvSpPr txBox="1"/>
          <p:nvPr/>
        </p:nvSpPr>
        <p:spPr>
          <a:xfrm>
            <a:off x="631100" y="1135975"/>
            <a:ext cx="5097900" cy="3193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ru" sz="2000"/>
              <a:t>Что еще может предложить FastApi</a:t>
            </a:r>
            <a:r>
              <a:rPr lang="ru"/>
              <a:t>:</a:t>
            </a:r>
            <a:endParaRPr/>
          </a:p>
          <a:p>
            <a:pPr indent="-317500" lvl="0" marL="457200" rtl="0" algn="l">
              <a:lnSpc>
                <a:spcPct val="150000"/>
              </a:lnSpc>
              <a:spcBef>
                <a:spcPts val="0"/>
              </a:spcBef>
              <a:spcAft>
                <a:spcPts val="0"/>
              </a:spcAft>
              <a:buSzPts val="1400"/>
              <a:buChar char="●"/>
            </a:pPr>
            <a:r>
              <a:rPr lang="ru"/>
              <a:t>Поддержка GraphQl</a:t>
            </a:r>
            <a:endParaRPr/>
          </a:p>
          <a:p>
            <a:pPr indent="-317500" lvl="0" marL="457200" rtl="0" algn="l">
              <a:lnSpc>
                <a:spcPct val="150000"/>
              </a:lnSpc>
              <a:spcBef>
                <a:spcPts val="0"/>
              </a:spcBef>
              <a:spcAft>
                <a:spcPts val="0"/>
              </a:spcAft>
              <a:buSzPts val="1400"/>
              <a:buChar char="●"/>
            </a:pPr>
            <a:r>
              <a:rPr lang="ru"/>
              <a:t>Websockets</a:t>
            </a:r>
            <a:endParaRPr/>
          </a:p>
          <a:p>
            <a:pPr indent="-317500" lvl="0" marL="457200" rtl="0" algn="l">
              <a:lnSpc>
                <a:spcPct val="150000"/>
              </a:lnSpc>
              <a:spcBef>
                <a:spcPts val="0"/>
              </a:spcBef>
              <a:spcAft>
                <a:spcPts val="0"/>
              </a:spcAft>
              <a:buSzPts val="1400"/>
              <a:buChar char="●"/>
            </a:pPr>
            <a:r>
              <a:rPr lang="ru"/>
              <a:t>Очень приятная документация</a:t>
            </a:r>
            <a:endParaRPr/>
          </a:p>
          <a:p>
            <a:pPr indent="-317500" lvl="0" marL="457200" rtl="0" algn="l">
              <a:lnSpc>
                <a:spcPct val="150000"/>
              </a:lnSpc>
              <a:spcBef>
                <a:spcPts val="0"/>
              </a:spcBef>
              <a:spcAft>
                <a:spcPts val="0"/>
              </a:spcAft>
              <a:buSzPts val="1400"/>
              <a:buChar char="●"/>
            </a:pPr>
            <a:r>
              <a:rPr lang="ru"/>
              <a:t>Стремительно развивающиеся комьюнити</a:t>
            </a:r>
            <a:endParaRPr/>
          </a:p>
          <a:p>
            <a:pPr indent="-317500" lvl="0" marL="457200" rtl="0" algn="l">
              <a:lnSpc>
                <a:spcPct val="150000"/>
              </a:lnSpc>
              <a:spcBef>
                <a:spcPts val="0"/>
              </a:spcBef>
              <a:spcAft>
                <a:spcPts val="0"/>
              </a:spcAft>
              <a:buSzPts val="1400"/>
              <a:buChar char="●"/>
            </a:pPr>
            <a:r>
              <a:rPr lang="ru"/>
              <a:t>Cookiecutter template от создателя для развертывания full-stack</a:t>
            </a:r>
            <a:endParaRPr/>
          </a:p>
          <a:p>
            <a:pPr indent="-317500" lvl="0" marL="457200" rtl="0" algn="l">
              <a:lnSpc>
                <a:spcPct val="150000"/>
              </a:lnSpc>
              <a:spcBef>
                <a:spcPts val="0"/>
              </a:spcBef>
              <a:spcAft>
                <a:spcPts val="0"/>
              </a:spcAft>
              <a:buSzPts val="1400"/>
              <a:buChar char="●"/>
            </a:pPr>
            <a:r>
              <a:rPr lang="ru"/>
              <a:t>Просто впихну сюда, </a:t>
            </a:r>
            <a:r>
              <a:rPr b="1" lang="ru" sz="1700">
                <a:solidFill>
                  <a:schemeClr val="dk1"/>
                </a:solidFill>
              </a:rPr>
              <a:t>Typer </a:t>
            </a:r>
            <a:r>
              <a:rPr lang="ru">
                <a:solidFill>
                  <a:schemeClr val="dk1"/>
                </a:solidFill>
              </a:rPr>
              <a:t>- , fast api для создания cli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3105950" y="451975"/>
            <a:ext cx="3224007" cy="4838701"/>
          </a:xfrm>
          <a:prstGeom prst="rect">
            <a:avLst/>
          </a:prstGeom>
          <a:noFill/>
          <a:ln>
            <a:noFill/>
          </a:ln>
        </p:spPr>
      </p:pic>
      <p:sp>
        <p:nvSpPr>
          <p:cNvPr id="146" name="Google Shape;146;p24"/>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ph type="title"/>
          </p:nvPr>
        </p:nvSpPr>
        <p:spPr>
          <a:xfrm>
            <a:off x="294325" y="225475"/>
            <a:ext cx="31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chemeClr val="lt1"/>
                </a:solidFill>
              </a:rPr>
              <a:t>Вопросы</a:t>
            </a:r>
            <a:r>
              <a:rPr lang="ru">
                <a:solidFill>
                  <a:schemeClr val="lt1"/>
                </a:solidFill>
              </a:rPr>
              <a:t>??????</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64625" y="225475"/>
            <a:ext cx="191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Зачем?</a:t>
            </a:r>
            <a:endParaRPr b="1">
              <a:solidFill>
                <a:schemeClr val="lt1"/>
              </a:solidFill>
            </a:endParaRPr>
          </a:p>
        </p:txBody>
      </p:sp>
      <p:pic>
        <p:nvPicPr>
          <p:cNvPr id="63" name="Google Shape;63;p14"/>
          <p:cNvPicPr preferRelativeResize="0"/>
          <p:nvPr/>
        </p:nvPicPr>
        <p:blipFill rotWithShape="1">
          <a:blip r:embed="rId3">
            <a:alphaModFix/>
          </a:blip>
          <a:srcRect b="11137" l="14522" r="45581" t="2655"/>
          <a:stretch/>
        </p:blipFill>
        <p:spPr>
          <a:xfrm>
            <a:off x="364625" y="1007150"/>
            <a:ext cx="2657652" cy="3230199"/>
          </a:xfrm>
          <a:prstGeom prst="rect">
            <a:avLst/>
          </a:prstGeom>
          <a:noFill/>
          <a:ln>
            <a:noFill/>
          </a:ln>
        </p:spPr>
      </p:pic>
      <p:pic>
        <p:nvPicPr>
          <p:cNvPr id="64" name="Google Shape;64;p14"/>
          <p:cNvPicPr preferRelativeResize="0"/>
          <p:nvPr/>
        </p:nvPicPr>
        <p:blipFill rotWithShape="1">
          <a:blip r:embed="rId4">
            <a:alphaModFix/>
          </a:blip>
          <a:srcRect b="11759" l="64206" r="13861" t="41070"/>
          <a:stretch/>
        </p:blipFill>
        <p:spPr>
          <a:xfrm>
            <a:off x="6254650" y="1709275"/>
            <a:ext cx="1751924" cy="2119451"/>
          </a:xfrm>
          <a:prstGeom prst="rect">
            <a:avLst/>
          </a:prstGeom>
          <a:noFill/>
          <a:ln>
            <a:noFill/>
          </a:ln>
        </p:spPr>
      </p:pic>
      <p:pic>
        <p:nvPicPr>
          <p:cNvPr id="65" name="Google Shape;65;p14"/>
          <p:cNvPicPr preferRelativeResize="0"/>
          <p:nvPr/>
        </p:nvPicPr>
        <p:blipFill>
          <a:blip r:embed="rId5">
            <a:alphaModFix/>
          </a:blip>
          <a:stretch>
            <a:fillRect/>
          </a:stretch>
        </p:blipFill>
        <p:spPr>
          <a:xfrm>
            <a:off x="766875" y="3691062"/>
            <a:ext cx="1853125" cy="1853125"/>
          </a:xfrm>
          <a:prstGeom prst="rect">
            <a:avLst/>
          </a:prstGeom>
          <a:noFill/>
          <a:ln>
            <a:noFill/>
          </a:ln>
        </p:spPr>
      </p:pic>
      <p:pic>
        <p:nvPicPr>
          <p:cNvPr id="66" name="Google Shape;66;p14"/>
          <p:cNvPicPr preferRelativeResize="0"/>
          <p:nvPr/>
        </p:nvPicPr>
        <p:blipFill>
          <a:blip r:embed="rId6">
            <a:alphaModFix/>
          </a:blip>
          <a:stretch>
            <a:fillRect/>
          </a:stretch>
        </p:blipFill>
        <p:spPr>
          <a:xfrm>
            <a:off x="6133900" y="3975975"/>
            <a:ext cx="1993425" cy="111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364625" y="225475"/>
            <a:ext cx="191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Зачем?</a:t>
            </a:r>
            <a:endParaRPr b="1">
              <a:solidFill>
                <a:schemeClr val="lt1"/>
              </a:solidFill>
            </a:endParaRPr>
          </a:p>
        </p:txBody>
      </p:sp>
      <p:pic>
        <p:nvPicPr>
          <p:cNvPr id="73" name="Google Shape;73;p15"/>
          <p:cNvPicPr preferRelativeResize="0"/>
          <p:nvPr/>
        </p:nvPicPr>
        <p:blipFill rotWithShape="1">
          <a:blip r:embed="rId3">
            <a:alphaModFix/>
          </a:blip>
          <a:srcRect b="11137" l="14522" r="45581" t="2655"/>
          <a:stretch/>
        </p:blipFill>
        <p:spPr>
          <a:xfrm>
            <a:off x="364625" y="1007150"/>
            <a:ext cx="2657652" cy="3230199"/>
          </a:xfrm>
          <a:prstGeom prst="rect">
            <a:avLst/>
          </a:prstGeom>
          <a:noFill/>
          <a:ln>
            <a:noFill/>
          </a:ln>
        </p:spPr>
      </p:pic>
      <p:pic>
        <p:nvPicPr>
          <p:cNvPr id="74" name="Google Shape;74;p15"/>
          <p:cNvPicPr preferRelativeResize="0"/>
          <p:nvPr/>
        </p:nvPicPr>
        <p:blipFill rotWithShape="1">
          <a:blip r:embed="rId4">
            <a:alphaModFix/>
          </a:blip>
          <a:srcRect b="11759" l="64206" r="13861" t="41070"/>
          <a:stretch/>
        </p:blipFill>
        <p:spPr>
          <a:xfrm>
            <a:off x="6254650" y="1709275"/>
            <a:ext cx="1751924" cy="2119451"/>
          </a:xfrm>
          <a:prstGeom prst="rect">
            <a:avLst/>
          </a:prstGeom>
          <a:noFill/>
          <a:ln>
            <a:noFill/>
          </a:ln>
        </p:spPr>
      </p:pic>
      <p:pic>
        <p:nvPicPr>
          <p:cNvPr id="75" name="Google Shape;75;p15"/>
          <p:cNvPicPr preferRelativeResize="0"/>
          <p:nvPr/>
        </p:nvPicPr>
        <p:blipFill>
          <a:blip r:embed="rId5">
            <a:alphaModFix/>
          </a:blip>
          <a:stretch>
            <a:fillRect/>
          </a:stretch>
        </p:blipFill>
        <p:spPr>
          <a:xfrm>
            <a:off x="766875" y="3691062"/>
            <a:ext cx="1853125" cy="1853125"/>
          </a:xfrm>
          <a:prstGeom prst="rect">
            <a:avLst/>
          </a:prstGeom>
          <a:noFill/>
          <a:ln>
            <a:noFill/>
          </a:ln>
        </p:spPr>
      </p:pic>
      <p:pic>
        <p:nvPicPr>
          <p:cNvPr id="76" name="Google Shape;76;p15"/>
          <p:cNvPicPr preferRelativeResize="0"/>
          <p:nvPr/>
        </p:nvPicPr>
        <p:blipFill>
          <a:blip r:embed="rId6">
            <a:alphaModFix/>
          </a:blip>
          <a:stretch>
            <a:fillRect/>
          </a:stretch>
        </p:blipFill>
        <p:spPr>
          <a:xfrm>
            <a:off x="6133900" y="3975975"/>
            <a:ext cx="1993425" cy="1115050"/>
          </a:xfrm>
          <a:prstGeom prst="rect">
            <a:avLst/>
          </a:prstGeom>
          <a:noFill/>
          <a:ln>
            <a:noFill/>
          </a:ln>
        </p:spPr>
      </p:pic>
      <p:pic>
        <p:nvPicPr>
          <p:cNvPr id="77" name="Google Shape;77;p15"/>
          <p:cNvPicPr preferRelativeResize="0"/>
          <p:nvPr/>
        </p:nvPicPr>
        <p:blipFill>
          <a:blip r:embed="rId7">
            <a:alphaModFix/>
          </a:blip>
          <a:stretch>
            <a:fillRect/>
          </a:stretch>
        </p:blipFill>
        <p:spPr>
          <a:xfrm>
            <a:off x="3235052" y="1561725"/>
            <a:ext cx="2806823" cy="3676937"/>
          </a:xfrm>
          <a:prstGeom prst="rect">
            <a:avLst/>
          </a:prstGeom>
          <a:noFill/>
          <a:ln>
            <a:noFill/>
          </a:ln>
        </p:spPr>
      </p:pic>
      <p:pic>
        <p:nvPicPr>
          <p:cNvPr id="78" name="Google Shape;78;p15"/>
          <p:cNvPicPr preferRelativeResize="0"/>
          <p:nvPr/>
        </p:nvPicPr>
        <p:blipFill>
          <a:blip r:embed="rId8">
            <a:alphaModFix/>
          </a:blip>
          <a:stretch>
            <a:fillRect/>
          </a:stretch>
        </p:blipFill>
        <p:spPr>
          <a:xfrm>
            <a:off x="3732900" y="2671675"/>
            <a:ext cx="893475" cy="89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11700" y="1152475"/>
            <a:ext cx="8520600" cy="38823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50000"/>
              </a:lnSpc>
              <a:spcBef>
                <a:spcPts val="0"/>
              </a:spcBef>
              <a:spcAft>
                <a:spcPts val="0"/>
              </a:spcAft>
              <a:buSzPct val="100000"/>
              <a:buChar char="●"/>
            </a:pPr>
            <a:r>
              <a:rPr b="1" lang="ru"/>
              <a:t>Fast</a:t>
            </a:r>
            <a:r>
              <a:rPr lang="ru"/>
              <a:t>: очень высокая производительность, на уровне NodeJS и Go (спасибо Starlette и Pydantic). Один из самых быстрых доступных фреймворков Python.</a:t>
            </a:r>
            <a:endParaRPr/>
          </a:p>
          <a:p>
            <a:pPr indent="-317182" lvl="0" marL="457200" rtl="0" algn="l">
              <a:lnSpc>
                <a:spcPct val="150000"/>
              </a:lnSpc>
              <a:spcBef>
                <a:spcPts val="0"/>
              </a:spcBef>
              <a:spcAft>
                <a:spcPts val="0"/>
              </a:spcAft>
              <a:buSzPct val="100000"/>
              <a:buChar char="●"/>
            </a:pPr>
            <a:r>
              <a:rPr b="1" lang="ru"/>
              <a:t>Fast to code</a:t>
            </a:r>
            <a:r>
              <a:rPr lang="ru"/>
              <a:t>: увеличьте скорость разработки функций примерно на 200–300%. *</a:t>
            </a:r>
            <a:endParaRPr/>
          </a:p>
          <a:p>
            <a:pPr indent="-317182" lvl="0" marL="457200" rtl="0" algn="l">
              <a:lnSpc>
                <a:spcPct val="150000"/>
              </a:lnSpc>
              <a:spcBef>
                <a:spcPts val="0"/>
              </a:spcBef>
              <a:spcAft>
                <a:spcPts val="0"/>
              </a:spcAft>
              <a:buSzPct val="100000"/>
              <a:buChar char="●"/>
            </a:pPr>
            <a:r>
              <a:rPr b="1" lang="ru"/>
              <a:t>Fewer bugs</a:t>
            </a:r>
            <a:r>
              <a:rPr lang="ru"/>
              <a:t>: сокращение примерно на 40% ошибок, вызванных человеческим </a:t>
            </a:r>
            <a:r>
              <a:rPr lang="ru"/>
              <a:t>фактором</a:t>
            </a:r>
            <a:r>
              <a:rPr lang="ru"/>
              <a:t> (разработчиком). *</a:t>
            </a:r>
            <a:endParaRPr/>
          </a:p>
          <a:p>
            <a:pPr indent="-317182" lvl="0" marL="457200" rtl="0" algn="l">
              <a:lnSpc>
                <a:spcPct val="150000"/>
              </a:lnSpc>
              <a:spcBef>
                <a:spcPts val="0"/>
              </a:spcBef>
              <a:spcAft>
                <a:spcPts val="0"/>
              </a:spcAft>
              <a:buSzPct val="100000"/>
              <a:buChar char="●"/>
            </a:pPr>
            <a:r>
              <a:rPr b="1" lang="ru"/>
              <a:t>Intuitive</a:t>
            </a:r>
            <a:r>
              <a:rPr lang="ru"/>
              <a:t>: отличная поддержка редактора. Автодополнение везде. Меньше времени на отладку.</a:t>
            </a:r>
            <a:endParaRPr/>
          </a:p>
          <a:p>
            <a:pPr indent="-317182" lvl="0" marL="457200" rtl="0" algn="l">
              <a:lnSpc>
                <a:spcPct val="150000"/>
              </a:lnSpc>
              <a:spcBef>
                <a:spcPts val="0"/>
              </a:spcBef>
              <a:spcAft>
                <a:spcPts val="0"/>
              </a:spcAft>
              <a:buSzPct val="100000"/>
              <a:buChar char="●"/>
            </a:pPr>
            <a:r>
              <a:rPr b="1" lang="ru"/>
              <a:t>Easy</a:t>
            </a:r>
            <a:r>
              <a:rPr lang="ru"/>
              <a:t>: прост в использовании и обучении. Меньше времени на чтение документации.</a:t>
            </a:r>
            <a:endParaRPr/>
          </a:p>
          <a:p>
            <a:pPr indent="-317182" lvl="0" marL="457200" rtl="0" algn="l">
              <a:lnSpc>
                <a:spcPct val="150000"/>
              </a:lnSpc>
              <a:spcBef>
                <a:spcPts val="0"/>
              </a:spcBef>
              <a:spcAft>
                <a:spcPts val="0"/>
              </a:spcAft>
              <a:buSzPct val="100000"/>
              <a:buChar char="●"/>
            </a:pPr>
            <a:r>
              <a:rPr b="1" lang="ru"/>
              <a:t>Short</a:t>
            </a:r>
            <a:r>
              <a:rPr lang="ru"/>
              <a:t>: минимизируйте дублирование кода. Всего несколько строк кода и обширный функционал готов. Меньше ошибок.</a:t>
            </a:r>
            <a:endParaRPr/>
          </a:p>
          <a:p>
            <a:pPr indent="-317182" lvl="0" marL="457200" rtl="0" algn="l">
              <a:lnSpc>
                <a:spcPct val="150000"/>
              </a:lnSpc>
              <a:spcBef>
                <a:spcPts val="0"/>
              </a:spcBef>
              <a:spcAft>
                <a:spcPts val="0"/>
              </a:spcAft>
              <a:buSzPct val="100000"/>
              <a:buChar char="●"/>
            </a:pPr>
            <a:r>
              <a:rPr b="1" lang="ru"/>
              <a:t>Robust</a:t>
            </a:r>
            <a:r>
              <a:rPr lang="ru"/>
              <a:t>: получите готовый к работе код. С автоматической интерактивной документацией.</a:t>
            </a:r>
            <a:endParaRPr/>
          </a:p>
          <a:p>
            <a:pPr indent="-317182" lvl="0" marL="457200" rtl="0" algn="l">
              <a:lnSpc>
                <a:spcPct val="150000"/>
              </a:lnSpc>
              <a:spcBef>
                <a:spcPts val="0"/>
              </a:spcBef>
              <a:spcAft>
                <a:spcPts val="0"/>
              </a:spcAft>
              <a:buSzPct val="100000"/>
              <a:buChar char="●"/>
            </a:pPr>
            <a:r>
              <a:rPr b="1" lang="ru"/>
              <a:t>Standards-based</a:t>
            </a:r>
            <a:r>
              <a:rPr lang="ru"/>
              <a:t>: основан на открытых стандартах API (и полностью совместим с ними): OpenAPI (ранее известный как Swagger) и JSON Schema.</a:t>
            </a:r>
            <a:endParaRPr/>
          </a:p>
        </p:txBody>
      </p:sp>
      <p:sp>
        <p:nvSpPr>
          <p:cNvPr id="84" name="Google Shape;84;p16"/>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type="title"/>
          </p:nvPr>
        </p:nvSpPr>
        <p:spPr>
          <a:xfrm>
            <a:off x="311700" y="225475"/>
            <a:ext cx="2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Философия</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type="title"/>
          </p:nvPr>
        </p:nvSpPr>
        <p:spPr>
          <a:xfrm>
            <a:off x="267750" y="225475"/>
            <a:ext cx="161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Speed</a:t>
            </a:r>
            <a:endParaRPr b="1">
              <a:solidFill>
                <a:schemeClr val="lt1"/>
              </a:solidFill>
            </a:endParaRPr>
          </a:p>
        </p:txBody>
      </p:sp>
      <p:sp>
        <p:nvSpPr>
          <p:cNvPr id="92" name="Google Shape;92;p17"/>
          <p:cNvSpPr txBox="1"/>
          <p:nvPr/>
        </p:nvSpPr>
        <p:spPr>
          <a:xfrm>
            <a:off x="5161175" y="397975"/>
            <a:ext cx="36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http://klen.github.io/py-frameworks-bench/</a:t>
            </a:r>
            <a:endParaRPr/>
          </a:p>
        </p:txBody>
      </p:sp>
      <p:pic>
        <p:nvPicPr>
          <p:cNvPr id="93" name="Google Shape;93;p17"/>
          <p:cNvPicPr preferRelativeResize="0"/>
          <p:nvPr/>
        </p:nvPicPr>
        <p:blipFill>
          <a:blip r:embed="rId3">
            <a:alphaModFix/>
          </a:blip>
          <a:stretch>
            <a:fillRect/>
          </a:stretch>
        </p:blipFill>
        <p:spPr>
          <a:xfrm>
            <a:off x="733988" y="1035375"/>
            <a:ext cx="7676024" cy="380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type="title"/>
          </p:nvPr>
        </p:nvSpPr>
        <p:spPr>
          <a:xfrm>
            <a:off x="303950" y="225475"/>
            <a:ext cx="203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Quick demo</a:t>
            </a:r>
            <a:endParaRPr b="1">
              <a:solidFill>
                <a:schemeClr val="lt1"/>
              </a:solidFill>
            </a:endParaRPr>
          </a:p>
        </p:txBody>
      </p:sp>
      <p:pic>
        <p:nvPicPr>
          <p:cNvPr id="100" name="Google Shape;100;p18"/>
          <p:cNvPicPr preferRelativeResize="0"/>
          <p:nvPr/>
        </p:nvPicPr>
        <p:blipFill>
          <a:blip r:embed="rId3">
            <a:alphaModFix/>
          </a:blip>
          <a:stretch>
            <a:fillRect/>
          </a:stretch>
        </p:blipFill>
        <p:spPr>
          <a:xfrm>
            <a:off x="2562975" y="1288075"/>
            <a:ext cx="3948275" cy="394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ph type="title"/>
          </p:nvPr>
        </p:nvSpPr>
        <p:spPr>
          <a:xfrm>
            <a:off x="318000" y="225475"/>
            <a:ext cx="191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Security</a:t>
            </a:r>
            <a:endParaRPr b="1">
              <a:solidFill>
                <a:schemeClr val="lt1"/>
              </a:solidFill>
            </a:endParaRPr>
          </a:p>
        </p:txBody>
      </p:sp>
      <p:sp>
        <p:nvSpPr>
          <p:cNvPr id="107" name="Google Shape;107;p19"/>
          <p:cNvSpPr txBox="1"/>
          <p:nvPr/>
        </p:nvSpPr>
        <p:spPr>
          <a:xfrm>
            <a:off x="294325" y="1170250"/>
            <a:ext cx="26067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t>FastAPI предоставляет несколько инструментов, которые помогут вам справиться с безопасностью легко, быстро и стандартным способом, без необходимости изучать и изучать все спецификации безопасности.</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ru"/>
              <a:t>Эти инструменты можно импортировать из fastapi.security</a:t>
            </a:r>
            <a:endParaRPr/>
          </a:p>
        </p:txBody>
      </p:sp>
      <p:pic>
        <p:nvPicPr>
          <p:cNvPr id="108" name="Google Shape;108;p19"/>
          <p:cNvPicPr preferRelativeResize="0"/>
          <p:nvPr/>
        </p:nvPicPr>
        <p:blipFill rotWithShape="1">
          <a:blip r:embed="rId3">
            <a:alphaModFix/>
          </a:blip>
          <a:srcRect b="38978" l="16182" r="48932" t="29318"/>
          <a:stretch/>
        </p:blipFill>
        <p:spPr>
          <a:xfrm>
            <a:off x="2901025" y="1331450"/>
            <a:ext cx="6086602" cy="3111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ph type="title"/>
          </p:nvPr>
        </p:nvSpPr>
        <p:spPr>
          <a:xfrm>
            <a:off x="262875" y="225475"/>
            <a:ext cx="2447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Dependencies</a:t>
            </a:r>
            <a:endParaRPr b="1">
              <a:solidFill>
                <a:schemeClr val="lt1"/>
              </a:solidFill>
            </a:endParaRPr>
          </a:p>
        </p:txBody>
      </p:sp>
      <p:sp>
        <p:nvSpPr>
          <p:cNvPr id="115" name="Google Shape;115;p20"/>
          <p:cNvSpPr txBox="1"/>
          <p:nvPr/>
        </p:nvSpPr>
        <p:spPr>
          <a:xfrm>
            <a:off x="262875" y="1892025"/>
            <a:ext cx="4628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Это очень полезно, когда вам нужно:</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ru"/>
              <a:t>Общая логика (одна и та же логика кода снова и снова).</a:t>
            </a:r>
            <a:endParaRPr/>
          </a:p>
          <a:p>
            <a:pPr indent="-317500" lvl="0" marL="457200" rtl="0" algn="l">
              <a:spcBef>
                <a:spcPts val="0"/>
              </a:spcBef>
              <a:spcAft>
                <a:spcPts val="0"/>
              </a:spcAft>
              <a:buSzPts val="1400"/>
              <a:buChar char="●"/>
            </a:pPr>
            <a:r>
              <a:rPr lang="ru"/>
              <a:t>Совместное использование подключений к базе данных.</a:t>
            </a:r>
            <a:endParaRPr/>
          </a:p>
          <a:p>
            <a:pPr indent="-317500" lvl="0" marL="457200" rtl="0" algn="l">
              <a:spcBef>
                <a:spcPts val="0"/>
              </a:spcBef>
              <a:spcAft>
                <a:spcPts val="0"/>
              </a:spcAft>
              <a:buSzPts val="1400"/>
              <a:buChar char="●"/>
            </a:pPr>
            <a:r>
              <a:rPr lang="ru"/>
              <a:t>Обеспечьте безопасность, аутентификацию, требования к ролям и т. Д.</a:t>
            </a:r>
            <a:endParaRPr/>
          </a:p>
          <a:p>
            <a:pPr indent="-317500" lvl="0" marL="457200" rtl="0" algn="l">
              <a:spcBef>
                <a:spcPts val="0"/>
              </a:spcBef>
              <a:spcAft>
                <a:spcPts val="0"/>
              </a:spcAft>
              <a:buSzPts val="1400"/>
              <a:buChar char="●"/>
            </a:pPr>
            <a:r>
              <a:rPr lang="ru"/>
              <a:t>И многое другое ...</a:t>
            </a:r>
            <a:endParaRPr/>
          </a:p>
          <a:p>
            <a:pPr indent="0" lvl="0" marL="0" rtl="0" algn="l">
              <a:spcBef>
                <a:spcPts val="0"/>
              </a:spcBef>
              <a:spcAft>
                <a:spcPts val="0"/>
              </a:spcAft>
              <a:buNone/>
            </a:pPr>
            <a:r>
              <a:t/>
            </a:r>
            <a:endParaRPr/>
          </a:p>
        </p:txBody>
      </p:sp>
      <p:sp>
        <p:nvSpPr>
          <p:cNvPr id="116" name="Google Shape;116;p20"/>
          <p:cNvSpPr txBox="1"/>
          <p:nvPr/>
        </p:nvSpPr>
        <p:spPr>
          <a:xfrm>
            <a:off x="238250" y="1142225"/>
            <a:ext cx="878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chemeClr val="dk1"/>
                </a:solidFill>
              </a:rPr>
              <a:t>Внедрение зависимости</a:t>
            </a:r>
            <a:r>
              <a:rPr lang="ru">
                <a:solidFill>
                  <a:schemeClr val="dk1"/>
                </a:solidFill>
              </a:rPr>
              <a:t> (англ. </a:t>
            </a:r>
            <a:r>
              <a:rPr i="1" lang="ru">
                <a:solidFill>
                  <a:schemeClr val="dk1"/>
                </a:solidFill>
              </a:rPr>
              <a:t>Dependency injection</a:t>
            </a:r>
            <a:r>
              <a:rPr lang="ru">
                <a:solidFill>
                  <a:schemeClr val="dk1"/>
                </a:solidFill>
              </a:rPr>
              <a:t>, DI) — процесс предоставления внешней зависимости программному компонент</a:t>
            </a:r>
            <a:r>
              <a:rPr lang="ru">
                <a:solidFill>
                  <a:schemeClr val="dk1"/>
                </a:solidFill>
              </a:rPr>
              <a:t>у</a:t>
            </a:r>
            <a:r>
              <a:rPr lang="ru">
                <a:solidFill>
                  <a:schemeClr val="dk1"/>
                </a:solidFill>
              </a:rPr>
              <a:t>. </a:t>
            </a:r>
            <a:endParaRPr sz="1700"/>
          </a:p>
        </p:txBody>
      </p:sp>
      <p:pic>
        <p:nvPicPr>
          <p:cNvPr id="117" name="Google Shape;117;p20"/>
          <p:cNvPicPr preferRelativeResize="0"/>
          <p:nvPr/>
        </p:nvPicPr>
        <p:blipFill>
          <a:blip r:embed="rId3">
            <a:alphaModFix/>
          </a:blip>
          <a:stretch>
            <a:fillRect/>
          </a:stretch>
        </p:blipFill>
        <p:spPr>
          <a:xfrm>
            <a:off x="4891275" y="1892025"/>
            <a:ext cx="3947924" cy="27575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21025" y="133225"/>
            <a:ext cx="4964700" cy="757200"/>
          </a:xfrm>
          <a:prstGeom prst="rect">
            <a:avLst/>
          </a:prstGeom>
          <a:solidFill>
            <a:srgbClr val="00A78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type="title"/>
          </p:nvPr>
        </p:nvSpPr>
        <p:spPr>
          <a:xfrm>
            <a:off x="224175" y="225475"/>
            <a:ext cx="37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solidFill>
                  <a:schemeClr val="lt1"/>
                </a:solidFill>
              </a:rPr>
              <a:t>Sub </a:t>
            </a:r>
            <a:r>
              <a:rPr b="1" lang="ru">
                <a:solidFill>
                  <a:schemeClr val="lt1"/>
                </a:solidFill>
              </a:rPr>
              <a:t>Dependencies</a:t>
            </a:r>
            <a:endParaRPr b="1">
              <a:solidFill>
                <a:schemeClr val="lt1"/>
              </a:solidFill>
            </a:endParaRPr>
          </a:p>
        </p:txBody>
      </p:sp>
      <p:pic>
        <p:nvPicPr>
          <p:cNvPr id="124" name="Google Shape;124;p21"/>
          <p:cNvPicPr preferRelativeResize="0"/>
          <p:nvPr/>
        </p:nvPicPr>
        <p:blipFill>
          <a:blip r:embed="rId3">
            <a:alphaModFix/>
          </a:blip>
          <a:stretch>
            <a:fillRect/>
          </a:stretch>
        </p:blipFill>
        <p:spPr>
          <a:xfrm>
            <a:off x="117350" y="1447725"/>
            <a:ext cx="4879486" cy="3080875"/>
          </a:xfrm>
          <a:prstGeom prst="rect">
            <a:avLst/>
          </a:prstGeom>
          <a:noFill/>
          <a:ln>
            <a:noFill/>
          </a:ln>
        </p:spPr>
      </p:pic>
      <p:sp>
        <p:nvSpPr>
          <p:cNvPr id="125" name="Google Shape;125;p21"/>
          <p:cNvSpPr txBox="1"/>
          <p:nvPr/>
        </p:nvSpPr>
        <p:spPr>
          <a:xfrm>
            <a:off x="4943675" y="1657950"/>
            <a:ext cx="4081800" cy="274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rPr>
              <a:t>Можно определять зависимости, которые, в свою очередь, зависят от других зависимостей.</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В конце концов, строится иерархическое дерево зависимостей, и система внедрения зависимостей заботится о решении всех этих зависимостей за вас (и их подчиненных зависимостей) и предоставлении (внедрении) результатов на каждом этапе.</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