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6D9F"/>
    <a:srgbClr val="1C93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E1C4-5B85-4D55-889C-ABC2A9CE9B2B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5197-8F7D-4C6C-BEB0-38DCAECDD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79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E1C4-5B85-4D55-889C-ABC2A9CE9B2B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5197-8F7D-4C6C-BEB0-38DCAECDD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225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E1C4-5B85-4D55-889C-ABC2A9CE9B2B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5197-8F7D-4C6C-BEB0-38DCAECDDA2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3941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E1C4-5B85-4D55-889C-ABC2A9CE9B2B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5197-8F7D-4C6C-BEB0-38DCAECDD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324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E1C4-5B85-4D55-889C-ABC2A9CE9B2B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5197-8F7D-4C6C-BEB0-38DCAECDDA2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4352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E1C4-5B85-4D55-889C-ABC2A9CE9B2B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5197-8F7D-4C6C-BEB0-38DCAECDD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926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E1C4-5B85-4D55-889C-ABC2A9CE9B2B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5197-8F7D-4C6C-BEB0-38DCAECDD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86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E1C4-5B85-4D55-889C-ABC2A9CE9B2B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5197-8F7D-4C6C-BEB0-38DCAECDD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774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E1C4-5B85-4D55-889C-ABC2A9CE9B2B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5197-8F7D-4C6C-BEB0-38DCAECDD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1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E1C4-5B85-4D55-889C-ABC2A9CE9B2B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5197-8F7D-4C6C-BEB0-38DCAECDD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27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E1C4-5B85-4D55-889C-ABC2A9CE9B2B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5197-8F7D-4C6C-BEB0-38DCAECDD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58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E1C4-5B85-4D55-889C-ABC2A9CE9B2B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5197-8F7D-4C6C-BEB0-38DCAECDD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82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E1C4-5B85-4D55-889C-ABC2A9CE9B2B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5197-8F7D-4C6C-BEB0-38DCAECDD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64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E1C4-5B85-4D55-889C-ABC2A9CE9B2B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5197-8F7D-4C6C-BEB0-38DCAECDD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66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E1C4-5B85-4D55-889C-ABC2A9CE9B2B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5197-8F7D-4C6C-BEB0-38DCAECDD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71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5197-8F7D-4C6C-BEB0-38DCAECDDA21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E1C4-5B85-4D55-889C-ABC2A9CE9B2B}" type="datetimeFigureOut">
              <a:rPr lang="ru-RU" smtClean="0"/>
              <a:t>05.02.2020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AE1C4-5B85-4D55-889C-ABC2A9CE9B2B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BF65197-8F7D-4C6C-BEB0-38DCAECDD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68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3875" y="-36746"/>
            <a:ext cx="7766936" cy="1646302"/>
          </a:xfrm>
        </p:spPr>
        <p:txBody>
          <a:bodyPr/>
          <a:lstStyle/>
          <a:p>
            <a:pPr algn="ctr"/>
            <a:r>
              <a:rPr lang="uk-UA" sz="3800" dirty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Розробка системи шифрування повідомлень великих </a:t>
            </a:r>
            <a:r>
              <a:rPr lang="uk-UA" sz="38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розмірів</a:t>
            </a:r>
            <a:endParaRPr lang="uk-UA" sz="3800" dirty="0">
              <a:solidFill>
                <a:srgbClr val="286D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49106" y="0"/>
            <a:ext cx="230293" cy="164252"/>
          </a:xfrm>
        </p:spPr>
        <p:txBody>
          <a:bodyPr>
            <a:normAutofit fontScale="25000" lnSpcReduction="20000"/>
          </a:bodyPr>
          <a:lstStyle/>
          <a:p>
            <a:r>
              <a:rPr lang="en-US" dirty="0" smtClean="0"/>
              <a:t> 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193792" y="3592270"/>
            <a:ext cx="38130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uk-UA" dirty="0">
                <a:solidFill>
                  <a:srgbClr val="286D9F"/>
                </a:solidFill>
                <a:latin typeface="Calibri" panose="020F0502020204030204"/>
              </a:rPr>
              <a:t>Науковий керівник:</a:t>
            </a:r>
          </a:p>
          <a:p>
            <a:pPr lvl="0"/>
            <a:r>
              <a:rPr lang="uk-UA" dirty="0" err="1">
                <a:solidFill>
                  <a:srgbClr val="286D9F"/>
                </a:solidFill>
                <a:latin typeface="Calibri" panose="020F0502020204030204"/>
              </a:rPr>
              <a:t>Руккас</a:t>
            </a:r>
            <a:r>
              <a:rPr lang="uk-UA" dirty="0">
                <a:solidFill>
                  <a:srgbClr val="286D9F"/>
                </a:solidFill>
                <a:latin typeface="Calibri" panose="020F0502020204030204"/>
              </a:rPr>
              <a:t> Кирило Маркович</a:t>
            </a:r>
            <a:r>
              <a:rPr lang="ru-RU" dirty="0">
                <a:solidFill>
                  <a:srgbClr val="286D9F"/>
                </a:solidFill>
                <a:latin typeface="Calibri" panose="020F0502020204030204"/>
              </a:rPr>
              <a:t>,</a:t>
            </a:r>
          </a:p>
          <a:p>
            <a:pPr lvl="0"/>
            <a:r>
              <a:rPr lang="uk-UA" dirty="0">
                <a:solidFill>
                  <a:srgbClr val="286D9F"/>
                </a:solidFill>
                <a:latin typeface="Calibri" panose="020F0502020204030204"/>
              </a:rPr>
              <a:t>професор кафедри теоретичної та прикладної інформатики механіко-математичного факультету Харківського національного університету</a:t>
            </a:r>
          </a:p>
          <a:p>
            <a:pPr lvl="0"/>
            <a:r>
              <a:rPr lang="uk-UA" dirty="0">
                <a:solidFill>
                  <a:srgbClr val="286D9F"/>
                </a:solidFill>
                <a:latin typeface="Calibri" panose="020F0502020204030204"/>
              </a:rPr>
              <a:t>імені  </a:t>
            </a:r>
            <a:r>
              <a:rPr lang="uk-UA" dirty="0" err="1">
                <a:solidFill>
                  <a:srgbClr val="286D9F"/>
                </a:solidFill>
                <a:latin typeface="Calibri" panose="020F0502020204030204"/>
              </a:rPr>
              <a:t>В.Н.Каразіна</a:t>
            </a:r>
            <a:r>
              <a:rPr lang="uk-UA" dirty="0">
                <a:solidFill>
                  <a:srgbClr val="286D9F"/>
                </a:solidFill>
                <a:latin typeface="Calibri" panose="020F0502020204030204"/>
              </a:rPr>
              <a:t>, доктор технічних наук, доцент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93792" y="1773936"/>
            <a:ext cx="41696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286D9F"/>
                </a:solidFill>
              </a:rPr>
              <a:t>Роботу виконав:</a:t>
            </a:r>
          </a:p>
          <a:p>
            <a:r>
              <a:rPr lang="uk-UA" dirty="0" smtClean="0">
                <a:solidFill>
                  <a:srgbClr val="286D9F"/>
                </a:solidFill>
              </a:rPr>
              <a:t>Попович Ярослав Васильович</a:t>
            </a:r>
            <a:r>
              <a:rPr lang="ru-RU" dirty="0" smtClean="0">
                <a:solidFill>
                  <a:srgbClr val="286D9F"/>
                </a:solidFill>
              </a:rPr>
              <a:t>,</a:t>
            </a:r>
          </a:p>
          <a:p>
            <a:r>
              <a:rPr lang="uk-UA" dirty="0" smtClean="0">
                <a:solidFill>
                  <a:srgbClr val="286D9F"/>
                </a:solidFill>
              </a:rPr>
              <a:t>Учень 10 класу Харківського Навчально-виховного комплексу №45 «Академічна гімназія»</a:t>
            </a:r>
          </a:p>
          <a:p>
            <a:endParaRPr lang="ru-RU" dirty="0">
              <a:solidFill>
                <a:srgbClr val="286D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12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8506" y="646176"/>
            <a:ext cx="8596668" cy="1320800"/>
          </a:xfrm>
        </p:spPr>
        <p:txBody>
          <a:bodyPr>
            <a:normAutofit/>
          </a:bodyPr>
          <a:lstStyle/>
          <a:p>
            <a:r>
              <a:rPr lang="uk-UA" sz="3800" u="sng" dirty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Час роботи шифру </a:t>
            </a:r>
            <a:r>
              <a:rPr lang="uk-UA" sz="3800" u="sng" dirty="0" err="1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Віженера</a:t>
            </a:r>
            <a:endParaRPr lang="ru-RU" sz="3800" u="sng" dirty="0">
              <a:solidFill>
                <a:srgbClr val="286D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984292"/>
              </p:ext>
            </p:extLst>
          </p:nvPr>
        </p:nvGraphicFramePr>
        <p:xfrm>
          <a:off x="328507" y="2203704"/>
          <a:ext cx="9336702" cy="2734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2234"/>
                <a:gridCol w="3112234"/>
                <a:gridCol w="3112234"/>
              </a:tblGrid>
              <a:tr h="947015">
                <a:tc>
                  <a:txBody>
                    <a:bodyPr/>
                    <a:lstStyle/>
                    <a:p>
                      <a:r>
                        <a:rPr lang="uk-UA" dirty="0" smtClean="0"/>
                        <a:t>Довжина рядку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Кількість запусків програми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Час роботи програми в секундах</a:t>
                      </a:r>
                      <a:endParaRPr lang="ru-RU" dirty="0"/>
                    </a:p>
                  </a:txBody>
                  <a:tcPr/>
                </a:tc>
              </a:tr>
              <a:tr h="595680">
                <a:tc>
                  <a:txBody>
                    <a:bodyPr/>
                    <a:lstStyle/>
                    <a:p>
                      <a:r>
                        <a:rPr lang="uk-UA" dirty="0" smtClean="0"/>
                        <a:t>10000 символів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5000 разів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0,01547 секунди</a:t>
                      </a:r>
                      <a:endParaRPr lang="ru-RU" dirty="0"/>
                    </a:p>
                  </a:txBody>
                  <a:tcPr/>
                </a:tc>
              </a:tr>
              <a:tr h="595680">
                <a:tc>
                  <a:txBody>
                    <a:bodyPr/>
                    <a:lstStyle/>
                    <a:p>
                      <a:r>
                        <a:rPr lang="uk-UA" dirty="0" smtClean="0"/>
                        <a:t>100000 символів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500 разів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0,158 секунди</a:t>
                      </a:r>
                      <a:endParaRPr lang="ru-RU" dirty="0"/>
                    </a:p>
                  </a:txBody>
                  <a:tcPr/>
                </a:tc>
              </a:tr>
              <a:tr h="595680">
                <a:tc>
                  <a:txBody>
                    <a:bodyPr/>
                    <a:lstStyle/>
                    <a:p>
                      <a:r>
                        <a:rPr lang="uk-UA" dirty="0" smtClean="0"/>
                        <a:t>1000000 символів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50 разів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1,751 секунди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0" y="0"/>
            <a:ext cx="328506" cy="189419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uk-UA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038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6887" y="591312"/>
            <a:ext cx="8596668" cy="1320800"/>
          </a:xfrm>
        </p:spPr>
        <p:txBody>
          <a:bodyPr>
            <a:normAutofit/>
          </a:bodyPr>
          <a:lstStyle/>
          <a:p>
            <a:r>
              <a:rPr lang="uk-UA" sz="3800" u="sng" dirty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Час роботи розробленого шифру</a:t>
            </a:r>
            <a:endParaRPr lang="ru-RU" sz="3800" u="sng" dirty="0">
              <a:solidFill>
                <a:srgbClr val="286D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406412"/>
              </p:ext>
            </p:extLst>
          </p:nvPr>
        </p:nvGraphicFramePr>
        <p:xfrm>
          <a:off x="246887" y="2011680"/>
          <a:ext cx="9381746" cy="3273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062"/>
                <a:gridCol w="2191810"/>
                <a:gridCol w="2345437"/>
                <a:gridCol w="2345437"/>
              </a:tblGrid>
              <a:tr h="65471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1 прохід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10 проходів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100 проходів</a:t>
                      </a:r>
                      <a:endParaRPr lang="ru-RU" dirty="0"/>
                    </a:p>
                  </a:txBody>
                  <a:tcPr/>
                </a:tc>
              </a:tr>
              <a:tr h="654710">
                <a:tc>
                  <a:txBody>
                    <a:bodyPr/>
                    <a:lstStyle/>
                    <a:p>
                      <a:r>
                        <a:rPr lang="uk-UA" dirty="0" smtClean="0"/>
                        <a:t>1000 символів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0,0009973 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0,00498 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0,0428 с</a:t>
                      </a:r>
                      <a:endParaRPr lang="ru-RU" dirty="0"/>
                    </a:p>
                  </a:txBody>
                  <a:tcPr/>
                </a:tc>
              </a:tr>
              <a:tr h="654710">
                <a:tc>
                  <a:txBody>
                    <a:bodyPr/>
                    <a:lstStyle/>
                    <a:p>
                      <a:r>
                        <a:rPr lang="uk-UA" dirty="0" smtClean="0"/>
                        <a:t>10000 символів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0,0079779 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0,04985 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0,4363 с</a:t>
                      </a:r>
                      <a:endParaRPr lang="ru-RU" dirty="0"/>
                    </a:p>
                  </a:txBody>
                  <a:tcPr/>
                </a:tc>
              </a:tr>
              <a:tr h="654710">
                <a:tc>
                  <a:txBody>
                    <a:bodyPr/>
                    <a:lstStyle/>
                    <a:p>
                      <a:r>
                        <a:rPr lang="uk-UA" dirty="0" smtClean="0"/>
                        <a:t>100000 символів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0,0797855 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0,48044 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4,4514 с</a:t>
                      </a:r>
                      <a:endParaRPr lang="ru-RU" dirty="0"/>
                    </a:p>
                  </a:txBody>
                  <a:tcPr/>
                </a:tc>
              </a:tr>
              <a:tr h="654710">
                <a:tc>
                  <a:txBody>
                    <a:bodyPr/>
                    <a:lstStyle/>
                    <a:p>
                      <a:r>
                        <a:rPr lang="uk-UA" dirty="0" smtClean="0"/>
                        <a:t>1000000 символів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0,7979397 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4,96143 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48,784 с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0" y="0"/>
            <a:ext cx="337650" cy="189419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uk-UA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706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8190" y="25298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uk-UA" sz="3800" u="sng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Демонстрація роботи програми</a:t>
            </a:r>
            <a:endParaRPr lang="ru-RU" sz="3800" u="sng" dirty="0">
              <a:solidFill>
                <a:srgbClr val="286D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zgif.com-gif-maker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1074" y="1270000"/>
            <a:ext cx="9425615" cy="4911344"/>
          </a:xfrm>
        </p:spPr>
      </p:pic>
    </p:spTree>
    <p:extLst>
      <p:ext uri="{BB962C8B-B14F-4D97-AF65-F5344CB8AC3E}">
        <p14:creationId xmlns:p14="http://schemas.microsoft.com/office/powerpoint/2010/main" val="275937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0456"/>
            <a:ext cx="8596668" cy="1320800"/>
          </a:xfrm>
        </p:spPr>
        <p:txBody>
          <a:bodyPr>
            <a:normAutofit/>
          </a:bodyPr>
          <a:lstStyle/>
          <a:p>
            <a:r>
              <a:rPr lang="uk-UA" sz="3800" u="sng" dirty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Висновки</a:t>
            </a:r>
            <a:endParaRPr lang="ru-RU" sz="3800" u="sng" dirty="0">
              <a:solidFill>
                <a:srgbClr val="286D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7918" y="2133157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uk-UA" sz="2400" dirty="0" smtClean="0">
                <a:solidFill>
                  <a:schemeClr val="accent1">
                    <a:lumMod val="75000"/>
                  </a:schemeClr>
                </a:solidFill>
              </a:rPr>
              <a:t>Для </a:t>
            </a:r>
            <a:r>
              <a:rPr lang="uk-UA" sz="2400" dirty="0">
                <a:solidFill>
                  <a:schemeClr val="accent1">
                    <a:lumMod val="75000"/>
                  </a:schemeClr>
                </a:solidFill>
              </a:rPr>
              <a:t>вирішення даного завдання не можна використовувати шифр </a:t>
            </a:r>
            <a:r>
              <a:rPr lang="uk-UA" sz="2400" dirty="0" err="1">
                <a:solidFill>
                  <a:schemeClr val="accent1">
                    <a:lumMod val="75000"/>
                  </a:schemeClr>
                </a:solidFill>
              </a:rPr>
              <a:t>Вєрнама</a:t>
            </a:r>
            <a:endParaRPr lang="uk-UA" sz="2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uk-UA" sz="2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uk-UA" sz="2400" dirty="0" smtClean="0">
                <a:solidFill>
                  <a:schemeClr val="accent1">
                    <a:lumMod val="75000"/>
                  </a:schemeClr>
                </a:solidFill>
              </a:rPr>
              <a:t>Шифри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DES </a:t>
            </a:r>
            <a:r>
              <a:rPr lang="uk-UA" sz="2400" dirty="0">
                <a:solidFill>
                  <a:schemeClr val="accent1">
                    <a:lumMod val="75000"/>
                  </a:schemeClr>
                </a:solidFill>
              </a:rPr>
              <a:t>та розроблений шифр будуть шифрувати повідомлення краще за </a:t>
            </a:r>
            <a:r>
              <a:rPr lang="uk-UA" sz="2400" dirty="0" err="1">
                <a:solidFill>
                  <a:schemeClr val="accent1">
                    <a:lumMod val="75000"/>
                  </a:schemeClr>
                </a:solidFill>
              </a:rPr>
              <a:t>шифир</a:t>
            </a:r>
            <a:r>
              <a:rPr lang="uk-UA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uk-UA" sz="2400" dirty="0" err="1">
                <a:solidFill>
                  <a:schemeClr val="accent1">
                    <a:lumMod val="75000"/>
                  </a:schemeClr>
                </a:solidFill>
              </a:rPr>
              <a:t>Віженера</a:t>
            </a:r>
            <a:endParaRPr lang="uk-UA" sz="2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uk-UA" sz="2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uk-UA" sz="2400" dirty="0" smtClean="0">
                <a:solidFill>
                  <a:schemeClr val="accent1">
                    <a:lumMod val="75000"/>
                  </a:schemeClr>
                </a:solidFill>
              </a:rPr>
              <a:t>На </a:t>
            </a:r>
            <a:r>
              <a:rPr lang="uk-UA" sz="2400" dirty="0">
                <a:solidFill>
                  <a:schemeClr val="accent1">
                    <a:lumMod val="75000"/>
                  </a:schemeClr>
                </a:solidFill>
              </a:rPr>
              <a:t>великих рядках краще працює розроблений шифр, ніж шифр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DES</a:t>
            </a:r>
            <a:endParaRPr lang="ru-RU" sz="2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ru-RU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50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9358" y="2731008"/>
            <a:ext cx="8596668" cy="1320800"/>
          </a:xfrm>
        </p:spPr>
        <p:txBody>
          <a:bodyPr>
            <a:normAutofit/>
          </a:bodyPr>
          <a:lstStyle/>
          <a:p>
            <a:r>
              <a:rPr lang="uk-UA" sz="7200" dirty="0">
                <a:latin typeface="Helvetica" panose="020B0604020202020204" pitchFamily="34" charset="0"/>
                <a:cs typeface="Helvetica" panose="020B0604020202020204" pitchFamily="34" charset="0"/>
              </a:rPr>
              <a:t>ДЯКУЮ ЗА УВАГУ!</a:t>
            </a:r>
            <a:endParaRPr lang="ru-RU" sz="7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301074" cy="20770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uk-UA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531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1734" y="859093"/>
            <a:ext cx="4820874" cy="734568"/>
          </a:xfrm>
        </p:spPr>
        <p:txBody>
          <a:bodyPr>
            <a:normAutofit/>
          </a:bodyPr>
          <a:lstStyle/>
          <a:p>
            <a:r>
              <a:rPr lang="uk-UA" sz="3800" u="sng" dirty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Актуальність</a:t>
            </a:r>
            <a:endParaRPr lang="ru-RU" sz="3800" u="sng" dirty="0">
              <a:solidFill>
                <a:srgbClr val="286D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91734" y="2334325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uk-UA" sz="2400" dirty="0">
                <a:solidFill>
                  <a:schemeClr val="accent1">
                    <a:lumMod val="75000"/>
                  </a:schemeClr>
                </a:solidFill>
              </a:rPr>
              <a:t> Авторизація на сайтах</a:t>
            </a:r>
          </a:p>
          <a:p>
            <a:pPr>
              <a:buFont typeface="Wingdings" panose="05000000000000000000" pitchFamily="2" charset="2"/>
              <a:buChar char="Ø"/>
            </a:pPr>
            <a:endParaRPr lang="uk-UA" sz="2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uk-UA" sz="2400" dirty="0">
                <a:solidFill>
                  <a:schemeClr val="accent1">
                    <a:lumMod val="75000"/>
                  </a:schemeClr>
                </a:solidFill>
              </a:rPr>
              <a:t> Воєнне діло</a:t>
            </a:r>
          </a:p>
          <a:p>
            <a:pPr>
              <a:buFont typeface="Wingdings" panose="05000000000000000000" pitchFamily="2" charset="2"/>
              <a:buChar char="Ø"/>
            </a:pPr>
            <a:endParaRPr lang="uk-UA" sz="2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uk-UA" sz="2400" dirty="0">
                <a:solidFill>
                  <a:schemeClr val="accent1">
                    <a:lumMod val="75000"/>
                  </a:schemeClr>
                </a:solidFill>
              </a:rPr>
              <a:t> Безпека особистої інформації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uk-UA" sz="2400" dirty="0">
                <a:solidFill>
                  <a:schemeClr val="accent1">
                    <a:lumMod val="75000"/>
                  </a:schemeClr>
                </a:solidFill>
              </a:rPr>
              <a:t> Відправка файлів великих розмірів</a:t>
            </a:r>
            <a:endParaRPr lang="ru-RU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55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84324" y="536448"/>
            <a:ext cx="8596668" cy="1320800"/>
          </a:xfrm>
        </p:spPr>
        <p:txBody>
          <a:bodyPr>
            <a:normAutofit/>
          </a:bodyPr>
          <a:lstStyle/>
          <a:p>
            <a:pPr algn="just"/>
            <a:r>
              <a:rPr lang="uk-UA" sz="3800" u="sng" dirty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Табличні шифри</a:t>
            </a:r>
            <a:endParaRPr lang="ru-RU" sz="3800" u="sng" dirty="0">
              <a:solidFill>
                <a:srgbClr val="286D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Картинки по запросу квадрат виженера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24" y="1621092"/>
            <a:ext cx="4938268" cy="4938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29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6192" y="481400"/>
            <a:ext cx="8596668" cy="1320800"/>
          </a:xfrm>
        </p:spPr>
        <p:txBody>
          <a:bodyPr>
            <a:normAutofit/>
          </a:bodyPr>
          <a:lstStyle/>
          <a:p>
            <a:r>
              <a:rPr lang="uk-UA" sz="3800" u="sng" dirty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Потокові шифри</a:t>
            </a:r>
            <a:endParaRPr lang="ru-RU" sz="3800" u="sng" dirty="0">
              <a:solidFill>
                <a:srgbClr val="286D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92" y="1802200"/>
            <a:ext cx="6753746" cy="4459698"/>
          </a:xfrm>
        </p:spPr>
      </p:pic>
    </p:spTree>
    <p:extLst>
      <p:ext uri="{BB962C8B-B14F-4D97-AF65-F5344CB8AC3E}">
        <p14:creationId xmlns:p14="http://schemas.microsoft.com/office/powerpoint/2010/main" val="150314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0134" y="582168"/>
            <a:ext cx="3574626" cy="862584"/>
          </a:xfrm>
        </p:spPr>
        <p:txBody>
          <a:bodyPr>
            <a:normAutofit/>
          </a:bodyPr>
          <a:lstStyle/>
          <a:p>
            <a:r>
              <a:rPr lang="uk-UA" sz="3800" u="sng" dirty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Блочні шифри</a:t>
            </a:r>
            <a:endParaRPr lang="ru-RU" sz="3800" u="sng" dirty="0">
              <a:solidFill>
                <a:srgbClr val="286D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873" y="582168"/>
            <a:ext cx="4285740" cy="5727192"/>
          </a:xfrm>
        </p:spPr>
      </p:pic>
    </p:spTree>
    <p:extLst>
      <p:ext uri="{BB962C8B-B14F-4D97-AF65-F5344CB8AC3E}">
        <p14:creationId xmlns:p14="http://schemas.microsoft.com/office/powerpoint/2010/main" val="398917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9750" y="554736"/>
            <a:ext cx="8596668" cy="1320800"/>
          </a:xfrm>
        </p:spPr>
        <p:txBody>
          <a:bodyPr>
            <a:normAutofit/>
          </a:bodyPr>
          <a:lstStyle/>
          <a:p>
            <a:r>
              <a:rPr lang="uk-UA" sz="3800" u="sng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Розбиття тексту на блоки</a:t>
            </a:r>
            <a:endParaRPr lang="ru-RU" sz="3800" u="sng" dirty="0">
              <a:solidFill>
                <a:srgbClr val="286D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750" y="2105724"/>
            <a:ext cx="6349981" cy="42950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064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1232" y="279809"/>
            <a:ext cx="8596668" cy="1320800"/>
          </a:xfrm>
        </p:spPr>
        <p:txBody>
          <a:bodyPr>
            <a:normAutofit/>
          </a:bodyPr>
          <a:lstStyle/>
          <a:p>
            <a:r>
              <a:rPr lang="uk-UA" sz="3800" u="sng" dirty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Шифрування на кожному раунді</a:t>
            </a:r>
            <a:endParaRPr lang="ru-RU" sz="3800" u="sng" dirty="0">
              <a:solidFill>
                <a:srgbClr val="286D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24" y="1407972"/>
            <a:ext cx="4445434" cy="52289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255354" cy="171131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768" y="1675765"/>
            <a:ext cx="4638675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6597186" y="1765808"/>
            <a:ext cx="3364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chemeClr val="accent1">
                    <a:lumMod val="75000"/>
                  </a:schemeClr>
                </a:solidFill>
              </a:rPr>
              <a:t>Блок даних, розміром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uk-UA" dirty="0" smtClean="0">
                <a:solidFill>
                  <a:schemeClr val="accent1">
                    <a:lumMod val="75000"/>
                  </a:schemeClr>
                </a:solidFill>
              </a:rPr>
              <a:t> символів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38133" y="4518533"/>
            <a:ext cx="4407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chemeClr val="accent1">
                    <a:lumMod val="75000"/>
                  </a:schemeClr>
                </a:solidFill>
              </a:rPr>
              <a:t>Шифрування блок_1 шифром </a:t>
            </a:r>
            <a:r>
              <a:rPr lang="uk-UA" dirty="0" err="1" smtClean="0">
                <a:solidFill>
                  <a:schemeClr val="accent1">
                    <a:lumMod val="75000"/>
                  </a:schemeClr>
                </a:solidFill>
              </a:rPr>
              <a:t>Віженера</a:t>
            </a:r>
            <a:r>
              <a:rPr lang="uk-UA" dirty="0" smtClean="0">
                <a:solidFill>
                  <a:schemeClr val="accent1">
                    <a:lumMod val="75000"/>
                  </a:schemeClr>
                </a:solidFill>
              </a:rPr>
              <a:t> за допомогою блок_2, як вектор ініціалізації, де відповідь записується в блок_1 та блок_3.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29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800" u="sng" dirty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Кількість раундів</a:t>
            </a:r>
            <a:endParaRPr lang="ru-RU" sz="3800" u="sng" dirty="0">
              <a:solidFill>
                <a:srgbClr val="286D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uk-UA" sz="2400" dirty="0">
                <a:solidFill>
                  <a:schemeClr val="accent1">
                    <a:lumMod val="75000"/>
                  </a:schemeClr>
                </a:solidFill>
              </a:rPr>
              <a:t>Чим більша кількість раундів, тим довше працює шифр, тим краще </a:t>
            </a:r>
            <a:r>
              <a:rPr lang="uk-UA" sz="2400" dirty="0" smtClean="0">
                <a:solidFill>
                  <a:schemeClr val="accent1">
                    <a:lumMod val="75000"/>
                  </a:schemeClr>
                </a:solidFill>
              </a:rPr>
              <a:t>шифруються </a:t>
            </a:r>
            <a:r>
              <a:rPr lang="uk-UA" sz="2400" dirty="0">
                <a:solidFill>
                  <a:schemeClr val="accent1">
                    <a:lumMod val="75000"/>
                  </a:schemeClr>
                </a:solidFill>
              </a:rPr>
              <a:t>дані</a:t>
            </a:r>
            <a:r>
              <a:rPr lang="uk-UA" sz="24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uk-UA" sz="2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uk-UA" sz="2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uk-UA" sz="2400" dirty="0">
                <a:solidFill>
                  <a:schemeClr val="accent1">
                    <a:lumMod val="75000"/>
                  </a:schemeClr>
                </a:solidFill>
              </a:rPr>
              <a:t>Чим менша кількість раундів, тим швидше працює шифр, тим гірше шифруються дані.</a:t>
            </a:r>
            <a:endParaRPr lang="ru-RU" sz="2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ru-RU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17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0119" y="563880"/>
            <a:ext cx="8596668" cy="1320800"/>
          </a:xfrm>
        </p:spPr>
        <p:txBody>
          <a:bodyPr>
            <a:normAutofit/>
          </a:bodyPr>
          <a:lstStyle/>
          <a:p>
            <a:r>
              <a:rPr lang="uk-UA" sz="3800" u="sng" dirty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Порівняння шифрів</a:t>
            </a:r>
            <a:endParaRPr lang="ru-RU" sz="3800" u="sng" dirty="0">
              <a:solidFill>
                <a:srgbClr val="286D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17188004"/>
                  </p:ext>
                </p:extLst>
              </p:nvPr>
            </p:nvGraphicFramePr>
            <p:xfrm>
              <a:off x="440119" y="1520508"/>
              <a:ext cx="9069641" cy="38287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3174"/>
                    <a:gridCol w="1456139"/>
                    <a:gridCol w="4910328"/>
                  </a:tblGrid>
                  <a:tr h="509460"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Шифри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Час роботи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Особливості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596119"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Шифр</a:t>
                          </a:r>
                          <a:r>
                            <a:rPr lang="uk-UA" baseline="0" dirty="0" smtClean="0"/>
                            <a:t> </a:t>
                          </a:r>
                          <a:r>
                            <a:rPr lang="uk-UA" baseline="0" dirty="0" err="1" smtClean="0"/>
                            <a:t>Віженера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i="1" dirty="0" smtClean="0"/>
                            <a:t>)</a:t>
                          </a:r>
                          <a:endParaRPr lang="ru-RU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Піддається</a:t>
                          </a:r>
                          <a:r>
                            <a:rPr lang="uk-UA" baseline="0" dirty="0" smtClean="0"/>
                            <a:t> дешифруванню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1362558"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Шифр </a:t>
                          </a:r>
                          <a:r>
                            <a:rPr lang="uk-UA" dirty="0" err="1" smtClean="0"/>
                            <a:t>Вєрнама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oMath>
                          </a14:m>
                          <a:r>
                            <a:rPr lang="en-US" i="1" dirty="0" smtClean="0"/>
                            <a:t>)</a:t>
                          </a:r>
                          <a:endParaRPr lang="ru-RU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Доведена</a:t>
                          </a:r>
                          <a:r>
                            <a:rPr lang="uk-UA" baseline="0" dirty="0" smtClean="0"/>
                            <a:t> абсолютна </a:t>
                          </a:r>
                          <a:r>
                            <a:rPr lang="uk-UA" baseline="0" dirty="0" err="1" smtClean="0"/>
                            <a:t>криптостійкість</a:t>
                          </a:r>
                          <a:endParaRPr lang="uk-UA" dirty="0" smtClean="0"/>
                        </a:p>
                        <a:p>
                          <a:r>
                            <a:rPr lang="uk-UA" dirty="0" smtClean="0"/>
                            <a:t>Для</a:t>
                          </a:r>
                          <a:r>
                            <a:rPr lang="uk-UA" baseline="0" dirty="0" smtClean="0"/>
                            <a:t> роботи потрібно згенерувати випадкові числа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596119"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Шифр </a:t>
                          </a:r>
                          <a:r>
                            <a:rPr lang="en-US" dirty="0" smtClean="0"/>
                            <a:t>DES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i="1" dirty="0" smtClean="0"/>
                            <a:t>)</a:t>
                          </a:r>
                          <a:endParaRPr lang="ru-RU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Не дешифрується за</a:t>
                          </a:r>
                          <a:r>
                            <a:rPr lang="uk-UA" baseline="0" dirty="0" smtClean="0"/>
                            <a:t> «нормальний» час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764476"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Розроблений</a:t>
                          </a:r>
                          <a:r>
                            <a:rPr lang="uk-UA" baseline="0" dirty="0" smtClean="0"/>
                            <a:t> шифр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𝑛𝑐</m:t>
                              </m:r>
                            </m:oMath>
                          </a14:m>
                          <a:r>
                            <a:rPr lang="en-US" i="1" dirty="0" smtClean="0"/>
                            <a:t>)</a:t>
                          </a:r>
                          <a:endParaRPr lang="ru-RU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Час роботи залежить від кількості раундів</a:t>
                          </a:r>
                        </a:p>
                        <a:p>
                          <a:r>
                            <a:rPr lang="uk-UA" dirty="0" err="1" smtClean="0"/>
                            <a:t>Криптостійкий</a:t>
                          </a:r>
                          <a:r>
                            <a:rPr lang="uk-UA" dirty="0" smtClean="0"/>
                            <a:t> до атак методом </a:t>
                          </a:r>
                          <a:r>
                            <a:rPr lang="uk-UA" dirty="0" err="1" smtClean="0"/>
                            <a:t>Касіскі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17188004"/>
                  </p:ext>
                </p:extLst>
              </p:nvPr>
            </p:nvGraphicFramePr>
            <p:xfrm>
              <a:off x="440119" y="1520508"/>
              <a:ext cx="9069641" cy="38287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3174"/>
                    <a:gridCol w="1456139"/>
                    <a:gridCol w="4910328"/>
                  </a:tblGrid>
                  <a:tr h="509460"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Шифри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Час роботи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Особливості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596119"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Шифр</a:t>
                          </a:r>
                          <a:r>
                            <a:rPr lang="uk-UA" baseline="0" dirty="0" smtClean="0"/>
                            <a:t> </a:t>
                          </a:r>
                          <a:r>
                            <a:rPr lang="uk-UA" baseline="0" dirty="0" err="1" smtClean="0"/>
                            <a:t>Віженера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5774" t="-91837" r="-339331" b="-458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Піддається</a:t>
                          </a:r>
                          <a:r>
                            <a:rPr lang="uk-UA" baseline="0" dirty="0" smtClean="0"/>
                            <a:t> дешифруванню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1362558"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Шифр </a:t>
                          </a:r>
                          <a:r>
                            <a:rPr lang="uk-UA" dirty="0" err="1" smtClean="0"/>
                            <a:t>Вєрнама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5774" t="-84305" r="-339331" b="-101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Доведена</a:t>
                          </a:r>
                          <a:r>
                            <a:rPr lang="uk-UA" baseline="0" dirty="0" smtClean="0"/>
                            <a:t> абсолютна </a:t>
                          </a:r>
                          <a:r>
                            <a:rPr lang="uk-UA" baseline="0" dirty="0" err="1" smtClean="0"/>
                            <a:t>криптостійкість</a:t>
                          </a:r>
                          <a:endParaRPr lang="uk-UA" dirty="0" smtClean="0"/>
                        </a:p>
                        <a:p>
                          <a:r>
                            <a:rPr lang="uk-UA" dirty="0" smtClean="0"/>
                            <a:t>Для</a:t>
                          </a:r>
                          <a:r>
                            <a:rPr lang="uk-UA" baseline="0" dirty="0" smtClean="0"/>
                            <a:t> роботи потрібно згенерувати випадкові числа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596119"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Шифр </a:t>
                          </a:r>
                          <a:r>
                            <a:rPr lang="en-US" dirty="0" smtClean="0"/>
                            <a:t>DES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5774" t="-419388" r="-339331" b="-1306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Не дешифрується за</a:t>
                          </a:r>
                          <a:r>
                            <a:rPr lang="uk-UA" baseline="0" dirty="0" smtClean="0"/>
                            <a:t> «нормальний» час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764476"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Розроблений</a:t>
                          </a:r>
                          <a:r>
                            <a:rPr lang="uk-UA" baseline="0" dirty="0" smtClean="0"/>
                            <a:t> шифр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5774" t="-403968" r="-339331" b="-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Час роботи залежить від кількості раундів</a:t>
                          </a:r>
                        </a:p>
                        <a:p>
                          <a:r>
                            <a:rPr lang="uk-UA" dirty="0" err="1" smtClean="0"/>
                            <a:t>Криптостійкий</a:t>
                          </a:r>
                          <a:r>
                            <a:rPr lang="uk-UA" dirty="0" smtClean="0"/>
                            <a:t> до атак методом </a:t>
                          </a:r>
                          <a:r>
                            <a:rPr lang="uk-UA" dirty="0" err="1" smtClean="0"/>
                            <a:t>Касіскі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5112828" y="5541264"/>
            <a:ext cx="34381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</a:rPr>
              <a:t>n – </a:t>
            </a:r>
            <a:r>
              <a:rPr lang="uk-UA" sz="1600" i="1" dirty="0" smtClean="0">
                <a:solidFill>
                  <a:schemeClr val="accent1">
                    <a:lumMod val="75000"/>
                  </a:schemeClr>
                </a:solidFill>
              </a:rPr>
              <a:t>довжина тексту</a:t>
            </a:r>
          </a:p>
          <a:p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</a:rPr>
              <a:t>k – </a:t>
            </a:r>
            <a:r>
              <a:rPr lang="uk-UA" sz="1600" i="1" dirty="0" smtClean="0">
                <a:solidFill>
                  <a:schemeClr val="accent1">
                    <a:lumMod val="75000"/>
                  </a:schemeClr>
                </a:solidFill>
              </a:rPr>
              <a:t>час генерації випадкового числа</a:t>
            </a:r>
            <a:endParaRPr lang="en-US" sz="16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</a:rPr>
              <a:t>c – </a:t>
            </a:r>
            <a:r>
              <a:rPr lang="uk-UA" sz="1600" i="1" dirty="0" smtClean="0">
                <a:solidFill>
                  <a:schemeClr val="accent1">
                    <a:lumMod val="75000"/>
                  </a:schemeClr>
                </a:solidFill>
              </a:rPr>
              <a:t>кількість раундів</a:t>
            </a:r>
          </a:p>
          <a:p>
            <a:endParaRPr lang="ru-RU" sz="16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ru-RU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71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182</TotalTime>
  <Words>332</Words>
  <Application>Microsoft Office PowerPoint</Application>
  <PresentationFormat>Широкоэкранный</PresentationFormat>
  <Paragraphs>95</Paragraphs>
  <Slides>14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 Math</vt:lpstr>
      <vt:lpstr>Helvetica</vt:lpstr>
      <vt:lpstr>Trebuchet MS</vt:lpstr>
      <vt:lpstr>Wingdings</vt:lpstr>
      <vt:lpstr>Wingdings 3</vt:lpstr>
      <vt:lpstr>Грань</vt:lpstr>
      <vt:lpstr>Розробка системи шифрування повідомлень великих розмірів</vt:lpstr>
      <vt:lpstr>Актуальність</vt:lpstr>
      <vt:lpstr>Табличні шифри</vt:lpstr>
      <vt:lpstr>Потокові шифри</vt:lpstr>
      <vt:lpstr>Блочні шифри</vt:lpstr>
      <vt:lpstr>Розбиття тексту на блоки</vt:lpstr>
      <vt:lpstr>Шифрування на кожному раунді</vt:lpstr>
      <vt:lpstr>Кількість раундів</vt:lpstr>
      <vt:lpstr>Порівняння шифрів</vt:lpstr>
      <vt:lpstr>Час роботи шифру Віженера</vt:lpstr>
      <vt:lpstr>Час роботи розробленого шифру</vt:lpstr>
      <vt:lpstr>Демонстрація роботи програми</vt:lpstr>
      <vt:lpstr>Висновки</vt:lpstr>
      <vt:lpstr>ДЯКУЮ ЗА УВАГУ!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Розробка системи шифрування повідомлень великих розмірів</dc:title>
  <dc:creator>Microsoft</dc:creator>
  <cp:lastModifiedBy>Microsoft</cp:lastModifiedBy>
  <cp:revision>11</cp:revision>
  <dcterms:created xsi:type="dcterms:W3CDTF">2020-02-05T09:03:57Z</dcterms:created>
  <dcterms:modified xsi:type="dcterms:W3CDTF">2020-02-05T13:44:25Z</dcterms:modified>
</cp:coreProperties>
</file>