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9F"/>
    <a:srgbClr val="1C9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79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2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94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3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35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2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6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7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27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82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4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6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7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E1C4-5B85-4D55-889C-ABC2A9CE9B2B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F65197-8F7D-4C6C-BEB0-38DCAECDD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3875" y="-36746"/>
            <a:ext cx="7766936" cy="1646302"/>
          </a:xfrm>
        </p:spPr>
        <p:txBody>
          <a:bodyPr/>
          <a:lstStyle/>
          <a:p>
            <a:pPr algn="ctr"/>
            <a:r>
              <a:rPr lang="uk-UA" sz="3800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Розробка системи шифрування повідомлень великих </a:t>
            </a:r>
            <a:r>
              <a:rPr lang="uk-UA" sz="3800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розмірів</a:t>
            </a:r>
            <a:endParaRPr lang="uk-UA" sz="3800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49106" y="0"/>
            <a:ext cx="230293" cy="164252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93792" y="3592270"/>
            <a:ext cx="3813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Науковий керівник:</a:t>
            </a:r>
          </a:p>
          <a:p>
            <a:pPr lvl="0"/>
            <a:r>
              <a:rPr lang="uk-UA" dirty="0" err="1">
                <a:solidFill>
                  <a:srgbClr val="286D9F"/>
                </a:solidFill>
                <a:latin typeface="Calibri" panose="020F0502020204030204"/>
              </a:rPr>
              <a:t>Руккас</a:t>
            </a:r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 Кирило Маркович</a:t>
            </a:r>
            <a:r>
              <a:rPr lang="ru-RU" dirty="0">
                <a:solidFill>
                  <a:srgbClr val="286D9F"/>
                </a:solidFill>
                <a:latin typeface="Calibri" panose="020F0502020204030204"/>
              </a:rPr>
              <a:t>,</a:t>
            </a:r>
          </a:p>
          <a:p>
            <a:pPr lvl="0"/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професор кафедри теоретичної та прикладної інформатики механіко-математичного факультету Харківського національного університету</a:t>
            </a:r>
          </a:p>
          <a:p>
            <a:pPr lvl="0"/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імені  </a:t>
            </a:r>
            <a:r>
              <a:rPr lang="uk-UA" dirty="0" err="1">
                <a:solidFill>
                  <a:srgbClr val="286D9F"/>
                </a:solidFill>
                <a:latin typeface="Calibri" panose="020F0502020204030204"/>
              </a:rPr>
              <a:t>В.Н.Каразіна</a:t>
            </a:r>
            <a:r>
              <a:rPr lang="uk-UA" dirty="0">
                <a:solidFill>
                  <a:srgbClr val="286D9F"/>
                </a:solidFill>
                <a:latin typeface="Calibri" panose="020F0502020204030204"/>
              </a:rPr>
              <a:t>, доктор технічних наук, доцент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3792" y="1773936"/>
            <a:ext cx="4169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286D9F"/>
                </a:solidFill>
              </a:rPr>
              <a:t>Роботу виконав:</a:t>
            </a:r>
          </a:p>
          <a:p>
            <a:r>
              <a:rPr lang="uk-UA" dirty="0" smtClean="0">
                <a:solidFill>
                  <a:srgbClr val="286D9F"/>
                </a:solidFill>
              </a:rPr>
              <a:t>Попович Ярослав Васильович</a:t>
            </a:r>
            <a:r>
              <a:rPr lang="ru-RU" dirty="0" smtClean="0">
                <a:solidFill>
                  <a:srgbClr val="286D9F"/>
                </a:solidFill>
              </a:rPr>
              <a:t>,</a:t>
            </a:r>
          </a:p>
          <a:p>
            <a:r>
              <a:rPr lang="uk-UA" dirty="0" smtClean="0">
                <a:solidFill>
                  <a:srgbClr val="286D9F"/>
                </a:solidFill>
              </a:rPr>
              <a:t>Учень 10 класу Харківського Навчально-виховного комплексу №45 «Академічна гімназія»</a:t>
            </a:r>
          </a:p>
          <a:p>
            <a:endParaRPr lang="ru-RU" dirty="0">
              <a:solidFill>
                <a:srgbClr val="286D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Порівняння шифрів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7188004"/>
                  </p:ext>
                </p:extLst>
              </p:nvPr>
            </p:nvGraphicFramePr>
            <p:xfrm>
              <a:off x="440119" y="1520508"/>
              <a:ext cx="9069641" cy="3828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3174"/>
                    <a:gridCol w="1456139"/>
                    <a:gridCol w="4910328"/>
                  </a:tblGrid>
                  <a:tr h="50946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Особливості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96119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baseline="0" dirty="0" err="1" smtClean="0"/>
                            <a:t>Віженера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Піддається</a:t>
                          </a:r>
                          <a:r>
                            <a:rPr lang="uk-UA" baseline="0" dirty="0" smtClean="0"/>
                            <a:t> дешифруванню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36255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uk-UA" dirty="0" err="1" smtClean="0"/>
                            <a:t>Вєрнама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Доведена</a:t>
                          </a:r>
                          <a:r>
                            <a:rPr lang="uk-UA" baseline="0" dirty="0" smtClean="0"/>
                            <a:t> абсолютна </a:t>
                          </a:r>
                          <a:r>
                            <a:rPr lang="uk-UA" baseline="0" dirty="0" err="1" smtClean="0"/>
                            <a:t>криптостійкість</a:t>
                          </a:r>
                          <a:endParaRPr lang="uk-UA" dirty="0" smtClean="0"/>
                        </a:p>
                        <a:p>
                          <a:r>
                            <a:rPr lang="uk-UA" dirty="0" smtClean="0"/>
                            <a:t>Для</a:t>
                          </a:r>
                          <a:r>
                            <a:rPr lang="uk-UA" baseline="0" dirty="0" smtClean="0"/>
                            <a:t> роботи потрібно згенерувати випадкові числа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96119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en-US" dirty="0" smtClean="0"/>
                            <a:t>DES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Не дешифрується за</a:t>
                          </a:r>
                          <a:r>
                            <a:rPr lang="uk-UA" baseline="0" dirty="0" smtClean="0"/>
                            <a:t> «нормальний» час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76447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Розроблений</a:t>
                          </a:r>
                          <a:r>
                            <a:rPr lang="uk-UA" baseline="0" dirty="0" smtClean="0"/>
                            <a:t> шифр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𝑛𝑐</m:t>
                              </m:r>
                            </m:oMath>
                          </a14:m>
                          <a:r>
                            <a:rPr lang="en-US" i="1" dirty="0" smtClean="0"/>
                            <a:t>)</a:t>
                          </a:r>
                          <a:endParaRPr lang="ru-RU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 залежить від кількості раундів</a:t>
                          </a:r>
                        </a:p>
                        <a:p>
                          <a:r>
                            <a:rPr lang="uk-UA" dirty="0" err="1" smtClean="0"/>
                            <a:t>Криптостійкий</a:t>
                          </a:r>
                          <a:r>
                            <a:rPr lang="uk-UA" dirty="0" smtClean="0"/>
                            <a:t> до атак методом </a:t>
                          </a:r>
                          <a:r>
                            <a:rPr lang="uk-UA" dirty="0" err="1" smtClean="0"/>
                            <a:t>Касіскі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7188004"/>
                  </p:ext>
                </p:extLst>
              </p:nvPr>
            </p:nvGraphicFramePr>
            <p:xfrm>
              <a:off x="440119" y="1520508"/>
              <a:ext cx="9069641" cy="3828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3174"/>
                    <a:gridCol w="1456139"/>
                    <a:gridCol w="4910328"/>
                  </a:tblGrid>
                  <a:tr h="50946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Особливості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96119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</a:t>
                          </a:r>
                          <a:r>
                            <a:rPr lang="uk-UA" baseline="0" dirty="0" smtClean="0"/>
                            <a:t> </a:t>
                          </a:r>
                          <a:r>
                            <a:rPr lang="uk-UA" baseline="0" dirty="0" err="1" smtClean="0"/>
                            <a:t>Віженера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5774" t="-91837" r="-339331" b="-45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Піддається</a:t>
                          </a:r>
                          <a:r>
                            <a:rPr lang="uk-UA" baseline="0" dirty="0" smtClean="0"/>
                            <a:t> дешифруванню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136255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uk-UA" dirty="0" err="1" smtClean="0"/>
                            <a:t>Вєрнама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5774" t="-84305" r="-339331" b="-101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Доведена</a:t>
                          </a:r>
                          <a:r>
                            <a:rPr lang="uk-UA" baseline="0" dirty="0" smtClean="0"/>
                            <a:t> абсолютна </a:t>
                          </a:r>
                          <a:r>
                            <a:rPr lang="uk-UA" baseline="0" dirty="0" err="1" smtClean="0"/>
                            <a:t>криптостійкість</a:t>
                          </a:r>
                          <a:endParaRPr lang="uk-UA" dirty="0" smtClean="0"/>
                        </a:p>
                        <a:p>
                          <a:r>
                            <a:rPr lang="uk-UA" dirty="0" smtClean="0"/>
                            <a:t>Для</a:t>
                          </a:r>
                          <a:r>
                            <a:rPr lang="uk-UA" baseline="0" dirty="0" smtClean="0"/>
                            <a:t> роботи потрібно згенерувати випадкові числа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596119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Шифр </a:t>
                          </a:r>
                          <a:r>
                            <a:rPr lang="en-US" dirty="0" smtClean="0"/>
                            <a:t>DES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5774" t="-419388" r="-339331" b="-1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Не дешифрується за</a:t>
                          </a:r>
                          <a:r>
                            <a:rPr lang="uk-UA" baseline="0" dirty="0" smtClean="0"/>
                            <a:t> «нормальний» час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76447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Розроблений</a:t>
                          </a:r>
                          <a:r>
                            <a:rPr lang="uk-UA" baseline="0" dirty="0" smtClean="0"/>
                            <a:t> шифр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5774" t="-403968" r="-339331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Час роботи залежить від кількості раундів</a:t>
                          </a:r>
                        </a:p>
                        <a:p>
                          <a:r>
                            <a:rPr lang="uk-UA" dirty="0" err="1" smtClean="0"/>
                            <a:t>Криптостійкий</a:t>
                          </a:r>
                          <a:r>
                            <a:rPr lang="uk-UA" dirty="0" smtClean="0"/>
                            <a:t> до атак методом </a:t>
                          </a:r>
                          <a:r>
                            <a:rPr lang="uk-UA" dirty="0" err="1" smtClean="0"/>
                            <a:t>Касіскі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112828" y="5541264"/>
            <a:ext cx="3438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n – </a:t>
            </a:r>
            <a:r>
              <a:rPr lang="uk-UA" sz="1600" i="1" dirty="0" smtClean="0">
                <a:solidFill>
                  <a:schemeClr val="accent1">
                    <a:lumMod val="75000"/>
                  </a:schemeClr>
                </a:solidFill>
              </a:rPr>
              <a:t>довжина тексту</a:t>
            </a:r>
          </a:p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 – </a:t>
            </a:r>
            <a:r>
              <a:rPr lang="uk-UA" sz="1600" i="1" dirty="0" smtClean="0">
                <a:solidFill>
                  <a:schemeClr val="accent1">
                    <a:lumMod val="75000"/>
                  </a:schemeClr>
                </a:solidFill>
              </a:rPr>
              <a:t>час генерації випадкового числа</a:t>
            </a:r>
            <a:endParaRPr lang="en-US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c – </a:t>
            </a:r>
            <a:r>
              <a:rPr lang="uk-UA" sz="1600" i="1" dirty="0" smtClean="0">
                <a:solidFill>
                  <a:schemeClr val="accent1">
                    <a:lumMod val="75000"/>
                  </a:schemeClr>
                </a:solidFill>
              </a:rPr>
              <a:t>кількість раундів</a:t>
            </a:r>
          </a:p>
          <a:p>
            <a:endParaRPr lang="ru-RU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285" y="618744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 роботи шифру </a:t>
            </a:r>
            <a:r>
              <a:rPr lang="uk-UA" sz="3800" u="sng" dirty="0" err="1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Віженера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84292"/>
              </p:ext>
            </p:extLst>
          </p:nvPr>
        </p:nvGraphicFramePr>
        <p:xfrm>
          <a:off x="328507" y="2203704"/>
          <a:ext cx="9336702" cy="273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234"/>
                <a:gridCol w="3112234"/>
                <a:gridCol w="3112234"/>
              </a:tblGrid>
              <a:tr h="947015">
                <a:tc>
                  <a:txBody>
                    <a:bodyPr/>
                    <a:lstStyle/>
                    <a:p>
                      <a:r>
                        <a:rPr lang="uk-UA" dirty="0" smtClean="0"/>
                        <a:t>Довжина рядку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Кількість запусків програми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Час роботи програми в секундах</a:t>
                      </a:r>
                      <a:endParaRPr lang="ru-RU" dirty="0"/>
                    </a:p>
                  </a:txBody>
                  <a:tcPr/>
                </a:tc>
              </a:tr>
              <a:tr h="595680">
                <a:tc>
                  <a:txBody>
                    <a:bodyPr/>
                    <a:lstStyle/>
                    <a:p>
                      <a:r>
                        <a:rPr lang="uk-UA" dirty="0" smtClean="0"/>
                        <a:t>10000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5000 разів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0,01547 секунди</a:t>
                      </a:r>
                      <a:endParaRPr lang="ru-RU" dirty="0"/>
                    </a:p>
                  </a:txBody>
                  <a:tcPr/>
                </a:tc>
              </a:tr>
              <a:tr h="595680">
                <a:tc>
                  <a:txBody>
                    <a:bodyPr/>
                    <a:lstStyle/>
                    <a:p>
                      <a:r>
                        <a:rPr lang="uk-UA" dirty="0" smtClean="0"/>
                        <a:t>100000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500 разів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0,158 секунди</a:t>
                      </a:r>
                      <a:endParaRPr lang="ru-RU" dirty="0"/>
                    </a:p>
                  </a:txBody>
                  <a:tcPr/>
                </a:tc>
              </a:tr>
              <a:tr h="595680">
                <a:tc>
                  <a:txBody>
                    <a:bodyPr/>
                    <a:lstStyle/>
                    <a:p>
                      <a:r>
                        <a:rPr lang="uk-UA" dirty="0" smtClean="0"/>
                        <a:t>1000000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50 разів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1,751 секунди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0" y="0"/>
            <a:ext cx="328506" cy="1894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3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 роботи розробленого шифру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06412"/>
              </p:ext>
            </p:extLst>
          </p:nvPr>
        </p:nvGraphicFramePr>
        <p:xfrm>
          <a:off x="246887" y="2011680"/>
          <a:ext cx="9381746" cy="327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062"/>
                <a:gridCol w="2191810"/>
                <a:gridCol w="2345437"/>
                <a:gridCol w="2345437"/>
              </a:tblGrid>
              <a:tr h="6547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 прохід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10 проходів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100 проходів</a:t>
                      </a:r>
                      <a:endParaRPr lang="ru-RU" dirty="0"/>
                    </a:p>
                  </a:txBody>
                  <a:tcPr/>
                </a:tc>
              </a:tr>
              <a:tr h="654710">
                <a:tc>
                  <a:txBody>
                    <a:bodyPr/>
                    <a:lstStyle/>
                    <a:p>
                      <a:r>
                        <a:rPr lang="uk-UA" dirty="0" smtClean="0"/>
                        <a:t>1000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0,0009973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0,00498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0,0428 с</a:t>
                      </a:r>
                      <a:endParaRPr lang="ru-RU" dirty="0"/>
                    </a:p>
                  </a:txBody>
                  <a:tcPr/>
                </a:tc>
              </a:tr>
              <a:tr h="654710">
                <a:tc>
                  <a:txBody>
                    <a:bodyPr/>
                    <a:lstStyle/>
                    <a:p>
                      <a:r>
                        <a:rPr lang="uk-UA" dirty="0" smtClean="0"/>
                        <a:t>10000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0,0079779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0,04985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0,4363 с</a:t>
                      </a:r>
                      <a:endParaRPr lang="ru-RU" dirty="0"/>
                    </a:p>
                  </a:txBody>
                  <a:tcPr/>
                </a:tc>
              </a:tr>
              <a:tr h="654710">
                <a:tc>
                  <a:txBody>
                    <a:bodyPr/>
                    <a:lstStyle/>
                    <a:p>
                      <a:r>
                        <a:rPr lang="uk-UA" dirty="0" smtClean="0"/>
                        <a:t>100000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0,0797855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0,48044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4,4514 с</a:t>
                      </a:r>
                      <a:endParaRPr lang="ru-RU" dirty="0"/>
                    </a:p>
                  </a:txBody>
                  <a:tcPr/>
                </a:tc>
              </a:tr>
              <a:tr h="654710">
                <a:tc>
                  <a:txBody>
                    <a:bodyPr/>
                    <a:lstStyle/>
                    <a:p>
                      <a:r>
                        <a:rPr lang="uk-UA" dirty="0" smtClean="0"/>
                        <a:t>1000000 символів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0,7979397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4,96143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48,784 с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0" y="0"/>
            <a:ext cx="337650" cy="1894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0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190" y="25298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3800" u="sng" dirty="0" smtClean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Демонстрація роботи програми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zgif.com-gif-maker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1074" y="1270000"/>
            <a:ext cx="9425615" cy="4911344"/>
          </a:xfrm>
        </p:spPr>
      </p:pic>
    </p:spTree>
    <p:extLst>
      <p:ext uri="{BB962C8B-B14F-4D97-AF65-F5344CB8AC3E}">
        <p14:creationId xmlns:p14="http://schemas.microsoft.com/office/powerpoint/2010/main" val="27593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0456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Висновки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918" y="2133157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Для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вирішення даного завдання не можна використовувати шифр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</a:rPr>
              <a:t>Вєрнама</a:t>
            </a: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Шифри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DES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та розроблений шифр будуть шифрувати повідомлення краще за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</a:rPr>
              <a:t>шифир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uk-UA" sz="2400" dirty="0" err="1">
                <a:solidFill>
                  <a:schemeClr val="accent1">
                    <a:lumMod val="75000"/>
                  </a:schemeClr>
                </a:solidFill>
              </a:rPr>
              <a:t>Віженера</a:t>
            </a: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На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великих рядках краще працює розроблений шифр, ніж шифр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DES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9358" y="2731008"/>
            <a:ext cx="8596668" cy="1320800"/>
          </a:xfrm>
        </p:spPr>
        <p:txBody>
          <a:bodyPr>
            <a:normAutofit/>
          </a:bodyPr>
          <a:lstStyle/>
          <a:p>
            <a:r>
              <a:rPr lang="uk-UA" sz="7200" dirty="0">
                <a:latin typeface="Helvetica" panose="020B0604020202020204" pitchFamily="34" charset="0"/>
                <a:cs typeface="Helvetica" panose="020B0604020202020204" pitchFamily="34" charset="0"/>
              </a:rPr>
              <a:t>ДЯКУЮ ЗА УВАГУ!</a:t>
            </a:r>
            <a:endParaRPr lang="ru-RU" sz="7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301074" cy="2077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3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1734" y="859093"/>
            <a:ext cx="4820874" cy="734568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Актуальність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1734" y="2334325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Авторизація на сайтах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Воєнне діло</a:t>
            </a:r>
          </a:p>
          <a:p>
            <a:pPr>
              <a:buFont typeface="Wingdings" panose="05000000000000000000" pitchFamily="2" charset="2"/>
              <a:buChar char="Ø"/>
            </a:pPr>
            <a:endParaRPr lang="uk-UA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Безпека особистої інформації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 Відправка файлів великих розмірів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4324" y="536448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Табличні шифри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Картинки по запросу квадрат виженера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4" y="1621092"/>
            <a:ext cx="4938268" cy="493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832" y="517560"/>
            <a:ext cx="8596668" cy="1320800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Потокові шифри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1838360"/>
            <a:ext cx="6753746" cy="4459698"/>
          </a:xfrm>
        </p:spPr>
      </p:pic>
    </p:spTree>
    <p:extLst>
      <p:ext uri="{BB962C8B-B14F-4D97-AF65-F5344CB8AC3E}">
        <p14:creationId xmlns:p14="http://schemas.microsoft.com/office/powerpoint/2010/main" val="15031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134" y="582168"/>
            <a:ext cx="3574626" cy="862584"/>
          </a:xfrm>
        </p:spPr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Блочні шифри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73" y="582168"/>
            <a:ext cx="4285740" cy="5727192"/>
          </a:xfrm>
        </p:spPr>
      </p:pic>
    </p:spTree>
    <p:extLst>
      <p:ext uri="{BB962C8B-B14F-4D97-AF65-F5344CB8AC3E}">
        <p14:creationId xmlns:p14="http://schemas.microsoft.com/office/powerpoint/2010/main" val="39891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Довжина ключа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56" y="3567906"/>
            <a:ext cx="7248525" cy="1066800"/>
          </a:xfrm>
        </p:spPr>
      </p:pic>
      <p:sp>
        <p:nvSpPr>
          <p:cNvPr id="5" name="TextBox 4"/>
          <p:cNvSpPr txBox="1"/>
          <p:nvPr/>
        </p:nvSpPr>
        <p:spPr>
          <a:xfrm>
            <a:off x="1351756" y="1930400"/>
            <a:ext cx="680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Відкритий текст розбивається на блоки, довжина яких дорівнює довжині ключа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Шифрування на кожному раунді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19" y="3438309"/>
            <a:ext cx="7376799" cy="1325995"/>
          </a:xfrm>
        </p:spPr>
      </p:pic>
    </p:spTree>
    <p:extLst>
      <p:ext uri="{BB962C8B-B14F-4D97-AF65-F5344CB8AC3E}">
        <p14:creationId xmlns:p14="http://schemas.microsoft.com/office/powerpoint/2010/main" val="27682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Кількість раундів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Чим більша кількість раундів, тим довше працює шифр, тим краще </a:t>
            </a: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шифруються </a:t>
            </a: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дані.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400" dirty="0">
                <a:solidFill>
                  <a:schemeClr val="accent1">
                    <a:lumMod val="75000"/>
                  </a:schemeClr>
                </a:solidFill>
              </a:rPr>
              <a:t>Чим менша кількість раундів, тим швидше працює шифр, тим гірше шифруються дані.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800" u="sng" dirty="0">
                <a:solidFill>
                  <a:srgbClr val="286D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Дешифрування</a:t>
            </a:r>
            <a:endParaRPr lang="ru-RU" sz="3800" u="sng" dirty="0">
              <a:solidFill>
                <a:srgbClr val="286D9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67" y="3476412"/>
            <a:ext cx="7414903" cy="1249788"/>
          </a:xfrm>
        </p:spPr>
      </p:pic>
    </p:spTree>
    <p:extLst>
      <p:ext uri="{BB962C8B-B14F-4D97-AF65-F5344CB8AC3E}">
        <p14:creationId xmlns:p14="http://schemas.microsoft.com/office/powerpoint/2010/main" val="19122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315</Words>
  <Application>Microsoft Office PowerPoint</Application>
  <PresentationFormat>Широкоэкранный</PresentationFormat>
  <Paragraphs>92</Paragraphs>
  <Slides>15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Helvetica</vt:lpstr>
      <vt:lpstr>Trebuchet MS</vt:lpstr>
      <vt:lpstr>Wingdings</vt:lpstr>
      <vt:lpstr>Wingdings 3</vt:lpstr>
      <vt:lpstr>Грань</vt:lpstr>
      <vt:lpstr>Розробка системи шифрування повідомлень великих розмірів</vt:lpstr>
      <vt:lpstr>Актуальність</vt:lpstr>
      <vt:lpstr>Табличні шифри</vt:lpstr>
      <vt:lpstr>Потокові шифри</vt:lpstr>
      <vt:lpstr>Блочні шифри</vt:lpstr>
      <vt:lpstr>Довжина ключа</vt:lpstr>
      <vt:lpstr>Шифрування на кожному раунді</vt:lpstr>
      <vt:lpstr>Кількість раундів</vt:lpstr>
      <vt:lpstr>Дешифрування</vt:lpstr>
      <vt:lpstr>Порівняння шифрів</vt:lpstr>
      <vt:lpstr>Час роботи шифру Віженера</vt:lpstr>
      <vt:lpstr>Час роботи розробленого шифру</vt:lpstr>
      <vt:lpstr>Демонстрація роботи програми</vt:lpstr>
      <vt:lpstr>Висновки</vt:lpstr>
      <vt:lpstr>ДЯКУЮ ЗА УВАГУ!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системи шифрування повідомлень великих розмірів</dc:title>
  <dc:creator>Microsoft</dc:creator>
  <cp:lastModifiedBy>Microsoft</cp:lastModifiedBy>
  <cp:revision>9</cp:revision>
  <dcterms:created xsi:type="dcterms:W3CDTF">2020-02-05T09:03:57Z</dcterms:created>
  <dcterms:modified xsi:type="dcterms:W3CDTF">2020-02-05T11:53:31Z</dcterms:modified>
</cp:coreProperties>
</file>