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72" r:id="rId4"/>
    <p:sldId id="259" r:id="rId5"/>
    <p:sldId id="260" r:id="rId6"/>
    <p:sldId id="261" r:id="rId7"/>
    <p:sldId id="267" r:id="rId8"/>
    <p:sldId id="262" r:id="rId9"/>
    <p:sldId id="268" r:id="rId10"/>
    <p:sldId id="269" r:id="rId11"/>
    <p:sldId id="266" r:id="rId12"/>
    <p:sldId id="263" r:id="rId13"/>
    <p:sldId id="264" r:id="rId14"/>
    <p:sldId id="258" r:id="rId15"/>
    <p:sldId id="270" r:id="rId16"/>
    <p:sldId id="265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99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18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55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16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76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5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6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4B1796-2F4A-4408-9A06-4E198E2A21DD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87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0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4B1796-2F4A-4408-9A06-4E198E2A21DD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0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1664208"/>
          </a:xfrm>
        </p:spPr>
        <p:txBody>
          <a:bodyPr>
            <a:normAutofit/>
          </a:bodyPr>
          <a:lstStyle/>
          <a:p>
            <a:r>
              <a:rPr lang="uk-UA" sz="5400" dirty="0" smtClean="0"/>
              <a:t>Розробка системи шифрування повідомлень великих розмірів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23470" y="6089904"/>
            <a:ext cx="368530" cy="240236"/>
          </a:xfrm>
        </p:spPr>
        <p:txBody>
          <a:bodyPr>
            <a:normAutofit fontScale="55000" lnSpcReduction="20000"/>
          </a:bodyPr>
          <a:lstStyle/>
          <a:p>
            <a:r>
              <a:rPr lang="uk-UA" dirty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1755648"/>
            <a:ext cx="3904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Науковий керівник:</a:t>
            </a:r>
          </a:p>
          <a:p>
            <a:r>
              <a:rPr lang="uk-UA" dirty="0" err="1" smtClean="0"/>
              <a:t>Руккас</a:t>
            </a:r>
            <a:r>
              <a:rPr lang="uk-UA" dirty="0" smtClean="0"/>
              <a:t> Кирило Маркович</a:t>
            </a:r>
            <a:r>
              <a:rPr lang="ru-RU" dirty="0" smtClean="0"/>
              <a:t>,</a:t>
            </a:r>
          </a:p>
          <a:p>
            <a:r>
              <a:rPr lang="uk-UA" dirty="0" smtClean="0"/>
              <a:t>професор кафедри теоретичної та прикладної інформатики механіко-математичного факультету Харківського національного університету</a:t>
            </a:r>
          </a:p>
          <a:p>
            <a:r>
              <a:rPr lang="uk-UA" dirty="0" smtClean="0"/>
              <a:t>імені  </a:t>
            </a:r>
            <a:r>
              <a:rPr lang="uk-UA" dirty="0" err="1" smtClean="0"/>
              <a:t>В.Н.Каразіна</a:t>
            </a:r>
            <a:r>
              <a:rPr lang="uk-UA" dirty="0" smtClean="0"/>
              <a:t>, доктор технічних наук, доцент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4612576"/>
            <a:ext cx="4197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Роботу виконав:</a:t>
            </a:r>
          </a:p>
          <a:p>
            <a:r>
              <a:rPr lang="uk-UA" dirty="0" smtClean="0"/>
              <a:t>Попович Ярослав Васильович</a:t>
            </a:r>
            <a:r>
              <a:rPr lang="ru-RU" dirty="0" smtClean="0"/>
              <a:t>,</a:t>
            </a:r>
          </a:p>
          <a:p>
            <a:r>
              <a:rPr lang="uk-UA" dirty="0" smtClean="0"/>
              <a:t>Учень 10 класу Харківського Навчально-виховного комплексу №45 «Академічна гімназія»</a:t>
            </a:r>
          </a:p>
        </p:txBody>
      </p:sp>
    </p:spTree>
    <p:extLst>
      <p:ext uri="{BB962C8B-B14F-4D97-AF65-F5344CB8AC3E}">
        <p14:creationId xmlns:p14="http://schemas.microsoft.com/office/powerpoint/2010/main" val="307256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Дешифрування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28" y="2967555"/>
            <a:ext cx="7414903" cy="1249788"/>
          </a:xfrm>
        </p:spPr>
      </p:pic>
    </p:spTree>
    <p:extLst>
      <p:ext uri="{BB962C8B-B14F-4D97-AF65-F5344CB8AC3E}">
        <p14:creationId xmlns:p14="http://schemas.microsoft.com/office/powerpoint/2010/main" val="8308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Порівняння шифрів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7509534"/>
                  </p:ext>
                </p:extLst>
              </p:nvPr>
            </p:nvGraphicFramePr>
            <p:xfrm>
              <a:off x="1096963" y="1846263"/>
              <a:ext cx="10058400" cy="375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/>
                    <a:gridCol w="3352800"/>
                    <a:gridCol w="3352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Час роботи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Особливості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baseline="0" dirty="0" err="1" smtClean="0"/>
                            <a:t>Віженера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i="1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Піддається</a:t>
                          </a:r>
                          <a:r>
                            <a:rPr lang="uk-UA" baseline="0" dirty="0" smtClean="0"/>
                            <a:t> дешифруванню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 </a:t>
                          </a:r>
                          <a:r>
                            <a:rPr lang="uk-UA" dirty="0" err="1" smtClean="0"/>
                            <a:t>Вєрнама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oMath>
                          </a14:m>
                          <a:r>
                            <a:rPr lang="en-US" i="1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Доведена</a:t>
                          </a:r>
                          <a:r>
                            <a:rPr lang="uk-UA" baseline="0" dirty="0" smtClean="0"/>
                            <a:t> абсолютна </a:t>
                          </a:r>
                          <a:r>
                            <a:rPr lang="uk-UA" baseline="0" dirty="0" err="1" smtClean="0"/>
                            <a:t>криптостійкість</a:t>
                          </a:r>
                          <a:endParaRPr lang="uk-UA" dirty="0" smtClean="0"/>
                        </a:p>
                        <a:p>
                          <a:r>
                            <a:rPr lang="uk-UA" dirty="0" smtClean="0"/>
                            <a:t>Для</a:t>
                          </a:r>
                          <a:r>
                            <a:rPr lang="uk-UA" baseline="0" dirty="0" smtClean="0"/>
                            <a:t> роботи потрібно згенерувати випадкові числа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 </a:t>
                          </a:r>
                          <a:r>
                            <a:rPr lang="en-US" dirty="0" smtClean="0"/>
                            <a:t>DES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Не дешифрується за</a:t>
                          </a:r>
                          <a:r>
                            <a:rPr lang="uk-UA" baseline="0" dirty="0" smtClean="0"/>
                            <a:t> «нормальний» час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Розроблений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baseline="0" dirty="0" smtClean="0"/>
                            <a:t>шифр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𝑛𝑐</m:t>
                              </m:r>
                            </m:oMath>
                          </a14:m>
                          <a:r>
                            <a:rPr lang="en-US" i="1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Час роботи залежить від кількості раундів</a:t>
                          </a:r>
                        </a:p>
                        <a:p>
                          <a:r>
                            <a:rPr lang="uk-UA" dirty="0" err="1" smtClean="0"/>
                            <a:t>Криптостійкий</a:t>
                          </a:r>
                          <a:r>
                            <a:rPr lang="uk-UA" dirty="0" smtClean="0"/>
                            <a:t> до атак методом </a:t>
                          </a:r>
                          <a:r>
                            <a:rPr lang="uk-UA" dirty="0" err="1" smtClean="0"/>
                            <a:t>Касіскі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7509534"/>
                  </p:ext>
                </p:extLst>
              </p:nvPr>
            </p:nvGraphicFramePr>
            <p:xfrm>
              <a:off x="1096963" y="1846263"/>
              <a:ext cx="10058400" cy="375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/>
                    <a:gridCol w="3352800"/>
                    <a:gridCol w="3352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Час роботи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Особливості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baseline="0" dirty="0" err="1" smtClean="0"/>
                            <a:t>Віженера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08197" r="-100726" b="-8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Піддається</a:t>
                          </a:r>
                          <a:r>
                            <a:rPr lang="uk-UA" baseline="0" dirty="0" smtClean="0"/>
                            <a:t> дешифруванню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 </a:t>
                          </a:r>
                          <a:r>
                            <a:rPr lang="uk-UA" dirty="0" err="1" smtClean="0"/>
                            <a:t>Вєрнама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65128" r="-100726" b="-16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Доведена</a:t>
                          </a:r>
                          <a:r>
                            <a:rPr lang="uk-UA" baseline="0" dirty="0" smtClean="0"/>
                            <a:t> абсолютна </a:t>
                          </a:r>
                          <a:r>
                            <a:rPr lang="uk-UA" baseline="0" dirty="0" err="1" smtClean="0"/>
                            <a:t>криптостійкість</a:t>
                          </a:r>
                          <a:endParaRPr lang="uk-UA" dirty="0" smtClean="0"/>
                        </a:p>
                        <a:p>
                          <a:r>
                            <a:rPr lang="uk-UA" dirty="0" smtClean="0"/>
                            <a:t>Для</a:t>
                          </a:r>
                          <a:r>
                            <a:rPr lang="uk-UA" baseline="0" dirty="0" smtClean="0"/>
                            <a:t> роботи потрібно згенерувати випадкові числа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 </a:t>
                          </a:r>
                          <a:r>
                            <a:rPr lang="en-US" dirty="0" smtClean="0"/>
                            <a:t>DES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303774" r="-100726" b="-1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Не дешифрується за</a:t>
                          </a:r>
                          <a:r>
                            <a:rPr lang="uk-UA" baseline="0" dirty="0" smtClean="0"/>
                            <a:t> «нормальний» час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Розроблений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baseline="0" dirty="0" smtClean="0"/>
                            <a:t>шифр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219487" r="-100726" b="-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Час роботи залежить від кількості раундів</a:t>
                          </a:r>
                        </a:p>
                        <a:p>
                          <a:r>
                            <a:rPr lang="uk-UA" dirty="0" err="1" smtClean="0"/>
                            <a:t>Криптостійкий</a:t>
                          </a:r>
                          <a:r>
                            <a:rPr lang="uk-UA" dirty="0" smtClean="0"/>
                            <a:t> до атак методом </a:t>
                          </a:r>
                          <a:r>
                            <a:rPr lang="uk-UA" dirty="0" err="1" smtClean="0"/>
                            <a:t>Касіскі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8449056" y="5527422"/>
            <a:ext cx="3401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 – </a:t>
            </a:r>
            <a:r>
              <a:rPr lang="uk-UA" sz="1600" i="1" dirty="0" smtClean="0"/>
              <a:t>довжина тексту</a:t>
            </a:r>
          </a:p>
          <a:p>
            <a:r>
              <a:rPr lang="en-US" sz="1600" i="1" dirty="0" smtClean="0"/>
              <a:t>k – </a:t>
            </a:r>
            <a:r>
              <a:rPr lang="uk-UA" sz="1600" i="1" dirty="0" smtClean="0"/>
              <a:t>час генерації випадкового числа</a:t>
            </a:r>
            <a:endParaRPr lang="en-US" sz="1600" i="1" dirty="0" smtClean="0"/>
          </a:p>
          <a:p>
            <a:r>
              <a:rPr lang="en-US" sz="1600" i="1" dirty="0" smtClean="0"/>
              <a:t>c – </a:t>
            </a:r>
            <a:r>
              <a:rPr lang="uk-UA" sz="1600" i="1" dirty="0" smtClean="0"/>
              <a:t>кількість раундів</a:t>
            </a:r>
          </a:p>
          <a:p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35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Час роботи шифру </a:t>
            </a:r>
            <a:r>
              <a:rPr lang="uk-UA" dirty="0" err="1" smtClean="0"/>
              <a:t>Віженера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92" y="2332061"/>
            <a:ext cx="8476175" cy="1279819"/>
          </a:xfrm>
        </p:spPr>
      </p:pic>
    </p:spTree>
    <p:extLst>
      <p:ext uri="{BB962C8B-B14F-4D97-AF65-F5344CB8AC3E}">
        <p14:creationId xmlns:p14="http://schemas.microsoft.com/office/powerpoint/2010/main" val="19551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Час роботи </a:t>
            </a:r>
            <a:r>
              <a:rPr lang="uk-UA" dirty="0" smtClean="0"/>
              <a:t>розробленого шифру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53" y="2489024"/>
            <a:ext cx="6699253" cy="1689079"/>
          </a:xfrm>
        </p:spPr>
      </p:pic>
    </p:spTree>
    <p:extLst>
      <p:ext uri="{BB962C8B-B14F-4D97-AF65-F5344CB8AC3E}">
        <p14:creationId xmlns:p14="http://schemas.microsoft.com/office/powerpoint/2010/main" val="26091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роботи програми (сервер)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27" y="2005366"/>
            <a:ext cx="3465506" cy="4022725"/>
          </a:xfrm>
        </p:spPr>
      </p:pic>
    </p:spTree>
    <p:extLst>
      <p:ext uri="{BB962C8B-B14F-4D97-AF65-F5344CB8AC3E}">
        <p14:creationId xmlns:p14="http://schemas.microsoft.com/office/powerpoint/2010/main" val="37405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роботи програми (клієнт)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7" y="2520935"/>
            <a:ext cx="3604572" cy="327688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498" y="2520935"/>
            <a:ext cx="3748024" cy="32768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34" y="2185626"/>
            <a:ext cx="3909399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uk-UA" dirty="0" smtClean="0"/>
              <a:t> Для вирішення даного завдання не можна використовувати шифр </a:t>
            </a:r>
            <a:r>
              <a:rPr lang="uk-UA" dirty="0" err="1" smtClean="0"/>
              <a:t>Вєрнама</a:t>
            </a:r>
            <a:endParaRPr lang="uk-UA" dirty="0" smtClean="0"/>
          </a:p>
          <a:p>
            <a:pPr>
              <a:buFont typeface="Wingdings" panose="05000000000000000000" pitchFamily="2" charset="2"/>
              <a:buChar char="§"/>
            </a:pPr>
            <a:endParaRPr lang="uk-UA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uk-UA" dirty="0" smtClean="0"/>
              <a:t>Шифри </a:t>
            </a:r>
            <a:r>
              <a:rPr lang="en-US" dirty="0" smtClean="0"/>
              <a:t>DES </a:t>
            </a:r>
            <a:r>
              <a:rPr lang="uk-UA" dirty="0" smtClean="0"/>
              <a:t>та розроблений шифр будуть шифрувати повідомлення краще за </a:t>
            </a:r>
            <a:r>
              <a:rPr lang="uk-UA" dirty="0" err="1" smtClean="0"/>
              <a:t>шифир</a:t>
            </a:r>
            <a:r>
              <a:rPr lang="uk-UA" dirty="0" smtClean="0"/>
              <a:t> </a:t>
            </a:r>
            <a:r>
              <a:rPr lang="uk-UA" dirty="0" err="1" smtClean="0"/>
              <a:t>Віженера</a:t>
            </a:r>
            <a:endParaRPr lang="uk-UA" dirty="0" smtClean="0"/>
          </a:p>
          <a:p>
            <a:pPr>
              <a:buFont typeface="Wingdings" panose="05000000000000000000" pitchFamily="2" charset="2"/>
              <a:buChar char="§"/>
            </a:pPr>
            <a:endParaRPr lang="uk-UA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uk-UA" dirty="0" smtClean="0"/>
              <a:t> На великих рядках краще працює розроблений шифр, ніж шифр </a:t>
            </a:r>
            <a:r>
              <a:rPr lang="en-US" dirty="0" smtClean="0"/>
              <a:t>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9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7200" dirty="0" smtClean="0"/>
              <a:t>ДЯКУЮ ЗА УВАГУ!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3344" y="5687568"/>
            <a:ext cx="402336" cy="181526"/>
          </a:xfrm>
        </p:spPr>
        <p:txBody>
          <a:bodyPr>
            <a:normAutofit fontScale="40000" lnSpcReduction="20000"/>
          </a:bodyPr>
          <a:lstStyle/>
          <a:p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22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uk-UA" sz="2800" dirty="0"/>
              <a:t> </a:t>
            </a:r>
            <a:r>
              <a:rPr lang="uk-UA" sz="2800" dirty="0" smtClean="0"/>
              <a:t>Авторизація на сайтах</a:t>
            </a:r>
          </a:p>
          <a:p>
            <a:pPr>
              <a:buFont typeface="Wingdings" panose="05000000000000000000" pitchFamily="2" charset="2"/>
              <a:buChar char="§"/>
            </a:pPr>
            <a:endParaRPr lang="uk-UA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uk-UA" sz="2800" dirty="0"/>
              <a:t> </a:t>
            </a:r>
            <a:r>
              <a:rPr lang="uk-UA" sz="2800" dirty="0" smtClean="0"/>
              <a:t>Воєнне діло</a:t>
            </a:r>
          </a:p>
          <a:p>
            <a:pPr>
              <a:buFont typeface="Wingdings" panose="05000000000000000000" pitchFamily="2" charset="2"/>
              <a:buChar char="§"/>
            </a:pPr>
            <a:endParaRPr lang="uk-UA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uk-UA" sz="2800" dirty="0"/>
              <a:t> </a:t>
            </a:r>
            <a:r>
              <a:rPr lang="uk-UA" sz="2800" dirty="0" smtClean="0"/>
              <a:t>Безпека особистої інформації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uk-UA" sz="2800" dirty="0" smtClean="0"/>
              <a:t> Відправка файлів великих розмірів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680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Класифікація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uk-UA" sz="2400" dirty="0" smtClean="0"/>
              <a:t> Табличні</a:t>
            </a:r>
            <a:endParaRPr lang="uk-UA" sz="2400" dirty="0"/>
          </a:p>
          <a:p>
            <a:pPr>
              <a:buFont typeface="Wingdings" panose="05000000000000000000" pitchFamily="2" charset="2"/>
              <a:buChar char="§"/>
            </a:pPr>
            <a:endParaRPr lang="uk-UA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uk-UA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uk-UA" sz="2400" dirty="0" smtClean="0"/>
              <a:t> Потокові</a:t>
            </a:r>
          </a:p>
          <a:p>
            <a:pPr>
              <a:buFont typeface="Wingdings" panose="05000000000000000000" pitchFamily="2" charset="2"/>
              <a:buChar char="§"/>
            </a:pPr>
            <a:endParaRPr lang="uk-UA" sz="2400" dirty="0"/>
          </a:p>
          <a:p>
            <a:pPr>
              <a:buFont typeface="Wingdings" panose="05000000000000000000" pitchFamily="2" charset="2"/>
              <a:buChar char="§"/>
            </a:pPr>
            <a:endParaRPr lang="uk-UA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uk-UA" sz="2400" dirty="0" smtClean="0"/>
              <a:t> Блочні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209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Табличні шифри</a:t>
            </a:r>
            <a:endParaRPr lang="ru-RU" dirty="0"/>
          </a:p>
        </p:txBody>
      </p:sp>
      <p:pic>
        <p:nvPicPr>
          <p:cNvPr id="1026" name="Picture 2" descr="Картинки по запросу квадрат виженера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117" y="198342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Потокові шифри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65" y="1846263"/>
            <a:ext cx="6091996" cy="4022725"/>
          </a:xfrm>
        </p:spPr>
      </p:pic>
    </p:spTree>
    <p:extLst>
      <p:ext uri="{BB962C8B-B14F-4D97-AF65-F5344CB8AC3E}">
        <p14:creationId xmlns:p14="http://schemas.microsoft.com/office/powerpoint/2010/main" val="17726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Блочні шифри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31" y="1846263"/>
            <a:ext cx="3010263" cy="4022725"/>
          </a:xfrm>
        </p:spPr>
      </p:pic>
    </p:spTree>
    <p:extLst>
      <p:ext uri="{BB962C8B-B14F-4D97-AF65-F5344CB8AC3E}">
        <p14:creationId xmlns:p14="http://schemas.microsoft.com/office/powerpoint/2010/main" val="31608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Довжина ключа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17" y="3150489"/>
            <a:ext cx="7248525" cy="1066800"/>
          </a:xfrm>
        </p:spPr>
      </p:pic>
      <p:sp>
        <p:nvSpPr>
          <p:cNvPr id="5" name="TextBox 4"/>
          <p:cNvSpPr txBox="1"/>
          <p:nvPr/>
        </p:nvSpPr>
        <p:spPr>
          <a:xfrm>
            <a:off x="2147220" y="2138600"/>
            <a:ext cx="795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Відкритий текст розбивається на блоки, довжина яких дорівнює довжині ключа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3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576" y="286803"/>
            <a:ext cx="10058400" cy="1450757"/>
          </a:xfrm>
        </p:spPr>
        <p:txBody>
          <a:bodyPr/>
          <a:lstStyle/>
          <a:p>
            <a:r>
              <a:rPr lang="uk-UA" dirty="0" smtClean="0"/>
              <a:t>Шифрування на кожному раунді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63" y="3030036"/>
            <a:ext cx="7376799" cy="1325995"/>
          </a:xfrm>
        </p:spPr>
      </p:pic>
    </p:spTree>
    <p:extLst>
      <p:ext uri="{BB962C8B-B14F-4D97-AF65-F5344CB8AC3E}">
        <p14:creationId xmlns:p14="http://schemas.microsoft.com/office/powerpoint/2010/main" val="7070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Кількість раундів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Чим більша кількість раундів, тим довше працює шифр, тим краще шифрується дані.</a:t>
            </a:r>
          </a:p>
          <a:p>
            <a:r>
              <a:rPr lang="uk-UA" dirty="0" smtClean="0"/>
              <a:t>Чим менша кількість раундів, тим швидше працює шифр, тим гірше шифруються дані.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2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471</TotalTime>
  <Words>266</Words>
  <Application>Microsoft Office PowerPoint</Application>
  <PresentationFormat>Широкоэкранный</PresentationFormat>
  <Paragraphs>68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Cambria Math</vt:lpstr>
      <vt:lpstr>Wingdings</vt:lpstr>
      <vt:lpstr>Ретро</vt:lpstr>
      <vt:lpstr>Розробка системи шифрування повідомлень великих розмірів</vt:lpstr>
      <vt:lpstr>Актуальність</vt:lpstr>
      <vt:lpstr>Класифікація</vt:lpstr>
      <vt:lpstr>Табличні шифри</vt:lpstr>
      <vt:lpstr>Потокові шифри</vt:lpstr>
      <vt:lpstr>Блочні шифри</vt:lpstr>
      <vt:lpstr>Довжина ключа</vt:lpstr>
      <vt:lpstr>Шифрування на кожному раунді</vt:lpstr>
      <vt:lpstr>Кількість раундів</vt:lpstr>
      <vt:lpstr>Дешифрування</vt:lpstr>
      <vt:lpstr>Порівняння шифрів</vt:lpstr>
      <vt:lpstr>Час роботи шифру Віженера</vt:lpstr>
      <vt:lpstr>Час роботи розробленого шифру</vt:lpstr>
      <vt:lpstr>Приклад роботи програми (сервер)</vt:lpstr>
      <vt:lpstr>Приклад роботи програми (клієнт)</vt:lpstr>
      <vt:lpstr>Висновки</vt:lpstr>
      <vt:lpstr>ДЯКУЮ ЗА УВАГУ!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</dc:creator>
  <cp:lastModifiedBy>Microsoft</cp:lastModifiedBy>
  <cp:revision>34</cp:revision>
  <dcterms:created xsi:type="dcterms:W3CDTF">2019-12-03T08:35:05Z</dcterms:created>
  <dcterms:modified xsi:type="dcterms:W3CDTF">2019-12-06T20:05:03Z</dcterms:modified>
</cp:coreProperties>
</file>