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1" r:id="rId6"/>
    <p:sldId id="262" r:id="rId7"/>
    <p:sldId id="263" r:id="rId8"/>
    <p:sldId id="268" r:id="rId9"/>
    <p:sldId id="269" r:id="rId10"/>
    <p:sldId id="270" r:id="rId11"/>
    <p:sldId id="266" r:id="rId12"/>
    <p:sldId id="271" r:id="rId13"/>
    <p:sldId id="272" r:id="rId14"/>
    <p:sldId id="273" r:id="rId15"/>
    <p:sldId id="274" r:id="rId16"/>
    <p:sldId id="275" r:id="rId17"/>
    <p:sldId id="276" r:id="rId18"/>
    <p:sldId id="277" r:id="rId1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3" autoAdjust="0"/>
    <p:restoredTop sz="94660"/>
  </p:normalViewPr>
  <p:slideViewPr>
    <p:cSldViewPr snapToGrid="0">
      <p:cViewPr varScale="1">
        <p:scale>
          <a:sx n="65" d="100"/>
          <a:sy n="65" d="100"/>
        </p:scale>
        <p:origin x="716"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DC84D2-C4A8-DB96-A23C-3483B84F7997}"/>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3DC2607D-4D79-EB40-B542-AACED5768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FC197EBE-A06A-9695-19DE-4E0B75E520D5}"/>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5" name="מציין מיקום של כותרת תחתונה 4">
            <a:extLst>
              <a:ext uri="{FF2B5EF4-FFF2-40B4-BE49-F238E27FC236}">
                <a16:creationId xmlns:a16="http://schemas.microsoft.com/office/drawing/2014/main" id="{8583A43C-F4D9-515C-7E54-6EF518F0A75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EDA1064-D231-2B18-AF3D-81DBDDAAD9FB}"/>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251956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AC49ED-B968-F131-3CF2-68ABD70A29D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05652E4-3AA0-DF01-561B-6B2B08369BB1}"/>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7C9D99B-9AA3-89B8-BCF3-AC9892D2986F}"/>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5" name="מציין מיקום של כותרת תחתונה 4">
            <a:extLst>
              <a:ext uri="{FF2B5EF4-FFF2-40B4-BE49-F238E27FC236}">
                <a16:creationId xmlns:a16="http://schemas.microsoft.com/office/drawing/2014/main" id="{320BB29B-B3BE-4746-6982-3D6414209DC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72BC5CB-A655-D2EA-AD11-080C81E9DF46}"/>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221563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793F4427-9009-6516-A9B7-64D23E5E1163}"/>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1DED17D-0563-1908-6391-4E76B853CB8D}"/>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012EF0F-6923-8F15-873F-F0E0BF075BAB}"/>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5" name="מציין מיקום של כותרת תחתונה 4">
            <a:extLst>
              <a:ext uri="{FF2B5EF4-FFF2-40B4-BE49-F238E27FC236}">
                <a16:creationId xmlns:a16="http://schemas.microsoft.com/office/drawing/2014/main" id="{4AA0E578-2880-2977-6007-FCFC12D3BC8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867A031-2886-A932-BCA0-FE02F8E18008}"/>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3623149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כותרת וטקסט">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E4C973-5074-15CE-B3DC-B8C32DA3884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248247C-5C96-C741-F67F-91D16BB90369}"/>
              </a:ext>
            </a:extLst>
          </p:cNvPr>
          <p:cNvSpPr>
            <a:spLocks noGrp="1"/>
          </p:cNvSpPr>
          <p:nvPr>
            <p:ph type="body"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DC94D5D-0889-136C-D05E-1A876D81D314}"/>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5" name="מציין מיקום של כותרת תחתונה 4">
            <a:extLst>
              <a:ext uri="{FF2B5EF4-FFF2-40B4-BE49-F238E27FC236}">
                <a16:creationId xmlns:a16="http://schemas.microsoft.com/office/drawing/2014/main" id="{1127EE18-8B97-B8BD-61DF-074F94871F4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2B14773-AE93-230A-B76B-998427C6FE63}"/>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2186801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F55EA4-2E52-EBC1-5056-E59BBCEABBF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122251C-1593-6E5E-17CB-FC9372B65F48}"/>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2D0BE5E-6086-EEBC-7F5D-3A361417BC25}"/>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5" name="מציין מיקום של כותרת תחתונה 4">
            <a:extLst>
              <a:ext uri="{FF2B5EF4-FFF2-40B4-BE49-F238E27FC236}">
                <a16:creationId xmlns:a16="http://schemas.microsoft.com/office/drawing/2014/main" id="{15287CA0-56B0-88FA-DF44-D4206C2CED3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3663FD9-592B-D791-A8DF-796E6AF7180B}"/>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84786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1CFF36C-6498-530A-31A3-1EC50A0BBAE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71F863F-8065-60CF-C9B7-57A17693B1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B69F41DD-6476-4E67-A9C0-08CAF354704D}"/>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5" name="מציין מיקום של כותרת תחתונה 4">
            <a:extLst>
              <a:ext uri="{FF2B5EF4-FFF2-40B4-BE49-F238E27FC236}">
                <a16:creationId xmlns:a16="http://schemas.microsoft.com/office/drawing/2014/main" id="{363A40C2-9FC3-E8A4-3D51-6D906A81F50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9B379A5-0CCC-F1A7-83A9-86EE296C7903}"/>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262417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671F07-8C04-AE70-A541-FA8749AC571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7D0740B-F807-D05F-FBD1-9589143673D3}"/>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AA3F978A-431D-2CFD-823F-B3134537D02E}"/>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30C74C14-35D2-C5F9-21D4-0B1D8B936903}"/>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6" name="מציין מיקום של כותרת תחתונה 5">
            <a:extLst>
              <a:ext uri="{FF2B5EF4-FFF2-40B4-BE49-F238E27FC236}">
                <a16:creationId xmlns:a16="http://schemas.microsoft.com/office/drawing/2014/main" id="{2505B875-72A6-C475-D0EA-5180F36B7C5D}"/>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5A779CB-4D0F-1DAF-95F0-F1A40198242D}"/>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1167091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E72179-B1FC-41F5-1297-ACB609EC3E37}"/>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ADE5927-88F7-5EAB-BEA7-179A7EED7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83E23B0-5E3C-3375-79C8-141939CAAA37}"/>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081B07A2-25D6-7FB1-6BDC-AFB60E6173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6D8D36A5-AF3B-7DD1-0B83-889F864C0C3B}"/>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F95ACF4-EE68-9933-01CA-BE90A222C16C}"/>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8" name="מציין מיקום של כותרת תחתונה 7">
            <a:extLst>
              <a:ext uri="{FF2B5EF4-FFF2-40B4-BE49-F238E27FC236}">
                <a16:creationId xmlns:a16="http://schemas.microsoft.com/office/drawing/2014/main" id="{322AD6CC-38C0-0175-2A7E-86AE9FFB902A}"/>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857402C4-021C-AF9A-1722-B8B41A30E409}"/>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101999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D19E083-411E-6739-A816-47268A6D918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2A878D88-9792-EB5D-6949-3610A3191725}"/>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4" name="מציין מיקום של כותרת תחתונה 3">
            <a:extLst>
              <a:ext uri="{FF2B5EF4-FFF2-40B4-BE49-F238E27FC236}">
                <a16:creationId xmlns:a16="http://schemas.microsoft.com/office/drawing/2014/main" id="{79C0153E-AC6C-5720-B677-208B219906DA}"/>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680C6991-659B-5A13-618E-BDC2748E195C}"/>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3407673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452D8F0C-0D85-34C5-FEA4-710DE6A7B17C}"/>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3" name="מציין מיקום של כותרת תחתונה 2">
            <a:extLst>
              <a:ext uri="{FF2B5EF4-FFF2-40B4-BE49-F238E27FC236}">
                <a16:creationId xmlns:a16="http://schemas.microsoft.com/office/drawing/2014/main" id="{4CD15CBB-A030-E3E1-168F-842288D4FA85}"/>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28A5B10B-C3C9-2975-0C7D-DF2FB81EB6B8}"/>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686870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1E55ED-F46E-705C-9C50-92610A9617D1}"/>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6009B21-4DAF-A55B-9F8A-4B28895A2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AB99B7B5-96E3-4EE8-9D68-93C575879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38624BB-ADFA-FA88-A38F-3646D086C120}"/>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6" name="מציין מיקום של כותרת תחתונה 5">
            <a:extLst>
              <a:ext uri="{FF2B5EF4-FFF2-40B4-BE49-F238E27FC236}">
                <a16:creationId xmlns:a16="http://schemas.microsoft.com/office/drawing/2014/main" id="{EBF2C32D-D253-0C78-52C6-5E722D09BE6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5CE2D28-E2A6-E209-4CC6-CEFB5CB830BB}"/>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4051170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601B95D-78CD-2379-B41F-3A8DF300E14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13864B5A-C3F6-93B2-0814-B71588E0C5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71AE8B55-627A-884F-E95A-2E1540805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D2764DFA-0721-24CD-5A58-6DFDEDB7D93D}"/>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6" name="מציין מיקום של כותרת תחתונה 5">
            <a:extLst>
              <a:ext uri="{FF2B5EF4-FFF2-40B4-BE49-F238E27FC236}">
                <a16:creationId xmlns:a16="http://schemas.microsoft.com/office/drawing/2014/main" id="{391C3E21-24EF-C82F-8229-335415812CA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6DDE558-7ABC-28A0-58D7-8E2D8CC3873A}"/>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2206092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E6990397-0E71-D8CF-6B07-CB876C121B3C}"/>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46A6F0D-6F64-0840-5CE7-CCC4BF582E52}"/>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E0FA7EA-300E-0039-9E0E-68238033F5CF}"/>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3C12519-EC21-4BCE-AAE5-1F81BFD24576}" type="datetimeFigureOut">
              <a:rPr lang="he-IL" smtClean="0"/>
              <a:t>ט"ו/אב/תשפ"ג</a:t>
            </a:fld>
            <a:endParaRPr lang="he-IL"/>
          </a:p>
        </p:txBody>
      </p:sp>
      <p:sp>
        <p:nvSpPr>
          <p:cNvPr id="5" name="מציין מיקום של כותרת תחתונה 4">
            <a:extLst>
              <a:ext uri="{FF2B5EF4-FFF2-40B4-BE49-F238E27FC236}">
                <a16:creationId xmlns:a16="http://schemas.microsoft.com/office/drawing/2014/main" id="{DF79EA3E-2070-ED13-07E0-CED1C14669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70AFF36-5592-E24B-2C0C-7B5BAD98798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99E5ACBD-A8CD-46B6-BB26-1A4EFB1B08C9}" type="slidenum">
              <a:rPr lang="he-IL" smtClean="0"/>
              <a:t>‹#›</a:t>
            </a:fld>
            <a:endParaRPr lang="he-IL"/>
          </a:p>
        </p:txBody>
      </p:sp>
    </p:spTree>
    <p:extLst>
      <p:ext uri="{BB962C8B-B14F-4D97-AF65-F5344CB8AC3E}">
        <p14:creationId xmlns:p14="http://schemas.microsoft.com/office/powerpoint/2010/main" val="81492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A5D43C3C-F123-C317-D476-36E514C7EA78}"/>
              </a:ext>
            </a:extLst>
          </p:cNvPr>
          <p:cNvSpPr>
            <a:spLocks noGrp="1"/>
          </p:cNvSpPr>
          <p:nvPr>
            <p:ph type="ctrTitle"/>
          </p:nvPr>
        </p:nvSpPr>
        <p:spPr>
          <a:xfrm>
            <a:off x="4038600" y="1939159"/>
            <a:ext cx="7644627" cy="2751086"/>
          </a:xfrm>
        </p:spPr>
        <p:txBody>
          <a:bodyPr>
            <a:normAutofit/>
          </a:bodyPr>
          <a:lstStyle/>
          <a:p>
            <a:pPr algn="l" rtl="0"/>
            <a:r>
              <a:rPr lang="en-US" dirty="0"/>
              <a:t>Particle Filtering for Localization</a:t>
            </a:r>
            <a:endParaRPr lang="he-IL" dirty="0"/>
          </a:p>
        </p:txBody>
      </p:sp>
      <p:sp>
        <p:nvSpPr>
          <p:cNvPr id="3" name="כותרת משנה 2">
            <a:extLst>
              <a:ext uri="{FF2B5EF4-FFF2-40B4-BE49-F238E27FC236}">
                <a16:creationId xmlns:a16="http://schemas.microsoft.com/office/drawing/2014/main" id="{D793B8F8-B3CD-7CE9-1A46-337C05A2E029}"/>
              </a:ext>
            </a:extLst>
          </p:cNvPr>
          <p:cNvSpPr>
            <a:spLocks noGrp="1"/>
          </p:cNvSpPr>
          <p:nvPr>
            <p:ph type="subTitle" idx="1"/>
          </p:nvPr>
        </p:nvSpPr>
        <p:spPr>
          <a:xfrm>
            <a:off x="4038600" y="4782320"/>
            <a:ext cx="7644627" cy="1329443"/>
          </a:xfrm>
        </p:spPr>
        <p:txBody>
          <a:bodyPr>
            <a:normAutofit/>
          </a:bodyPr>
          <a:lstStyle/>
          <a:p>
            <a:pPr algn="l" rtl="0"/>
            <a:r>
              <a:rPr lang="en-US" dirty="0"/>
              <a:t>Information Processing In Autonomous Systems</a:t>
            </a:r>
          </a:p>
          <a:p>
            <a:pPr algn="l" rtl="0"/>
            <a:r>
              <a:rPr lang="en-US" i="1" dirty="0"/>
              <a:t>Yarin Hausler</a:t>
            </a:r>
            <a:endParaRPr lang="he-IL" i="1" dirty="0"/>
          </a:p>
        </p:txBody>
      </p:sp>
    </p:spTree>
    <p:extLst>
      <p:ext uri="{BB962C8B-B14F-4D97-AF65-F5344CB8AC3E}">
        <p14:creationId xmlns:p14="http://schemas.microsoft.com/office/powerpoint/2010/main" val="353071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8E936CF-1CB4-7BE9-ACE4-20AD29237E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rtl="0"/>
            <a:r>
              <a:rPr lang="en-US" sz="3200" kern="1200">
                <a:solidFill>
                  <a:schemeClr val="bg1"/>
                </a:solidFill>
                <a:latin typeface="+mj-lt"/>
                <a:ea typeface="+mj-ea"/>
                <a:cs typeface="+mj-cs"/>
              </a:rPr>
              <a:t>Pseudo-Code for Particle Filtering Algorithm</a:t>
            </a:r>
          </a:p>
        </p:txBody>
      </p:sp>
      <p:pic>
        <p:nvPicPr>
          <p:cNvPr id="5" name="תמונה 4" descr="תמונה שמכילה טקסט, צילום מסך, גופן, קו&#10;&#10;התיאור נוצר באופן אוטומטי">
            <a:extLst>
              <a:ext uri="{FF2B5EF4-FFF2-40B4-BE49-F238E27FC236}">
                <a16:creationId xmlns:a16="http://schemas.microsoft.com/office/drawing/2014/main" id="{57C41B51-C316-4532-4132-44C681C9E107}"/>
              </a:ext>
            </a:extLst>
          </p:cNvPr>
          <p:cNvPicPr>
            <a:picLocks noChangeAspect="1"/>
          </p:cNvPicPr>
          <p:nvPr/>
        </p:nvPicPr>
        <p:blipFill>
          <a:blip r:embed="rId2"/>
          <a:stretch>
            <a:fillRect/>
          </a:stretch>
        </p:blipFill>
        <p:spPr>
          <a:xfrm>
            <a:off x="643467" y="2822714"/>
            <a:ext cx="10905066" cy="2099224"/>
          </a:xfrm>
          <a:prstGeom prst="rect">
            <a:avLst/>
          </a:prstGeom>
        </p:spPr>
      </p:pic>
    </p:spTree>
    <p:extLst>
      <p:ext uri="{BB962C8B-B14F-4D97-AF65-F5344CB8AC3E}">
        <p14:creationId xmlns:p14="http://schemas.microsoft.com/office/powerpoint/2010/main" val="212819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EABB4045-7159-D8B7-49A6-A0493044250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rtl="0"/>
            <a:r>
              <a:rPr lang="en-US" sz="3600" kern="1200">
                <a:solidFill>
                  <a:schemeClr val="tx1"/>
                </a:solidFill>
                <a:latin typeface="+mj-lt"/>
                <a:ea typeface="+mj-ea"/>
                <a:cs typeface="+mj-cs"/>
              </a:rPr>
              <a:t>The Effect of the Number of Particles</a:t>
            </a:r>
          </a:p>
        </p:txBody>
      </p:sp>
      <p:sp>
        <p:nvSpPr>
          <p:cNvPr id="3" name="מציין מיקום טקסט 2">
            <a:extLst>
              <a:ext uri="{FF2B5EF4-FFF2-40B4-BE49-F238E27FC236}">
                <a16:creationId xmlns:a16="http://schemas.microsoft.com/office/drawing/2014/main" id="{185F543F-979D-C14B-681C-00EF5258C921}"/>
              </a:ext>
            </a:extLst>
          </p:cNvPr>
          <p:cNvSpPr>
            <a:spLocks noGrp="1"/>
          </p:cNvSpPr>
          <p:nvPr>
            <p:ph type="body" idx="1"/>
          </p:nvPr>
        </p:nvSpPr>
        <p:spPr>
          <a:xfrm>
            <a:off x="1882588" y="1311818"/>
            <a:ext cx="8426823" cy="397567"/>
          </a:xfrm>
        </p:spPr>
        <p:txBody>
          <a:bodyPr vert="horz" lIns="91440" tIns="45720" rIns="91440" bIns="45720" rtlCol="0">
            <a:normAutofit/>
          </a:bodyPr>
          <a:lstStyle/>
          <a:p>
            <a:pPr marL="0" indent="0" algn="ctr" rtl="0">
              <a:buNone/>
            </a:pPr>
            <a:r>
              <a:rPr lang="en-US" sz="1600" kern="1200" dirty="0">
                <a:solidFill>
                  <a:schemeClr val="tx1"/>
                </a:solidFill>
                <a:latin typeface="+mn-lt"/>
                <a:ea typeface="+mn-ea"/>
                <a:cs typeface="+mn-cs"/>
              </a:rPr>
              <a:t>Agent trajectory and Estimated position (1000 particles, 10 beacons, end at [4,8]):</a:t>
            </a:r>
          </a:p>
        </p:txBody>
      </p:sp>
      <p:pic>
        <p:nvPicPr>
          <p:cNvPr id="5" name="תמונה 4">
            <a:extLst>
              <a:ext uri="{FF2B5EF4-FFF2-40B4-BE49-F238E27FC236}">
                <a16:creationId xmlns:a16="http://schemas.microsoft.com/office/drawing/2014/main" id="{42616F59-1F36-200B-CB4A-B68DEA186493}"/>
              </a:ext>
            </a:extLst>
          </p:cNvPr>
          <p:cNvPicPr>
            <a:picLocks noChangeAspect="1"/>
          </p:cNvPicPr>
          <p:nvPr/>
        </p:nvPicPr>
        <p:blipFill>
          <a:blip r:embed="rId2"/>
          <a:stretch>
            <a:fillRect/>
          </a:stretch>
        </p:blipFill>
        <p:spPr>
          <a:xfrm>
            <a:off x="723900" y="2877814"/>
            <a:ext cx="10744200" cy="2900935"/>
          </a:xfrm>
          <a:prstGeom prst="rect">
            <a:avLst/>
          </a:prstGeom>
        </p:spPr>
      </p:pic>
      <p:sp>
        <p:nvSpPr>
          <p:cNvPr id="6" name="מציין מיקום טקסט 2">
            <a:extLst>
              <a:ext uri="{FF2B5EF4-FFF2-40B4-BE49-F238E27FC236}">
                <a16:creationId xmlns:a16="http://schemas.microsoft.com/office/drawing/2014/main" id="{7BF36597-7629-D7F7-7A2C-327FFAF26C4D}"/>
              </a:ext>
            </a:extLst>
          </p:cNvPr>
          <p:cNvSpPr txBox="1">
            <a:spLocks/>
          </p:cNvSpPr>
          <p:nvPr/>
        </p:nvSpPr>
        <p:spPr>
          <a:xfrm>
            <a:off x="-1" y="5778749"/>
            <a:ext cx="12151253" cy="77168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200" u="sng" dirty="0"/>
              <a:t>Total MSE: 0.07</a:t>
            </a:r>
          </a:p>
        </p:txBody>
      </p:sp>
    </p:spTree>
    <p:extLst>
      <p:ext uri="{BB962C8B-B14F-4D97-AF65-F5344CB8AC3E}">
        <p14:creationId xmlns:p14="http://schemas.microsoft.com/office/powerpoint/2010/main" val="1821516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EABB4045-7159-D8B7-49A6-A0493044250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rtl="0"/>
            <a:r>
              <a:rPr lang="en-US" sz="3600" kern="1200">
                <a:solidFill>
                  <a:schemeClr val="tx1"/>
                </a:solidFill>
                <a:latin typeface="+mj-lt"/>
                <a:ea typeface="+mj-ea"/>
                <a:cs typeface="+mj-cs"/>
              </a:rPr>
              <a:t>The Effect of the Number of Particles</a:t>
            </a:r>
          </a:p>
        </p:txBody>
      </p:sp>
      <p:sp>
        <p:nvSpPr>
          <p:cNvPr id="3" name="מציין מיקום טקסט 2">
            <a:extLst>
              <a:ext uri="{FF2B5EF4-FFF2-40B4-BE49-F238E27FC236}">
                <a16:creationId xmlns:a16="http://schemas.microsoft.com/office/drawing/2014/main" id="{185F543F-979D-C14B-681C-00EF5258C921}"/>
              </a:ext>
            </a:extLst>
          </p:cNvPr>
          <p:cNvSpPr>
            <a:spLocks noGrp="1"/>
          </p:cNvSpPr>
          <p:nvPr>
            <p:ph type="body" idx="1"/>
          </p:nvPr>
        </p:nvSpPr>
        <p:spPr>
          <a:xfrm>
            <a:off x="1882588" y="1311818"/>
            <a:ext cx="8426823" cy="397567"/>
          </a:xfrm>
        </p:spPr>
        <p:txBody>
          <a:bodyPr vert="horz" lIns="91440" tIns="45720" rIns="91440" bIns="45720" rtlCol="0">
            <a:normAutofit/>
          </a:bodyPr>
          <a:lstStyle/>
          <a:p>
            <a:pPr marL="0" indent="0" algn="ctr" rtl="0">
              <a:buNone/>
            </a:pPr>
            <a:r>
              <a:rPr lang="en-US" sz="1600" kern="1200" dirty="0">
                <a:solidFill>
                  <a:schemeClr val="tx1"/>
                </a:solidFill>
                <a:latin typeface="+mn-lt"/>
                <a:ea typeface="+mn-ea"/>
                <a:cs typeface="+mn-cs"/>
              </a:rPr>
              <a:t>Mean squared estimation error over time (</a:t>
            </a:r>
            <a:r>
              <a:rPr lang="en-US" sz="1600" b="1" kern="1200" dirty="0">
                <a:solidFill>
                  <a:schemeClr val="tx1"/>
                </a:solidFill>
                <a:latin typeface="+mn-lt"/>
                <a:ea typeface="+mn-ea"/>
                <a:cs typeface="+mn-cs"/>
              </a:rPr>
              <a:t>1000</a:t>
            </a:r>
            <a:r>
              <a:rPr lang="en-US" sz="1600" kern="1200" dirty="0">
                <a:solidFill>
                  <a:schemeClr val="tx1"/>
                </a:solidFill>
                <a:latin typeface="+mn-lt"/>
                <a:ea typeface="+mn-ea"/>
                <a:cs typeface="+mn-cs"/>
              </a:rPr>
              <a:t> particles, 10 beacons, end at [4,8]):</a:t>
            </a:r>
          </a:p>
        </p:txBody>
      </p:sp>
      <p:pic>
        <p:nvPicPr>
          <p:cNvPr id="8" name="תמונה 7">
            <a:extLst>
              <a:ext uri="{FF2B5EF4-FFF2-40B4-BE49-F238E27FC236}">
                <a16:creationId xmlns:a16="http://schemas.microsoft.com/office/drawing/2014/main" id="{701CA427-6BC9-DC48-CD6B-5E38B2554BCF}"/>
              </a:ext>
            </a:extLst>
          </p:cNvPr>
          <p:cNvPicPr>
            <a:picLocks noChangeAspect="1"/>
          </p:cNvPicPr>
          <p:nvPr/>
        </p:nvPicPr>
        <p:blipFill>
          <a:blip r:embed="rId2"/>
          <a:stretch>
            <a:fillRect/>
          </a:stretch>
        </p:blipFill>
        <p:spPr>
          <a:xfrm>
            <a:off x="723900" y="2904675"/>
            <a:ext cx="10744200" cy="2847213"/>
          </a:xfrm>
          <a:prstGeom prst="rect">
            <a:avLst/>
          </a:prstGeom>
        </p:spPr>
      </p:pic>
      <p:sp>
        <p:nvSpPr>
          <p:cNvPr id="9" name="מציין מיקום טקסט 2">
            <a:extLst>
              <a:ext uri="{FF2B5EF4-FFF2-40B4-BE49-F238E27FC236}">
                <a16:creationId xmlns:a16="http://schemas.microsoft.com/office/drawing/2014/main" id="{2D131E5C-6BFE-3C49-60DB-06D3F3C67EB5}"/>
              </a:ext>
            </a:extLst>
          </p:cNvPr>
          <p:cNvSpPr txBox="1">
            <a:spLocks/>
          </p:cNvSpPr>
          <p:nvPr/>
        </p:nvSpPr>
        <p:spPr>
          <a:xfrm>
            <a:off x="-1" y="5778749"/>
            <a:ext cx="12151253" cy="77168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200" u="sng" dirty="0"/>
              <a:t>Total MSE: 0.07</a:t>
            </a:r>
          </a:p>
        </p:txBody>
      </p:sp>
    </p:spTree>
    <p:extLst>
      <p:ext uri="{BB962C8B-B14F-4D97-AF65-F5344CB8AC3E}">
        <p14:creationId xmlns:p14="http://schemas.microsoft.com/office/powerpoint/2010/main" val="102535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EABB4045-7159-D8B7-49A6-A0493044250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rtl="0"/>
            <a:r>
              <a:rPr lang="en-US" sz="3600" kern="1200">
                <a:solidFill>
                  <a:schemeClr val="tx1"/>
                </a:solidFill>
                <a:latin typeface="+mj-lt"/>
                <a:ea typeface="+mj-ea"/>
                <a:cs typeface="+mj-cs"/>
              </a:rPr>
              <a:t>The Effect of the Number of Particles</a:t>
            </a:r>
          </a:p>
        </p:txBody>
      </p:sp>
      <p:sp>
        <p:nvSpPr>
          <p:cNvPr id="3" name="מציין מיקום טקסט 2">
            <a:extLst>
              <a:ext uri="{FF2B5EF4-FFF2-40B4-BE49-F238E27FC236}">
                <a16:creationId xmlns:a16="http://schemas.microsoft.com/office/drawing/2014/main" id="{185F543F-979D-C14B-681C-00EF5258C921}"/>
              </a:ext>
            </a:extLst>
          </p:cNvPr>
          <p:cNvSpPr>
            <a:spLocks noGrp="1"/>
          </p:cNvSpPr>
          <p:nvPr>
            <p:ph type="body" idx="1"/>
          </p:nvPr>
        </p:nvSpPr>
        <p:spPr>
          <a:xfrm>
            <a:off x="1882588" y="1311818"/>
            <a:ext cx="8426823" cy="397567"/>
          </a:xfrm>
        </p:spPr>
        <p:txBody>
          <a:bodyPr vert="horz" lIns="91440" tIns="45720" rIns="91440" bIns="45720" rtlCol="0">
            <a:normAutofit/>
          </a:bodyPr>
          <a:lstStyle/>
          <a:p>
            <a:pPr marL="0" indent="0" algn="ctr" rtl="0">
              <a:buNone/>
            </a:pPr>
            <a:r>
              <a:rPr lang="en-US" sz="1600" kern="1200" dirty="0">
                <a:solidFill>
                  <a:schemeClr val="tx1"/>
                </a:solidFill>
                <a:latin typeface="+mn-lt"/>
                <a:ea typeface="+mn-ea"/>
                <a:cs typeface="+mn-cs"/>
              </a:rPr>
              <a:t>Mean squared estimation error over time (</a:t>
            </a:r>
            <a:r>
              <a:rPr lang="en-US" sz="1600" b="1" kern="1200" dirty="0">
                <a:solidFill>
                  <a:schemeClr val="tx1"/>
                </a:solidFill>
                <a:latin typeface="+mn-lt"/>
                <a:ea typeface="+mn-ea"/>
                <a:cs typeface="+mn-cs"/>
              </a:rPr>
              <a:t>2000</a:t>
            </a:r>
            <a:r>
              <a:rPr lang="en-US" sz="1600" kern="1200" dirty="0">
                <a:solidFill>
                  <a:schemeClr val="tx1"/>
                </a:solidFill>
                <a:latin typeface="+mn-lt"/>
                <a:ea typeface="+mn-ea"/>
                <a:cs typeface="+mn-cs"/>
              </a:rPr>
              <a:t> particles, 10 beacons, end at [4,8]):</a:t>
            </a:r>
          </a:p>
        </p:txBody>
      </p:sp>
      <p:pic>
        <p:nvPicPr>
          <p:cNvPr id="8" name="תמונה 7">
            <a:extLst>
              <a:ext uri="{FF2B5EF4-FFF2-40B4-BE49-F238E27FC236}">
                <a16:creationId xmlns:a16="http://schemas.microsoft.com/office/drawing/2014/main" id="{BF3FA9DC-731B-9847-C3F1-E8AD4B2325D6}"/>
              </a:ext>
            </a:extLst>
          </p:cNvPr>
          <p:cNvPicPr>
            <a:picLocks noChangeAspect="1"/>
          </p:cNvPicPr>
          <p:nvPr/>
        </p:nvPicPr>
        <p:blipFill>
          <a:blip r:embed="rId2"/>
          <a:stretch>
            <a:fillRect/>
          </a:stretch>
        </p:blipFill>
        <p:spPr>
          <a:xfrm>
            <a:off x="723900" y="2877814"/>
            <a:ext cx="10744200" cy="2900935"/>
          </a:xfrm>
          <a:prstGeom prst="rect">
            <a:avLst/>
          </a:prstGeom>
        </p:spPr>
      </p:pic>
      <p:sp>
        <p:nvSpPr>
          <p:cNvPr id="9" name="מציין מיקום טקסט 2">
            <a:extLst>
              <a:ext uri="{FF2B5EF4-FFF2-40B4-BE49-F238E27FC236}">
                <a16:creationId xmlns:a16="http://schemas.microsoft.com/office/drawing/2014/main" id="{9D3F637F-F5D0-7793-21A8-716CB7B764B6}"/>
              </a:ext>
            </a:extLst>
          </p:cNvPr>
          <p:cNvSpPr txBox="1">
            <a:spLocks/>
          </p:cNvSpPr>
          <p:nvPr/>
        </p:nvSpPr>
        <p:spPr>
          <a:xfrm>
            <a:off x="-1" y="5778749"/>
            <a:ext cx="12151253" cy="77168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200" u="sng" dirty="0"/>
              <a:t>Total MSE: 0.045</a:t>
            </a:r>
          </a:p>
        </p:txBody>
      </p:sp>
    </p:spTree>
    <p:extLst>
      <p:ext uri="{BB962C8B-B14F-4D97-AF65-F5344CB8AC3E}">
        <p14:creationId xmlns:p14="http://schemas.microsoft.com/office/powerpoint/2010/main" val="3867025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EABB4045-7159-D8B7-49A6-A0493044250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rtl="0"/>
            <a:r>
              <a:rPr lang="en-US" sz="3600" kern="1200">
                <a:solidFill>
                  <a:schemeClr val="tx1"/>
                </a:solidFill>
                <a:latin typeface="+mj-lt"/>
                <a:ea typeface="+mj-ea"/>
                <a:cs typeface="+mj-cs"/>
              </a:rPr>
              <a:t>The Effect of the Number of Particles</a:t>
            </a:r>
          </a:p>
        </p:txBody>
      </p:sp>
      <p:sp>
        <p:nvSpPr>
          <p:cNvPr id="3" name="מציין מיקום טקסט 2">
            <a:extLst>
              <a:ext uri="{FF2B5EF4-FFF2-40B4-BE49-F238E27FC236}">
                <a16:creationId xmlns:a16="http://schemas.microsoft.com/office/drawing/2014/main" id="{185F543F-979D-C14B-681C-00EF5258C921}"/>
              </a:ext>
            </a:extLst>
          </p:cNvPr>
          <p:cNvSpPr>
            <a:spLocks noGrp="1"/>
          </p:cNvSpPr>
          <p:nvPr>
            <p:ph type="body" idx="1"/>
          </p:nvPr>
        </p:nvSpPr>
        <p:spPr>
          <a:xfrm>
            <a:off x="1882588" y="1311818"/>
            <a:ext cx="8426823" cy="397567"/>
          </a:xfrm>
        </p:spPr>
        <p:txBody>
          <a:bodyPr vert="horz" lIns="91440" tIns="45720" rIns="91440" bIns="45720" rtlCol="0">
            <a:normAutofit/>
          </a:bodyPr>
          <a:lstStyle/>
          <a:p>
            <a:pPr marL="0" indent="0" algn="ctr" rtl="0">
              <a:buNone/>
            </a:pPr>
            <a:r>
              <a:rPr lang="en-US" sz="1600" kern="1200" dirty="0">
                <a:solidFill>
                  <a:schemeClr val="tx1"/>
                </a:solidFill>
                <a:latin typeface="+mn-lt"/>
                <a:ea typeface="+mn-ea"/>
                <a:cs typeface="+mn-cs"/>
              </a:rPr>
              <a:t>Mean squared estimation error over time (</a:t>
            </a:r>
            <a:r>
              <a:rPr lang="en-US" sz="1600" b="1" kern="1200" dirty="0">
                <a:solidFill>
                  <a:schemeClr val="tx1"/>
                </a:solidFill>
                <a:latin typeface="+mn-lt"/>
                <a:ea typeface="+mn-ea"/>
                <a:cs typeface="+mn-cs"/>
              </a:rPr>
              <a:t>4000</a:t>
            </a:r>
            <a:r>
              <a:rPr lang="en-US" sz="1600" kern="1200" dirty="0">
                <a:solidFill>
                  <a:schemeClr val="tx1"/>
                </a:solidFill>
                <a:latin typeface="+mn-lt"/>
                <a:ea typeface="+mn-ea"/>
                <a:cs typeface="+mn-cs"/>
              </a:rPr>
              <a:t> particles, 10 beacons, end at [4,8]):</a:t>
            </a:r>
          </a:p>
        </p:txBody>
      </p:sp>
      <p:pic>
        <p:nvPicPr>
          <p:cNvPr id="8" name="תמונה 7">
            <a:extLst>
              <a:ext uri="{FF2B5EF4-FFF2-40B4-BE49-F238E27FC236}">
                <a16:creationId xmlns:a16="http://schemas.microsoft.com/office/drawing/2014/main" id="{98F82F27-0AF6-DEF7-F30E-EE2FD9897F29}"/>
              </a:ext>
            </a:extLst>
          </p:cNvPr>
          <p:cNvPicPr>
            <a:picLocks noChangeAspect="1"/>
          </p:cNvPicPr>
          <p:nvPr/>
        </p:nvPicPr>
        <p:blipFill>
          <a:blip r:embed="rId2"/>
          <a:stretch>
            <a:fillRect/>
          </a:stretch>
        </p:blipFill>
        <p:spPr>
          <a:xfrm>
            <a:off x="723900" y="2837523"/>
            <a:ext cx="10744200" cy="2981516"/>
          </a:xfrm>
          <a:prstGeom prst="rect">
            <a:avLst/>
          </a:prstGeom>
        </p:spPr>
      </p:pic>
      <p:sp>
        <p:nvSpPr>
          <p:cNvPr id="9" name="מציין מיקום טקסט 2">
            <a:extLst>
              <a:ext uri="{FF2B5EF4-FFF2-40B4-BE49-F238E27FC236}">
                <a16:creationId xmlns:a16="http://schemas.microsoft.com/office/drawing/2014/main" id="{B9F63960-C698-9BCA-F464-479F3E6FDAC4}"/>
              </a:ext>
            </a:extLst>
          </p:cNvPr>
          <p:cNvSpPr txBox="1">
            <a:spLocks/>
          </p:cNvSpPr>
          <p:nvPr/>
        </p:nvSpPr>
        <p:spPr>
          <a:xfrm>
            <a:off x="-1" y="5819039"/>
            <a:ext cx="12151253" cy="77168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200" u="sng" dirty="0"/>
              <a:t>Total MSE: 0.05</a:t>
            </a:r>
          </a:p>
        </p:txBody>
      </p:sp>
    </p:spTree>
    <p:extLst>
      <p:ext uri="{BB962C8B-B14F-4D97-AF65-F5344CB8AC3E}">
        <p14:creationId xmlns:p14="http://schemas.microsoft.com/office/powerpoint/2010/main" val="2797720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EABB4045-7159-D8B7-49A6-A0493044250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rtl="0"/>
            <a:r>
              <a:rPr lang="en-US" sz="3600" kern="1200">
                <a:solidFill>
                  <a:schemeClr val="tx1"/>
                </a:solidFill>
                <a:latin typeface="+mj-lt"/>
                <a:ea typeface="+mj-ea"/>
                <a:cs typeface="+mj-cs"/>
              </a:rPr>
              <a:t>The Effect of the Number of Particles</a:t>
            </a:r>
          </a:p>
        </p:txBody>
      </p:sp>
      <p:sp>
        <p:nvSpPr>
          <p:cNvPr id="3" name="מציין מיקום טקסט 2">
            <a:extLst>
              <a:ext uri="{FF2B5EF4-FFF2-40B4-BE49-F238E27FC236}">
                <a16:creationId xmlns:a16="http://schemas.microsoft.com/office/drawing/2014/main" id="{185F543F-979D-C14B-681C-00EF5258C921}"/>
              </a:ext>
            </a:extLst>
          </p:cNvPr>
          <p:cNvSpPr>
            <a:spLocks noGrp="1"/>
          </p:cNvSpPr>
          <p:nvPr>
            <p:ph type="body" idx="1"/>
          </p:nvPr>
        </p:nvSpPr>
        <p:spPr>
          <a:xfrm>
            <a:off x="1882588" y="1311818"/>
            <a:ext cx="8426823" cy="397567"/>
          </a:xfrm>
        </p:spPr>
        <p:txBody>
          <a:bodyPr vert="horz" lIns="91440" tIns="45720" rIns="91440" bIns="45720" rtlCol="0">
            <a:normAutofit/>
          </a:bodyPr>
          <a:lstStyle/>
          <a:p>
            <a:pPr marL="0" indent="0" algn="ctr" rtl="0">
              <a:buNone/>
            </a:pPr>
            <a:r>
              <a:rPr lang="en-US" sz="1600" kern="1200" dirty="0">
                <a:solidFill>
                  <a:schemeClr val="tx1"/>
                </a:solidFill>
                <a:latin typeface="+mn-lt"/>
                <a:ea typeface="+mn-ea"/>
                <a:cs typeface="+mn-cs"/>
              </a:rPr>
              <a:t>Mean squared estimation error over time (</a:t>
            </a:r>
            <a:r>
              <a:rPr lang="en-US" sz="1600" b="1" kern="1200" dirty="0">
                <a:solidFill>
                  <a:schemeClr val="tx1"/>
                </a:solidFill>
                <a:latin typeface="+mn-lt"/>
                <a:ea typeface="+mn-ea"/>
                <a:cs typeface="+mn-cs"/>
              </a:rPr>
              <a:t>8000</a:t>
            </a:r>
            <a:r>
              <a:rPr lang="en-US" sz="1600" kern="1200" dirty="0">
                <a:solidFill>
                  <a:schemeClr val="tx1"/>
                </a:solidFill>
                <a:latin typeface="+mn-lt"/>
                <a:ea typeface="+mn-ea"/>
                <a:cs typeface="+mn-cs"/>
              </a:rPr>
              <a:t> particles, 10 beacons, end at [4,8]):</a:t>
            </a:r>
          </a:p>
        </p:txBody>
      </p:sp>
      <p:pic>
        <p:nvPicPr>
          <p:cNvPr id="8" name="תמונה 7">
            <a:extLst>
              <a:ext uri="{FF2B5EF4-FFF2-40B4-BE49-F238E27FC236}">
                <a16:creationId xmlns:a16="http://schemas.microsoft.com/office/drawing/2014/main" id="{2E7C802D-FB92-9FA8-C61E-C113ED66E614}"/>
              </a:ext>
            </a:extLst>
          </p:cNvPr>
          <p:cNvPicPr>
            <a:picLocks noChangeAspect="1"/>
          </p:cNvPicPr>
          <p:nvPr/>
        </p:nvPicPr>
        <p:blipFill>
          <a:blip r:embed="rId2"/>
          <a:stretch>
            <a:fillRect/>
          </a:stretch>
        </p:blipFill>
        <p:spPr>
          <a:xfrm>
            <a:off x="723900" y="2971827"/>
            <a:ext cx="10744200" cy="2712909"/>
          </a:xfrm>
          <a:prstGeom prst="rect">
            <a:avLst/>
          </a:prstGeom>
        </p:spPr>
      </p:pic>
      <p:sp>
        <p:nvSpPr>
          <p:cNvPr id="9" name="מציין מיקום טקסט 2">
            <a:extLst>
              <a:ext uri="{FF2B5EF4-FFF2-40B4-BE49-F238E27FC236}">
                <a16:creationId xmlns:a16="http://schemas.microsoft.com/office/drawing/2014/main" id="{0CC88325-16DA-9CEB-21AA-F857B123B110}"/>
              </a:ext>
            </a:extLst>
          </p:cNvPr>
          <p:cNvSpPr txBox="1">
            <a:spLocks/>
          </p:cNvSpPr>
          <p:nvPr/>
        </p:nvSpPr>
        <p:spPr>
          <a:xfrm>
            <a:off x="-1" y="5684736"/>
            <a:ext cx="12151253" cy="77168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200" u="sng" dirty="0"/>
              <a:t>Total MSE: 0.04</a:t>
            </a:r>
          </a:p>
        </p:txBody>
      </p:sp>
    </p:spTree>
    <p:extLst>
      <p:ext uri="{BB962C8B-B14F-4D97-AF65-F5344CB8AC3E}">
        <p14:creationId xmlns:p14="http://schemas.microsoft.com/office/powerpoint/2010/main" val="289264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EABB4045-7159-D8B7-49A6-A0493044250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rtl="0"/>
            <a:r>
              <a:rPr lang="en-US" sz="3600" kern="1200" dirty="0">
                <a:solidFill>
                  <a:schemeClr val="tx1"/>
                </a:solidFill>
                <a:latin typeface="+mj-lt"/>
                <a:ea typeface="+mj-ea"/>
                <a:cs typeface="+mj-cs"/>
              </a:rPr>
              <a:t>The Effect of the ESS</a:t>
            </a:r>
          </a:p>
        </p:txBody>
      </p:sp>
      <p:sp>
        <p:nvSpPr>
          <p:cNvPr id="3" name="מציין מיקום טקסט 2">
            <a:extLst>
              <a:ext uri="{FF2B5EF4-FFF2-40B4-BE49-F238E27FC236}">
                <a16:creationId xmlns:a16="http://schemas.microsoft.com/office/drawing/2014/main" id="{185F543F-979D-C14B-681C-00EF5258C921}"/>
              </a:ext>
            </a:extLst>
          </p:cNvPr>
          <p:cNvSpPr>
            <a:spLocks noGrp="1"/>
          </p:cNvSpPr>
          <p:nvPr>
            <p:ph type="body" idx="1"/>
          </p:nvPr>
        </p:nvSpPr>
        <p:spPr>
          <a:xfrm>
            <a:off x="1882588" y="1311818"/>
            <a:ext cx="8426823" cy="397567"/>
          </a:xfrm>
        </p:spPr>
        <p:txBody>
          <a:bodyPr vert="horz" lIns="91440" tIns="45720" rIns="91440" bIns="45720" rtlCol="0">
            <a:normAutofit/>
          </a:bodyPr>
          <a:lstStyle/>
          <a:p>
            <a:pPr marL="0" indent="0" algn="ctr" rtl="0">
              <a:buNone/>
            </a:pPr>
            <a:r>
              <a:rPr lang="en-US" sz="1600" kern="1200" dirty="0">
                <a:solidFill>
                  <a:schemeClr val="tx1"/>
                </a:solidFill>
                <a:latin typeface="+mn-lt"/>
                <a:ea typeface="+mn-ea"/>
                <a:cs typeface="+mn-cs"/>
              </a:rPr>
              <a:t>Agent trajectory and Estimated position (1000 particles, 10 beacons, end at [3,10]):</a:t>
            </a:r>
          </a:p>
        </p:txBody>
      </p:sp>
      <p:sp>
        <p:nvSpPr>
          <p:cNvPr id="7" name="מציין מיקום טקסט 2">
            <a:extLst>
              <a:ext uri="{FF2B5EF4-FFF2-40B4-BE49-F238E27FC236}">
                <a16:creationId xmlns:a16="http://schemas.microsoft.com/office/drawing/2014/main" id="{19255EA9-BF75-F70E-9738-A344E6B8532A}"/>
              </a:ext>
            </a:extLst>
          </p:cNvPr>
          <p:cNvSpPr txBox="1">
            <a:spLocks/>
          </p:cNvSpPr>
          <p:nvPr/>
        </p:nvSpPr>
        <p:spPr>
          <a:xfrm>
            <a:off x="-1" y="5410052"/>
            <a:ext cx="12192001" cy="77168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200" dirty="0"/>
              <a:t>		</a:t>
            </a:r>
            <a:r>
              <a:rPr lang="en-US" sz="2200" u="sng" dirty="0"/>
              <a:t>ESS ‘OFF’: Total MSE = 0.062</a:t>
            </a:r>
            <a:r>
              <a:rPr lang="en-US" sz="2200" dirty="0"/>
              <a:t>			</a:t>
            </a:r>
            <a:r>
              <a:rPr lang="en-US" sz="2200" u="sng" dirty="0"/>
              <a:t>ESS ‘ON’: Total MSE = 0.0324</a:t>
            </a:r>
          </a:p>
        </p:txBody>
      </p:sp>
      <p:pic>
        <p:nvPicPr>
          <p:cNvPr id="11" name="תמונה 10">
            <a:extLst>
              <a:ext uri="{FF2B5EF4-FFF2-40B4-BE49-F238E27FC236}">
                <a16:creationId xmlns:a16="http://schemas.microsoft.com/office/drawing/2014/main" id="{82784682-BAAC-7009-3E9B-3DC6633D5F3D}"/>
              </a:ext>
            </a:extLst>
          </p:cNvPr>
          <p:cNvPicPr>
            <a:picLocks noChangeAspect="1"/>
          </p:cNvPicPr>
          <p:nvPr/>
        </p:nvPicPr>
        <p:blipFill>
          <a:blip r:embed="rId2"/>
          <a:stretch>
            <a:fillRect/>
          </a:stretch>
        </p:blipFill>
        <p:spPr>
          <a:xfrm>
            <a:off x="186434" y="2165050"/>
            <a:ext cx="5785958" cy="3158457"/>
          </a:xfrm>
          <a:prstGeom prst="rect">
            <a:avLst/>
          </a:prstGeom>
        </p:spPr>
      </p:pic>
      <p:pic>
        <p:nvPicPr>
          <p:cNvPr id="13" name="תמונה 12">
            <a:extLst>
              <a:ext uri="{FF2B5EF4-FFF2-40B4-BE49-F238E27FC236}">
                <a16:creationId xmlns:a16="http://schemas.microsoft.com/office/drawing/2014/main" id="{93A9903E-381E-9C33-F0B7-5805EC6EA916}"/>
              </a:ext>
            </a:extLst>
          </p:cNvPr>
          <p:cNvPicPr>
            <a:picLocks noChangeAspect="1"/>
          </p:cNvPicPr>
          <p:nvPr/>
        </p:nvPicPr>
        <p:blipFill>
          <a:blip r:embed="rId3"/>
          <a:stretch>
            <a:fillRect/>
          </a:stretch>
        </p:blipFill>
        <p:spPr>
          <a:xfrm>
            <a:off x="6061030" y="2165050"/>
            <a:ext cx="5904408" cy="3152447"/>
          </a:xfrm>
          <a:prstGeom prst="rect">
            <a:avLst/>
          </a:prstGeom>
        </p:spPr>
      </p:pic>
    </p:spTree>
    <p:extLst>
      <p:ext uri="{BB962C8B-B14F-4D97-AF65-F5344CB8AC3E}">
        <p14:creationId xmlns:p14="http://schemas.microsoft.com/office/powerpoint/2010/main" val="775463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EABB4045-7159-D8B7-49A6-A0493044250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rtl="0"/>
            <a:r>
              <a:rPr lang="en-US" sz="3600" kern="1200" dirty="0">
                <a:solidFill>
                  <a:schemeClr val="tx1"/>
                </a:solidFill>
                <a:latin typeface="+mj-lt"/>
                <a:ea typeface="+mj-ea"/>
                <a:cs typeface="+mj-cs"/>
              </a:rPr>
              <a:t>The Effect of the ESS</a:t>
            </a:r>
          </a:p>
        </p:txBody>
      </p:sp>
      <p:sp>
        <p:nvSpPr>
          <p:cNvPr id="3" name="מציין מיקום טקסט 2">
            <a:extLst>
              <a:ext uri="{FF2B5EF4-FFF2-40B4-BE49-F238E27FC236}">
                <a16:creationId xmlns:a16="http://schemas.microsoft.com/office/drawing/2014/main" id="{185F543F-979D-C14B-681C-00EF5258C921}"/>
              </a:ext>
            </a:extLst>
          </p:cNvPr>
          <p:cNvSpPr>
            <a:spLocks noGrp="1"/>
          </p:cNvSpPr>
          <p:nvPr>
            <p:ph type="body" idx="1"/>
          </p:nvPr>
        </p:nvSpPr>
        <p:spPr>
          <a:xfrm>
            <a:off x="1882588" y="1311818"/>
            <a:ext cx="8426823" cy="397567"/>
          </a:xfrm>
        </p:spPr>
        <p:txBody>
          <a:bodyPr vert="horz" lIns="91440" tIns="45720" rIns="91440" bIns="45720" rtlCol="0">
            <a:normAutofit/>
          </a:bodyPr>
          <a:lstStyle/>
          <a:p>
            <a:pPr marL="0" indent="0" algn="ctr" rtl="0">
              <a:buNone/>
            </a:pPr>
            <a:r>
              <a:rPr lang="en-US" sz="1600" kern="1200" dirty="0">
                <a:solidFill>
                  <a:schemeClr val="tx1"/>
                </a:solidFill>
                <a:latin typeface="+mn-lt"/>
                <a:ea typeface="+mn-ea"/>
                <a:cs typeface="+mn-cs"/>
              </a:rPr>
              <a:t>Agent trajectory and Estimated position (1000 particles, 10 beacons, end at [4,9]):</a:t>
            </a:r>
          </a:p>
        </p:txBody>
      </p:sp>
      <p:sp>
        <p:nvSpPr>
          <p:cNvPr id="7" name="מציין מיקום טקסט 2">
            <a:extLst>
              <a:ext uri="{FF2B5EF4-FFF2-40B4-BE49-F238E27FC236}">
                <a16:creationId xmlns:a16="http://schemas.microsoft.com/office/drawing/2014/main" id="{19255EA9-BF75-F70E-9738-A344E6B8532A}"/>
              </a:ext>
            </a:extLst>
          </p:cNvPr>
          <p:cNvSpPr txBox="1">
            <a:spLocks/>
          </p:cNvSpPr>
          <p:nvPr/>
        </p:nvSpPr>
        <p:spPr>
          <a:xfrm>
            <a:off x="-1" y="5410052"/>
            <a:ext cx="12192001" cy="77168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200" dirty="0"/>
              <a:t>		</a:t>
            </a:r>
            <a:r>
              <a:rPr lang="en-US" sz="2200" u="sng" dirty="0"/>
              <a:t> ESS ‘OFF’: Total MSE = 0.0679</a:t>
            </a:r>
            <a:r>
              <a:rPr lang="en-US" sz="2200" dirty="0"/>
              <a:t>			</a:t>
            </a:r>
            <a:r>
              <a:rPr lang="en-US" sz="2200" u="sng" dirty="0"/>
              <a:t> ESS ‘ON’: Total MSE = 0.0594 </a:t>
            </a:r>
          </a:p>
        </p:txBody>
      </p:sp>
      <p:pic>
        <p:nvPicPr>
          <p:cNvPr id="12" name="תמונה 11">
            <a:extLst>
              <a:ext uri="{FF2B5EF4-FFF2-40B4-BE49-F238E27FC236}">
                <a16:creationId xmlns:a16="http://schemas.microsoft.com/office/drawing/2014/main" id="{4870E974-044C-7709-D433-0EB4AA8CD025}"/>
              </a:ext>
            </a:extLst>
          </p:cNvPr>
          <p:cNvPicPr>
            <a:picLocks noChangeAspect="1"/>
          </p:cNvPicPr>
          <p:nvPr/>
        </p:nvPicPr>
        <p:blipFill>
          <a:blip r:embed="rId2"/>
          <a:stretch>
            <a:fillRect/>
          </a:stretch>
        </p:blipFill>
        <p:spPr>
          <a:xfrm>
            <a:off x="97578" y="2171801"/>
            <a:ext cx="5927494" cy="3173718"/>
          </a:xfrm>
          <a:prstGeom prst="rect">
            <a:avLst/>
          </a:prstGeom>
        </p:spPr>
      </p:pic>
      <p:pic>
        <p:nvPicPr>
          <p:cNvPr id="14" name="תמונה 13">
            <a:extLst>
              <a:ext uri="{FF2B5EF4-FFF2-40B4-BE49-F238E27FC236}">
                <a16:creationId xmlns:a16="http://schemas.microsoft.com/office/drawing/2014/main" id="{00D65988-FEB4-B611-202E-9A77CC863634}"/>
              </a:ext>
            </a:extLst>
          </p:cNvPr>
          <p:cNvPicPr>
            <a:picLocks noChangeAspect="1"/>
          </p:cNvPicPr>
          <p:nvPr/>
        </p:nvPicPr>
        <p:blipFill>
          <a:blip r:embed="rId3"/>
          <a:stretch>
            <a:fillRect/>
          </a:stretch>
        </p:blipFill>
        <p:spPr>
          <a:xfrm>
            <a:off x="6166930" y="2189313"/>
            <a:ext cx="5877587" cy="3151803"/>
          </a:xfrm>
          <a:prstGeom prst="rect">
            <a:avLst/>
          </a:prstGeom>
        </p:spPr>
      </p:pic>
    </p:spTree>
    <p:extLst>
      <p:ext uri="{BB962C8B-B14F-4D97-AF65-F5344CB8AC3E}">
        <p14:creationId xmlns:p14="http://schemas.microsoft.com/office/powerpoint/2010/main" val="1610711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A9F941C-DE88-A15A-3B85-CDE1B525F0A0}"/>
              </a:ext>
            </a:extLst>
          </p:cNvPr>
          <p:cNvSpPr>
            <a:spLocks noGrp="1"/>
          </p:cNvSpPr>
          <p:nvPr>
            <p:ph type="title"/>
          </p:nvPr>
        </p:nvSpPr>
        <p:spPr>
          <a:xfrm>
            <a:off x="6590662" y="4267832"/>
            <a:ext cx="4805996" cy="1297115"/>
          </a:xfrm>
        </p:spPr>
        <p:txBody>
          <a:bodyPr vert="horz" lIns="91440" tIns="45720" rIns="91440" bIns="45720" rtlCol="0" anchor="t">
            <a:normAutofit/>
          </a:bodyPr>
          <a:lstStyle/>
          <a:p>
            <a:pPr algn="l" rtl="0"/>
            <a:r>
              <a:rPr lang="en-US" sz="4000" kern="1200">
                <a:solidFill>
                  <a:schemeClr val="tx2"/>
                </a:solidFill>
                <a:latin typeface="+mj-lt"/>
                <a:ea typeface="+mj-ea"/>
                <a:cs typeface="+mj-cs"/>
              </a:rPr>
              <a:t>Thank You!</a:t>
            </a:r>
          </a:p>
        </p:txBody>
      </p:sp>
      <p:pic>
        <p:nvPicPr>
          <p:cNvPr id="7" name="Graphic 6" descr="לחיצת יד">
            <a:extLst>
              <a:ext uri="{FF2B5EF4-FFF2-40B4-BE49-F238E27FC236}">
                <a16:creationId xmlns:a16="http://schemas.microsoft.com/office/drawing/2014/main" id="{8DC8FE3F-55C1-75A1-387E-721C60B804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3086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C22037E-28FF-EF4B-C7D7-A739F5E23E0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rtl="0"/>
            <a:r>
              <a:rPr lang="en-US" sz="5400" kern="1200">
                <a:solidFill>
                  <a:schemeClr val="tx1"/>
                </a:solidFill>
                <a:latin typeface="+mj-lt"/>
                <a:ea typeface="+mj-ea"/>
                <a:cs typeface="+mj-cs"/>
              </a:rPr>
              <a:t>Abstract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59B25D22-FED7-8060-0952-936E75B7EED7}"/>
              </a:ext>
            </a:extLst>
          </p:cNvPr>
          <p:cNvSpPr>
            <a:spLocks noGrp="1"/>
          </p:cNvSpPr>
          <p:nvPr>
            <p:ph type="body" idx="1"/>
          </p:nvPr>
        </p:nvSpPr>
        <p:spPr>
          <a:xfrm>
            <a:off x="838200" y="1929384"/>
            <a:ext cx="10515600" cy="4251960"/>
          </a:xfrm>
        </p:spPr>
        <p:txBody>
          <a:bodyPr vert="horz" lIns="91440" tIns="45720" rIns="91440" bIns="45720" rtlCol="0">
            <a:normAutofit/>
          </a:bodyPr>
          <a:lstStyle/>
          <a:p>
            <a:pPr algn="l" rtl="0"/>
            <a:r>
              <a:rPr lang="en-US" sz="2200" dirty="0"/>
              <a:t>Particle filtering is a powerful probabilistic method for state estimation in dynamic systems. In this presentation, we investigate the application of particle filtering for localization of an agent in a beacon-based environment. We present a perception algorithm, specifically, an adaptive particle filter, that effectively estimates the agent's whereabouts in the field.</a:t>
            </a:r>
          </a:p>
        </p:txBody>
      </p:sp>
    </p:spTree>
    <p:extLst>
      <p:ext uri="{BB962C8B-B14F-4D97-AF65-F5344CB8AC3E}">
        <p14:creationId xmlns:p14="http://schemas.microsoft.com/office/powerpoint/2010/main" val="587787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9181589-3AEC-6340-AC45-EC176C9C7A7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rtl="0"/>
            <a:r>
              <a:rPr lang="en-US" sz="5400" kern="1200">
                <a:solidFill>
                  <a:schemeClr val="tx1"/>
                </a:solidFill>
                <a:latin typeface="+mj-lt"/>
                <a:ea typeface="+mj-ea"/>
                <a:cs typeface="+mj-cs"/>
              </a:rPr>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329CC375-1109-C6D2-13D2-FBCFD160DE12}"/>
              </a:ext>
            </a:extLst>
          </p:cNvPr>
          <p:cNvSpPr>
            <a:spLocks noGrp="1"/>
          </p:cNvSpPr>
          <p:nvPr>
            <p:ph type="body" idx="1"/>
          </p:nvPr>
        </p:nvSpPr>
        <p:spPr>
          <a:xfrm>
            <a:off x="838200" y="1929384"/>
            <a:ext cx="10515600" cy="4251960"/>
          </a:xfrm>
        </p:spPr>
        <p:txBody>
          <a:bodyPr vert="horz" lIns="91440" tIns="45720" rIns="91440" bIns="45720" rtlCol="0">
            <a:normAutofit/>
          </a:bodyPr>
          <a:lstStyle/>
          <a:p>
            <a:pPr algn="l" rtl="0"/>
            <a:r>
              <a:rPr lang="en-US" sz="2200" dirty="0"/>
              <a:t>The goal of this study is to design a perception algorithm that enables an agent to estimate its location in a field containing beacons with known coordinates. The agent's perception is limited to a proximity sensor and an odometer, and it lacks knowledge of its true location. We propose to implement a particle filtering algorithm to estimate the agent's state, known as adaptive particle filtering, which adjusts the number of particles based on the effective sample size. The effectiveness of the algorithm is assessed through simulation and analysis.</a:t>
            </a:r>
          </a:p>
        </p:txBody>
      </p:sp>
    </p:spTree>
    <p:extLst>
      <p:ext uri="{BB962C8B-B14F-4D97-AF65-F5344CB8AC3E}">
        <p14:creationId xmlns:p14="http://schemas.microsoft.com/office/powerpoint/2010/main" val="332131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C3DE5DD-ED0A-F0EF-4CC6-0C9FC09A03D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rtl="0"/>
            <a:r>
              <a:rPr lang="en-US" sz="5400" kern="1200">
                <a:solidFill>
                  <a:schemeClr val="tx1"/>
                </a:solidFill>
                <a:latin typeface="+mj-lt"/>
                <a:ea typeface="+mj-ea"/>
                <a:cs typeface="+mj-cs"/>
              </a:rPr>
              <a:t>The Real World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CB5E4F39-FB5D-97F8-34AD-47448D30B3E2}"/>
              </a:ext>
            </a:extLst>
          </p:cNvPr>
          <p:cNvSpPr>
            <a:spLocks noGrp="1"/>
          </p:cNvSpPr>
          <p:nvPr>
            <p:ph type="body" idx="1"/>
          </p:nvPr>
        </p:nvSpPr>
        <p:spPr>
          <a:xfrm>
            <a:off x="838200" y="1929384"/>
            <a:ext cx="10515600" cy="4251960"/>
          </a:xfrm>
        </p:spPr>
        <p:txBody>
          <a:bodyPr vert="horz" lIns="91440" tIns="45720" rIns="91440" bIns="45720" rtlCol="0">
            <a:normAutofit/>
          </a:bodyPr>
          <a:lstStyle/>
          <a:p>
            <a:pPr algn="l" rtl="0"/>
            <a:r>
              <a:rPr lang="en-US" sz="2200" dirty="0"/>
              <a:t>The real world is a Euclidean plane within which the beacons are located. It is represented by the set of beacon locations together with the coordinates A and B, representing the terminal points of a trajectory to be followed by the agent. The shape of the path itself is not that important, and so are the locations of the terminal points, but it must pass nearby at least 50% of the beacons. The beacon coordinates, the real numbers, (Xi, Yi), </a:t>
            </a:r>
            <a:r>
              <a:rPr lang="en-US" sz="2200" dirty="0" err="1"/>
              <a:t>i</a:t>
            </a:r>
            <a:r>
              <a:rPr lang="en-US" sz="2200" dirty="0"/>
              <a:t> = 1,…,Nb, are independently drawn from a uniform density over a rectangular region with the corners (0, 0) and (</a:t>
            </a:r>
            <a:r>
              <a:rPr lang="en-US" sz="2200" dirty="0" err="1"/>
              <a:t>EndX</a:t>
            </a:r>
            <a:r>
              <a:rPr lang="en-US" sz="2200" dirty="0"/>
              <a:t>, </a:t>
            </a:r>
            <a:r>
              <a:rPr lang="en-US" sz="2200" dirty="0" err="1"/>
              <a:t>EndY</a:t>
            </a:r>
            <a:r>
              <a:rPr lang="en-US" sz="2200" dirty="0"/>
              <a:t>).</a:t>
            </a:r>
          </a:p>
        </p:txBody>
      </p:sp>
    </p:spTree>
    <p:extLst>
      <p:ext uri="{BB962C8B-B14F-4D97-AF65-F5344CB8AC3E}">
        <p14:creationId xmlns:p14="http://schemas.microsoft.com/office/powerpoint/2010/main" val="4018753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DCE6269B-F39D-7A99-33CD-7A0FBE66FC9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rtl="0"/>
            <a:r>
              <a:rPr lang="en-US" sz="5400" kern="1200">
                <a:solidFill>
                  <a:schemeClr val="tx1"/>
                </a:solidFill>
                <a:latin typeface="+mj-lt"/>
                <a:ea typeface="+mj-ea"/>
                <a:cs typeface="+mj-cs"/>
              </a:rPr>
              <a:t>The World Perceived by the Agent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681D03E1-B635-905A-EF05-3C1CEA0AB97D}"/>
              </a:ext>
            </a:extLst>
          </p:cNvPr>
          <p:cNvSpPr>
            <a:spLocks noGrp="1"/>
          </p:cNvSpPr>
          <p:nvPr>
            <p:ph type="body" idx="1"/>
          </p:nvPr>
        </p:nvSpPr>
        <p:spPr>
          <a:xfrm>
            <a:off x="838200" y="1929384"/>
            <a:ext cx="10515600" cy="4251960"/>
          </a:xfrm>
        </p:spPr>
        <p:txBody>
          <a:bodyPr vert="horz" lIns="91440" tIns="45720" rIns="91440" bIns="45720" rtlCol="0">
            <a:normAutofit/>
          </a:bodyPr>
          <a:lstStyle/>
          <a:p>
            <a:pPr algn="l" rtl="0"/>
            <a:r>
              <a:rPr lang="en-US" sz="2200" dirty="0"/>
              <a:t>The agent state at time k, denoted </a:t>
            </a:r>
            <a:r>
              <a:rPr lang="en-US" sz="2200" dirty="0" err="1"/>
              <a:t>z_k</a:t>
            </a:r>
            <a:r>
              <a:rPr lang="en-US" sz="2200" dirty="0"/>
              <a:t>, is its instantaneous location in the real world, i.e., some point along the trajectory you have generated for it. The agent itself is unaware of its actual location and so it tries to estimate it using nearby beacon locations. The agent perceives the world only through its sensors, a very limited proximity sensor and an odometer. In addition, it is provided with the set of beacon locations (</a:t>
            </a:r>
            <a:r>
              <a:rPr lang="en-US" sz="2200" dirty="0" err="1"/>
              <a:t>X_i</a:t>
            </a:r>
            <a:r>
              <a:rPr lang="en-US" sz="2200" dirty="0"/>
              <a:t>, </a:t>
            </a:r>
            <a:r>
              <a:rPr lang="en-US" sz="2200" dirty="0" err="1"/>
              <a:t>Y_i</a:t>
            </a:r>
            <a:r>
              <a:rPr lang="en-US" sz="2200" dirty="0"/>
              <a:t>) and their identities. The proximity sensor is able to identify a beacon and measure its distance from the agent. Its reading is a set of beacon identifiers and their measured distances </a:t>
            </a:r>
            <a:r>
              <a:rPr lang="en-US" sz="2200" dirty="0" err="1"/>
              <a:t>beacon_distance</a:t>
            </a:r>
            <a:r>
              <a:rPr lang="en-US" sz="2200" dirty="0"/>
              <a:t> within a radius of 2 from the actual agent's location.</a:t>
            </a:r>
          </a:p>
        </p:txBody>
      </p:sp>
    </p:spTree>
    <p:extLst>
      <p:ext uri="{BB962C8B-B14F-4D97-AF65-F5344CB8AC3E}">
        <p14:creationId xmlns:p14="http://schemas.microsoft.com/office/powerpoint/2010/main" val="413893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1ED2A39-C810-2882-4718-BCAFD8550ED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rtl="0"/>
            <a:r>
              <a:rPr lang="en-US" sz="4600" kern="1200">
                <a:solidFill>
                  <a:schemeClr val="tx1"/>
                </a:solidFill>
                <a:latin typeface="+mj-lt"/>
                <a:ea typeface="+mj-ea"/>
                <a:cs typeface="+mj-cs"/>
              </a:rPr>
              <a:t>Perception (Information Fusion) Algorithm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4B95D877-3F6E-3F09-B3FE-4CBA5A223224}"/>
              </a:ext>
            </a:extLst>
          </p:cNvPr>
          <p:cNvSpPr>
            <a:spLocks noGrp="1"/>
          </p:cNvSpPr>
          <p:nvPr>
            <p:ph type="body" idx="1"/>
          </p:nvPr>
        </p:nvSpPr>
        <p:spPr>
          <a:xfrm>
            <a:off x="838200" y="1929384"/>
            <a:ext cx="10515600" cy="4251960"/>
          </a:xfrm>
        </p:spPr>
        <p:txBody>
          <a:bodyPr vert="horz" lIns="91440" tIns="45720" rIns="91440" bIns="45720" rtlCol="0">
            <a:normAutofit/>
          </a:bodyPr>
          <a:lstStyle/>
          <a:p>
            <a:pPr algn="l" rtl="0"/>
            <a:r>
              <a:rPr lang="en-US" sz="2200" dirty="0"/>
              <a:t>The information fusion, or estimation, algorithm is a particle filter aimed at estimating the agent's state, </a:t>
            </a:r>
            <a:r>
              <a:rPr lang="en-US" sz="2200" dirty="0" err="1"/>
              <a:t>z_k</a:t>
            </a:r>
            <a:r>
              <a:rPr lang="en-US" sz="2200" dirty="0"/>
              <a:t>, based on the set of nearby beacons up to time k. To implement the particle filter, we first need to perform a several steps: </a:t>
            </a:r>
          </a:p>
          <a:p>
            <a:pPr marL="457200" indent="-457200" algn="l" rtl="0">
              <a:buAutoNum type="arabicPeriod"/>
            </a:pPr>
            <a:r>
              <a:rPr lang="en-US" sz="2200" dirty="0"/>
              <a:t>Prediction</a:t>
            </a:r>
          </a:p>
          <a:p>
            <a:pPr marL="457200" indent="-457200" algn="l" rtl="0">
              <a:buAutoNum type="arabicPeriod"/>
            </a:pPr>
            <a:r>
              <a:rPr lang="en-US" sz="2200" dirty="0"/>
              <a:t>Update</a:t>
            </a:r>
          </a:p>
          <a:p>
            <a:pPr marL="457200" indent="-457200" algn="l" rtl="0">
              <a:buAutoNum type="arabicPeriod"/>
            </a:pPr>
            <a:r>
              <a:rPr lang="en-US" sz="2200" dirty="0"/>
              <a:t>Likelihoods calculation</a:t>
            </a:r>
          </a:p>
          <a:p>
            <a:pPr marL="457200" indent="-457200" algn="l" rtl="0">
              <a:buAutoNum type="arabicPeriod"/>
            </a:pPr>
            <a:r>
              <a:rPr lang="en-US" sz="2200" dirty="0"/>
              <a:t>Resampling / ESS</a:t>
            </a:r>
          </a:p>
          <a:p>
            <a:pPr marL="457200" indent="-457200" algn="l" rtl="0">
              <a:buAutoNum type="arabicPeriod"/>
            </a:pPr>
            <a:r>
              <a:rPr lang="en-US" sz="2200" dirty="0"/>
              <a:t>Estimation</a:t>
            </a:r>
          </a:p>
        </p:txBody>
      </p:sp>
    </p:spTree>
    <p:extLst>
      <p:ext uri="{BB962C8B-B14F-4D97-AF65-F5344CB8AC3E}">
        <p14:creationId xmlns:p14="http://schemas.microsoft.com/office/powerpoint/2010/main" val="4100042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8E936CF-1CB4-7BE9-ACE4-20AD29237E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rtl="0"/>
            <a:r>
              <a:rPr lang="en-US" sz="3200" kern="1200" dirty="0">
                <a:solidFill>
                  <a:schemeClr val="bg1"/>
                </a:solidFill>
                <a:latin typeface="+mj-lt"/>
                <a:ea typeface="+mj-ea"/>
                <a:cs typeface="+mj-cs"/>
              </a:rPr>
              <a:t>Pseudo-Code for Particle Filtering Algorithm</a:t>
            </a:r>
          </a:p>
        </p:txBody>
      </p:sp>
      <p:pic>
        <p:nvPicPr>
          <p:cNvPr id="7" name="תמונה 6">
            <a:extLst>
              <a:ext uri="{FF2B5EF4-FFF2-40B4-BE49-F238E27FC236}">
                <a16:creationId xmlns:a16="http://schemas.microsoft.com/office/drawing/2014/main" id="{6E9AAF10-ED52-06F7-6460-0CBD62F15260}"/>
              </a:ext>
            </a:extLst>
          </p:cNvPr>
          <p:cNvPicPr>
            <a:picLocks noChangeAspect="1"/>
          </p:cNvPicPr>
          <p:nvPr/>
        </p:nvPicPr>
        <p:blipFill>
          <a:blip r:embed="rId2"/>
          <a:stretch>
            <a:fillRect/>
          </a:stretch>
        </p:blipFill>
        <p:spPr>
          <a:xfrm>
            <a:off x="643467" y="2059359"/>
            <a:ext cx="10905066" cy="3625934"/>
          </a:xfrm>
          <a:prstGeom prst="rect">
            <a:avLst/>
          </a:prstGeom>
        </p:spPr>
      </p:pic>
    </p:spTree>
    <p:extLst>
      <p:ext uri="{BB962C8B-B14F-4D97-AF65-F5344CB8AC3E}">
        <p14:creationId xmlns:p14="http://schemas.microsoft.com/office/powerpoint/2010/main" val="324372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8E936CF-1CB4-7BE9-ACE4-20AD29237E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rtl="0"/>
            <a:r>
              <a:rPr lang="en-US" sz="3200" kern="1200" dirty="0">
                <a:solidFill>
                  <a:schemeClr val="bg1"/>
                </a:solidFill>
                <a:latin typeface="+mj-lt"/>
                <a:ea typeface="+mj-ea"/>
                <a:cs typeface="+mj-cs"/>
              </a:rPr>
              <a:t>Pseudo-Code for Particle Filtering Algorithm</a:t>
            </a:r>
          </a:p>
        </p:txBody>
      </p:sp>
      <p:pic>
        <p:nvPicPr>
          <p:cNvPr id="4" name="תמונה 3">
            <a:extLst>
              <a:ext uri="{FF2B5EF4-FFF2-40B4-BE49-F238E27FC236}">
                <a16:creationId xmlns:a16="http://schemas.microsoft.com/office/drawing/2014/main" id="{96FE28F2-EC23-8951-5421-3A0C512D9748}"/>
              </a:ext>
            </a:extLst>
          </p:cNvPr>
          <p:cNvPicPr>
            <a:picLocks noChangeAspect="1"/>
          </p:cNvPicPr>
          <p:nvPr/>
        </p:nvPicPr>
        <p:blipFill>
          <a:blip r:embed="rId2"/>
          <a:stretch>
            <a:fillRect/>
          </a:stretch>
        </p:blipFill>
        <p:spPr>
          <a:xfrm>
            <a:off x="986467" y="1675227"/>
            <a:ext cx="10219065" cy="4394199"/>
          </a:xfrm>
          <a:prstGeom prst="rect">
            <a:avLst/>
          </a:prstGeom>
        </p:spPr>
      </p:pic>
    </p:spTree>
    <p:extLst>
      <p:ext uri="{BB962C8B-B14F-4D97-AF65-F5344CB8AC3E}">
        <p14:creationId xmlns:p14="http://schemas.microsoft.com/office/powerpoint/2010/main" val="406698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8E936CF-1CB4-7BE9-ACE4-20AD29237E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rtl="0"/>
            <a:r>
              <a:rPr lang="en-US" sz="3200" kern="1200">
                <a:solidFill>
                  <a:schemeClr val="bg1"/>
                </a:solidFill>
                <a:latin typeface="+mj-lt"/>
                <a:ea typeface="+mj-ea"/>
                <a:cs typeface="+mj-cs"/>
              </a:rPr>
              <a:t>Pseudo-Code for Particle Filtering Algorithm</a:t>
            </a:r>
          </a:p>
        </p:txBody>
      </p:sp>
      <p:pic>
        <p:nvPicPr>
          <p:cNvPr id="4" name="תמונה 3">
            <a:extLst>
              <a:ext uri="{FF2B5EF4-FFF2-40B4-BE49-F238E27FC236}">
                <a16:creationId xmlns:a16="http://schemas.microsoft.com/office/drawing/2014/main" id="{305BD563-53DE-757F-9DE9-5EA04639D001}"/>
              </a:ext>
            </a:extLst>
          </p:cNvPr>
          <p:cNvPicPr>
            <a:picLocks noChangeAspect="1"/>
          </p:cNvPicPr>
          <p:nvPr/>
        </p:nvPicPr>
        <p:blipFill>
          <a:blip r:embed="rId2"/>
          <a:stretch>
            <a:fillRect/>
          </a:stretch>
        </p:blipFill>
        <p:spPr>
          <a:xfrm>
            <a:off x="1911048" y="1675227"/>
            <a:ext cx="8369904" cy="4394199"/>
          </a:xfrm>
          <a:prstGeom prst="rect">
            <a:avLst/>
          </a:prstGeom>
        </p:spPr>
      </p:pic>
    </p:spTree>
    <p:extLst>
      <p:ext uri="{BB962C8B-B14F-4D97-AF65-F5344CB8AC3E}">
        <p14:creationId xmlns:p14="http://schemas.microsoft.com/office/powerpoint/2010/main" val="273401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ערכת נושא Office">
  <a:themeElements>
    <a:clrScheme name="כתום">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1722</TotalTime>
  <Words>761</Words>
  <Application>Microsoft Office PowerPoint</Application>
  <PresentationFormat>מסך רחב</PresentationFormat>
  <Paragraphs>44</Paragraphs>
  <Slides>18</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18</vt:i4>
      </vt:variant>
    </vt:vector>
  </HeadingPairs>
  <TitlesOfParts>
    <vt:vector size="22" baseType="lpstr">
      <vt:lpstr>Arial</vt:lpstr>
      <vt:lpstr>Calibri</vt:lpstr>
      <vt:lpstr>Calibri Light</vt:lpstr>
      <vt:lpstr>ערכת נושא Office</vt:lpstr>
      <vt:lpstr>Particle Filtering for Localization</vt:lpstr>
      <vt:lpstr>Abstract</vt:lpstr>
      <vt:lpstr>Introduction</vt:lpstr>
      <vt:lpstr>The Real World</vt:lpstr>
      <vt:lpstr>The World Perceived by the Agent</vt:lpstr>
      <vt:lpstr>Perception (Information Fusion) Algorithm</vt:lpstr>
      <vt:lpstr>Pseudo-Code for Particle Filtering Algorithm</vt:lpstr>
      <vt:lpstr>Pseudo-Code for Particle Filtering Algorithm</vt:lpstr>
      <vt:lpstr>Pseudo-Code for Particle Filtering Algorithm</vt:lpstr>
      <vt:lpstr>Pseudo-Code for Particle Filtering Algorithm</vt:lpstr>
      <vt:lpstr>The Effect of the Number of Particles</vt:lpstr>
      <vt:lpstr>The Effect of the Number of Particles</vt:lpstr>
      <vt:lpstr>The Effect of the Number of Particles</vt:lpstr>
      <vt:lpstr>The Effect of the Number of Particles</vt:lpstr>
      <vt:lpstr>The Effect of the Number of Particles</vt:lpstr>
      <vt:lpstr>The Effect of the ESS</vt:lpstr>
      <vt:lpstr>The Effect of the ESS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Particle Filtering for Localization</dc:title>
  <dc:creator>Yarin Housler</dc:creator>
  <cp:lastModifiedBy>Yarin Housler</cp:lastModifiedBy>
  <cp:revision>10</cp:revision>
  <dcterms:created xsi:type="dcterms:W3CDTF">2023-07-29T18:40:34Z</dcterms:created>
  <dcterms:modified xsi:type="dcterms:W3CDTF">2023-08-02T09:52:10Z</dcterms:modified>
</cp:coreProperties>
</file>