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512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>
        <p:scale>
          <a:sx n="91" d="100"/>
          <a:sy n="91" d="100"/>
        </p:scale>
        <p:origin x="546" y="420"/>
      </p:cViewPr>
      <p:guideLst/>
    </p:cSldViewPr>
  </p:slideViewPr>
  <p:outlineViewPr>
    <p:cViewPr>
      <p:scale>
        <a:sx n="33" d="100"/>
        <a:sy n="33" d="100"/>
      </p:scale>
      <p:origin x="0" y="-426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9EA56F0-FE7B-485D-A8DB-1EF7830F267D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6556120-A290-4C01-848C-C9CFE7FA5A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85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6120-A290-4C01-848C-C9CFE7FA5AE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062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6120-A290-4C01-848C-C9CFE7FA5AE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010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6120-A290-4C01-848C-C9CFE7FA5AEF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112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6781-68A9-4742-8C91-A656EBE53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F8749-BEC3-4BFD-970D-9C1472783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598A-69EE-416E-976B-6B3AFAD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5E9A-E18F-4522-A5AE-EBB251B7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DE74B-5864-4E96-9F74-85AD7625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E4F1-0EE2-487A-8FC6-A3B5DD20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A33D5-BE3C-47B0-90D1-39B9364F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BAB1-50C5-4925-BE8C-2EB89D75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9F1D-AFB1-4869-8903-32DD1E83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FEB8B-079A-4998-8762-2065F5BA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082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97AA2-9DF3-4734-9672-2D997D636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AA93D-89CD-4D67-BF28-22052020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32786-7B93-40FD-91DD-45A5E855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1504-1641-4364-9D32-6C90C5EA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606F-464D-455A-8D2B-CAFC347A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022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D254-9A34-48A6-816E-6585BB5F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73C5-D52C-44C7-8793-C6DBAA75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825B-A4ED-4581-8854-E9DFC54D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C6CC-3E09-4CA7-BB57-506E0CA2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C0E0-278A-439A-A55E-71941341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87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572E-4A4F-4973-84DC-9BEDD5B7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2FEC-3935-49FB-9D4C-5C1448C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3D9D0-6833-43F3-88BD-8655E284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A7A5-D040-47F6-892D-CA090F8A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8A09-3E26-45FE-9535-C7785666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81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A2CD-0356-48E2-A0E1-0F35FFDC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04E5-6CBA-49C7-983F-526A47D0C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30065-EB3F-4C3B-BED8-D949D61E0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118B1-2495-4D86-8BBB-06536176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81448-113F-475C-9600-58D93B8F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DA3F7-2D88-46D3-AA1D-AB5293AD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04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634B-F1C4-47FF-A693-D7C77284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6A5A-2BE3-4E0E-81FA-6292AE916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EF7A6-6A05-43BD-B417-59F4E9D64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1DD3F-C2F1-4620-80D5-4F23E2AA6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F7809-A0E1-41B8-8F8F-3508CA739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0A90F-401E-4F80-9400-9535CDFE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5D63F-4DD3-440D-A046-E902E64C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C97B0-BB5E-43E2-80E7-90F3C400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5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F492-2A5A-44F1-8EEC-7CD1E2D8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087A7-C055-496B-A77C-92AA12C3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900CB-3600-47E6-AC3C-623B0DEB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DDE47-BCDE-4194-994B-E641AB77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22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A06F7-D8EF-479C-96DE-2C8BF754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708F0-D233-4D90-9011-08BBEE52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FEAAC-42A5-4377-B7DD-8E787435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06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C561-6428-4C10-A9C2-B11A3A4B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C5EF-DD51-4C8D-9ECF-C9E0E1CF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E6BF-276E-4A8B-845A-221995C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63762-890A-4467-A152-3ECCDB7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340D2-69DA-4A9E-A6FC-8E3CE752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0A34-965B-4D59-94B1-31045B0C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259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39FA-8026-45D2-B5E4-D39E47F3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BD1E5-A252-4E33-8764-23A59212F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2A49F-4A4D-41C6-92D9-38A1A73E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F2E8A-A870-4090-BEE5-D0F5CCD5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535E4-60E7-4A6D-833C-536BEF79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0273F-2BEB-47ED-BBDD-2F68E202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128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98248-1034-4E69-AAE6-FAEDB11C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3DFF9-D482-4126-B75B-0AC6E7BC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9622-3837-4BB9-98C0-A9A145BFE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08F6-0FB7-4B72-9D38-9404CC4A417C}" type="datetimeFigureOut">
              <a:rPr lang="he-IL" smtClean="0"/>
              <a:t>ט"ו/אלול/תשפ"א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E4C4-C1C6-4EFD-995B-BBEAA0CC6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7AE3-5631-4E33-9F3B-7352DEAE8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38288F-A6DC-4C69-B2ED-F3F173602F9F}"/>
              </a:ext>
            </a:extLst>
          </p:cNvPr>
          <p:cNvGrpSpPr/>
          <p:nvPr/>
        </p:nvGrpSpPr>
        <p:grpSpPr>
          <a:xfrm>
            <a:off x="0" y="0"/>
            <a:ext cx="12192000" cy="6860589"/>
            <a:chOff x="0" y="0"/>
            <a:chExt cx="12192000" cy="686058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49B0AC-E61A-4E33-948E-1906F9F800AF}"/>
                </a:ext>
              </a:extLst>
            </p:cNvPr>
            <p:cNvGrpSpPr/>
            <p:nvPr/>
          </p:nvGrpSpPr>
          <p:grpSpPr>
            <a:xfrm>
              <a:off x="0" y="0"/>
              <a:ext cx="12192000" cy="6860589"/>
              <a:chOff x="0" y="0"/>
              <a:chExt cx="12192000" cy="6860589"/>
            </a:xfrm>
          </p:grpSpPr>
          <p:sp>
            <p:nvSpPr>
              <p:cNvPr id="7" name="Rectangle: Top Corners Rounded 6">
                <a:extLst>
                  <a:ext uri="{FF2B5EF4-FFF2-40B4-BE49-F238E27FC236}">
                    <a16:creationId xmlns:a16="http://schemas.microsoft.com/office/drawing/2014/main" id="{81015760-0907-45FE-A4D6-097575DBD094}"/>
                  </a:ext>
                </a:extLst>
              </p:cNvPr>
              <p:cNvSpPr/>
              <p:nvPr/>
            </p:nvSpPr>
            <p:spPr>
              <a:xfrm rot="10800000">
                <a:off x="0" y="421104"/>
                <a:ext cx="12192000" cy="6439485"/>
              </a:xfrm>
              <a:prstGeom prst="round2SameRect">
                <a:avLst>
                  <a:gd name="adj1" fmla="val 2841"/>
                  <a:gd name="adj2" fmla="val 0"/>
                </a:avLst>
              </a:prstGeom>
              <a:solidFill>
                <a:srgbClr val="1805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A1848E1-974E-4CD9-BA5F-663D637DB3F6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469232"/>
                <a:chOff x="0" y="0"/>
                <a:chExt cx="12192000" cy="469232"/>
              </a:xfrm>
            </p:grpSpPr>
            <p:sp>
              <p:nvSpPr>
                <p:cNvPr id="4" name="Rectangle: Top Corners Rounded 3">
                  <a:extLst>
                    <a:ext uri="{FF2B5EF4-FFF2-40B4-BE49-F238E27FC236}">
                      <a16:creationId xmlns:a16="http://schemas.microsoft.com/office/drawing/2014/main" id="{08056F41-DE5A-4AAB-A8AE-B66F47957A7D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12192000" cy="469232"/>
                </a:xfrm>
                <a:prstGeom prst="round2SameRect">
                  <a:avLst>
                    <a:gd name="adj1" fmla="val 0"/>
                    <a:gd name="adj2" fmla="val 35077"/>
                  </a:avLst>
                </a:prstGeom>
                <a:solidFill>
                  <a:schemeClr val="bg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6E40F03-EFAB-4C93-BF6C-38CE7BD1B86C}"/>
                    </a:ext>
                  </a:extLst>
                </p:cNvPr>
                <p:cNvSpPr/>
                <p:nvPr/>
              </p:nvSpPr>
              <p:spPr>
                <a:xfrm>
                  <a:off x="111254" y="111254"/>
                  <a:ext cx="246724" cy="24672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Cross 5">
                  <a:extLst>
                    <a:ext uri="{FF2B5EF4-FFF2-40B4-BE49-F238E27FC236}">
                      <a16:creationId xmlns:a16="http://schemas.microsoft.com/office/drawing/2014/main" id="{E854413D-9280-423C-917F-F2BBE76085ED}"/>
                    </a:ext>
                  </a:extLst>
                </p:cNvPr>
                <p:cNvSpPr/>
                <p:nvPr/>
              </p:nvSpPr>
              <p:spPr>
                <a:xfrm rot="2700000">
                  <a:off x="145617" y="145710"/>
                  <a:ext cx="177998" cy="177998"/>
                </a:xfrm>
                <a:prstGeom prst="plus">
                  <a:avLst>
                    <a:gd name="adj" fmla="val 4499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A5477FD-B15B-4282-BD2B-D293F2344089}"/>
                    </a:ext>
                  </a:extLst>
                </p:cNvPr>
                <p:cNvSpPr/>
                <p:nvPr/>
              </p:nvSpPr>
              <p:spPr>
                <a:xfrm>
                  <a:off x="486968" y="119711"/>
                  <a:ext cx="246724" cy="246724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ame 7">
                  <a:extLst>
                    <a:ext uri="{FF2B5EF4-FFF2-40B4-BE49-F238E27FC236}">
                      <a16:creationId xmlns:a16="http://schemas.microsoft.com/office/drawing/2014/main" id="{6E06CB46-01A3-4303-B34E-A5FC1D33BBD1}"/>
                    </a:ext>
                  </a:extLst>
                </p:cNvPr>
                <p:cNvSpPr/>
                <p:nvPr/>
              </p:nvSpPr>
              <p:spPr>
                <a:xfrm>
                  <a:off x="544172" y="174130"/>
                  <a:ext cx="137885" cy="137885"/>
                </a:xfrm>
                <a:prstGeom prst="fram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9A6E44B-84D7-46E9-B0A0-687AB7E0CAD0}"/>
                    </a:ext>
                  </a:extLst>
                </p:cNvPr>
                <p:cNvSpPr/>
                <p:nvPr/>
              </p:nvSpPr>
              <p:spPr>
                <a:xfrm>
                  <a:off x="865591" y="117326"/>
                  <a:ext cx="246724" cy="246724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0549CC6-5B6E-4AB1-A82D-1AEDEABBEEDA}"/>
                    </a:ext>
                  </a:extLst>
                </p:cNvPr>
                <p:cNvCxnSpPr>
                  <a:stCxn id="14" idx="2"/>
                  <a:endCxn id="14" idx="2"/>
                </p:cNvCxnSpPr>
                <p:nvPr/>
              </p:nvCxnSpPr>
              <p:spPr>
                <a:xfrm>
                  <a:off x="865591" y="240688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C94D5CF-CFE3-4664-B83C-3032658F72C3}"/>
                    </a:ext>
                  </a:extLst>
                </p:cNvPr>
                <p:cNvCxnSpPr/>
                <p:nvPr/>
              </p:nvCxnSpPr>
              <p:spPr>
                <a:xfrm>
                  <a:off x="919163" y="238125"/>
                  <a:ext cx="1404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1142D5D5-8129-4ECC-A684-F9F3444833FA}"/>
                </a:ext>
              </a:extLst>
            </p:cNvPr>
            <p:cNvSpPr txBox="1">
              <a:spLocks/>
            </p:cNvSpPr>
            <p:nvPr/>
          </p:nvSpPr>
          <p:spPr>
            <a:xfrm>
              <a:off x="3597823" y="86213"/>
              <a:ext cx="4978618" cy="5980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FFFFFF"/>
                  </a:solidFill>
                </a:rPr>
                <a:t>CAM Agent @ JSOF</a:t>
              </a:r>
              <a:endParaRPr lang="he-IL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9E9384-0AFD-4062-BA52-5554FC7E3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CAM Agent</a:t>
            </a: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AD30-3519-415A-A5BB-466E91BED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Cyber Attack Monitoring Agent</a:t>
            </a: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C1F3D-4442-41EF-B5A4-1C0D9ECB0636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85A9A-4E2D-4DE1-9AEC-4665637909BC}"/>
              </a:ext>
            </a:extLst>
          </p:cNvPr>
          <p:cNvSpPr txBox="1"/>
          <p:nvPr/>
        </p:nvSpPr>
        <p:spPr>
          <a:xfrm>
            <a:off x="1127045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1/17</a:t>
            </a:r>
          </a:p>
        </p:txBody>
      </p:sp>
    </p:spTree>
    <p:extLst>
      <p:ext uri="{BB962C8B-B14F-4D97-AF65-F5344CB8AC3E}">
        <p14:creationId xmlns:p14="http://schemas.microsoft.com/office/powerpoint/2010/main" val="4105276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1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Processes &amp; Threads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2699"/>
            <a:ext cx="5257801" cy="435133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Number of Processes / Threads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Process Family Tree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Orphan processes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Number of zombies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1EC07-7DDF-4A91-AA26-71F96E957B90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333D36-335B-49C8-A435-F808FB5320A6}"/>
              </a:ext>
            </a:extLst>
          </p:cNvPr>
          <p:cNvSpPr txBox="1"/>
          <p:nvPr/>
        </p:nvSpPr>
        <p:spPr>
          <a:xfrm>
            <a:off x="1114433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10/17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A522B-1996-4BB9-8383-AEC8B388162B}"/>
              </a:ext>
            </a:extLst>
          </p:cNvPr>
          <p:cNvSpPr/>
          <p:nvPr/>
        </p:nvSpPr>
        <p:spPr>
          <a:xfrm>
            <a:off x="6087132" y="2074304"/>
            <a:ext cx="4887311" cy="333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TODO: Dashboard Screenshot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b="1" dirty="0">
                <a:solidFill>
                  <a:sysClr val="windowText" lastClr="000000"/>
                </a:solidFill>
              </a:rPr>
              <a:t>Processes Tab </a:t>
            </a:r>
            <a:r>
              <a:rPr lang="en-US" dirty="0">
                <a:solidFill>
                  <a:sysClr val="windowText" lastClr="000000"/>
                </a:solidFill>
              </a:rPr>
              <a:t>Highlighted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A94D0E-9B87-47F3-B360-7F33A1D6EE90}"/>
              </a:ext>
            </a:extLst>
          </p:cNvPr>
          <p:cNvSpPr/>
          <p:nvPr/>
        </p:nvSpPr>
        <p:spPr>
          <a:xfrm>
            <a:off x="8534397" y="3699641"/>
            <a:ext cx="1660635" cy="38087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1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Permissions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2699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UID / GID changes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Capabilities changes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Context changes 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Control Group changes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F7540-0ECF-47BE-BEB9-ADB142382694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748DE-5CB6-4C81-B9D8-51F92A3FB822}"/>
              </a:ext>
            </a:extLst>
          </p:cNvPr>
          <p:cNvSpPr txBox="1"/>
          <p:nvPr/>
        </p:nvSpPr>
        <p:spPr>
          <a:xfrm>
            <a:off x="1114433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11/17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5CA17C-10D5-452A-A4B6-00BDCA9BDAC7}"/>
              </a:ext>
            </a:extLst>
          </p:cNvPr>
          <p:cNvSpPr/>
          <p:nvPr/>
        </p:nvSpPr>
        <p:spPr>
          <a:xfrm>
            <a:off x="6087132" y="2074304"/>
            <a:ext cx="4887311" cy="333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TODO: Dashboard Screenshot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b="1" dirty="0">
                <a:solidFill>
                  <a:sysClr val="windowText" lastClr="000000"/>
                </a:solidFill>
              </a:rPr>
              <a:t>Permissions Tab </a:t>
            </a:r>
            <a:r>
              <a:rPr lang="en-US" dirty="0">
                <a:solidFill>
                  <a:sysClr val="windowText" lastClr="000000"/>
                </a:solidFill>
              </a:rPr>
              <a:t>Highlighted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39832F-85CB-442F-9C09-B0D823083665}"/>
              </a:ext>
            </a:extLst>
          </p:cNvPr>
          <p:cNvSpPr/>
          <p:nvPr/>
        </p:nvSpPr>
        <p:spPr>
          <a:xfrm>
            <a:off x="8639498" y="3699641"/>
            <a:ext cx="1660635" cy="38087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6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1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Global Process Properties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2699"/>
            <a:ext cx="5257801" cy="435133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CWD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/proc/&lt;PID&gt;/mount* ...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/proc/&lt;PID&gt;/status - </a:t>
            </a:r>
            <a:r>
              <a:rPr lang="en-GB" sz="2400" dirty="0" err="1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CPUs_allowed</a:t>
            </a:r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* (set affinity)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/proc/&lt;PID&gt;/status - Seccomp (security kernel feature)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C5675-5FC3-409D-9EB0-47B4998913F5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696C6-23D1-4880-9C70-1F9BFFAA4D8C}"/>
              </a:ext>
            </a:extLst>
          </p:cNvPr>
          <p:cNvSpPr txBox="1"/>
          <p:nvPr/>
        </p:nvSpPr>
        <p:spPr>
          <a:xfrm>
            <a:off x="1114433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12/17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A57BD9-0F85-4293-A3B3-31DD9A4AA723}"/>
              </a:ext>
            </a:extLst>
          </p:cNvPr>
          <p:cNvSpPr/>
          <p:nvPr/>
        </p:nvSpPr>
        <p:spPr>
          <a:xfrm>
            <a:off x="6087132" y="2074304"/>
            <a:ext cx="4887311" cy="333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TODO: Dashboard Screenshot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b="1" dirty="0">
                <a:solidFill>
                  <a:sysClr val="windowText" lastClr="000000"/>
                </a:solidFill>
              </a:rPr>
              <a:t>Global   Tab </a:t>
            </a:r>
            <a:r>
              <a:rPr lang="en-US" dirty="0">
                <a:solidFill>
                  <a:sysClr val="windowText" lastClr="000000"/>
                </a:solidFill>
              </a:rPr>
              <a:t>Highlighted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412D0FD-73BB-4133-BC21-CDD3F78A9A3D}"/>
              </a:ext>
            </a:extLst>
          </p:cNvPr>
          <p:cNvSpPr/>
          <p:nvPr/>
        </p:nvSpPr>
        <p:spPr>
          <a:xfrm>
            <a:off x="8387255" y="3699641"/>
            <a:ext cx="1660635" cy="38087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2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1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Files / Sockets / Pipe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2699"/>
            <a:ext cx="5257801" cy="435133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Which files are open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With r/w/x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Black list paths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How many files are open? (double free)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Pipe targets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Socket targets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BD5D7-4A3E-45CD-B886-68309EBEA667}"/>
              </a:ext>
            </a:extLst>
          </p:cNvPr>
          <p:cNvSpPr txBox="1"/>
          <p:nvPr/>
        </p:nvSpPr>
        <p:spPr>
          <a:xfrm>
            <a:off x="1114433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13/17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E6DA7-6271-4937-8104-2CEB6525E9D2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163D04-F302-4B4F-8DB9-4D6585880BB6}"/>
              </a:ext>
            </a:extLst>
          </p:cNvPr>
          <p:cNvSpPr/>
          <p:nvPr/>
        </p:nvSpPr>
        <p:spPr>
          <a:xfrm>
            <a:off x="6087132" y="2074304"/>
            <a:ext cx="4887311" cy="333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TODO: Dashboard Screenshot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b="1" dirty="0">
                <a:solidFill>
                  <a:sysClr val="windowText" lastClr="000000"/>
                </a:solidFill>
              </a:rPr>
              <a:t>Files Tab </a:t>
            </a:r>
            <a:r>
              <a:rPr lang="en-US" dirty="0">
                <a:solidFill>
                  <a:sysClr val="windowText" lastClr="000000"/>
                </a:solidFill>
              </a:rPr>
              <a:t>Highlighted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ACC753-300C-4D49-AD93-4F99EC97BACC}"/>
              </a:ext>
            </a:extLst>
          </p:cNvPr>
          <p:cNvSpPr/>
          <p:nvPr/>
        </p:nvSpPr>
        <p:spPr>
          <a:xfrm>
            <a:off x="8229605" y="3699641"/>
            <a:ext cx="1660635" cy="38087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6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1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2699"/>
            <a:ext cx="5257801" cy="4351338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/proc/&lt;PID&gt;/net/snmp (IP protocol layer)</a:t>
            </a:r>
          </a:p>
          <a:p>
            <a:r>
              <a:rPr lang="nl-NL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/proc/&lt;PID&gt;/net/netstat (…)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2D4AE-12B7-4CB1-BE89-D37B200B04C4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B9F29-2388-48D6-895C-E0A4006F0A65}"/>
              </a:ext>
            </a:extLst>
          </p:cNvPr>
          <p:cNvSpPr txBox="1"/>
          <p:nvPr/>
        </p:nvSpPr>
        <p:spPr>
          <a:xfrm>
            <a:off x="1114433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14/17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D2432A-470E-4186-98E8-1D70B05B6D2D}"/>
              </a:ext>
            </a:extLst>
          </p:cNvPr>
          <p:cNvSpPr/>
          <p:nvPr/>
        </p:nvSpPr>
        <p:spPr>
          <a:xfrm>
            <a:off x="6087132" y="2074304"/>
            <a:ext cx="4887311" cy="333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TODO: Dashboard Screenshot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b="1" dirty="0">
                <a:solidFill>
                  <a:sysClr val="windowText" lastClr="000000"/>
                </a:solidFill>
              </a:rPr>
              <a:t>Network Tab </a:t>
            </a:r>
            <a:r>
              <a:rPr lang="en-US" dirty="0">
                <a:solidFill>
                  <a:sysClr val="windowText" lastClr="000000"/>
                </a:solidFill>
              </a:rPr>
              <a:t>Highlighted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726FD1-5373-4158-B349-E95504281821}"/>
              </a:ext>
            </a:extLst>
          </p:cNvPr>
          <p:cNvSpPr/>
          <p:nvPr/>
        </p:nvSpPr>
        <p:spPr>
          <a:xfrm>
            <a:off x="8387255" y="3699641"/>
            <a:ext cx="1660635" cy="38087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1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CAM Agent - Configuration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2699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YAML – file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Parsers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Rules</a:t>
            </a:r>
            <a:br>
              <a:rPr lang="en-GB" sz="20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</a:br>
            <a:endParaRPr lang="en-GB" sz="2000" dirty="0">
              <a:solidFill>
                <a:schemeClr val="bg1"/>
              </a:solidFill>
              <a:latin typeface="Source Code Pro Light" panose="020B0604020202020204" pitchFamily="49" charset="0"/>
              <a:ea typeface="Source Code Pro Light" panose="020B06040202020202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Rules structure: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Parser fields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And / Or / Not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Functions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[Examples]	</a:t>
            </a:r>
          </a:p>
          <a:p>
            <a:endParaRPr lang="en-GB" sz="2400" dirty="0">
              <a:solidFill>
                <a:schemeClr val="bg1"/>
              </a:solidFill>
              <a:latin typeface="Source Code Pro Light" panose="020B0604020202020204" pitchFamily="49" charset="0"/>
              <a:ea typeface="Source Code Pro Light" panose="020B06040202020202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Learn base line from golden system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D81FD9-53A5-4121-B45E-946FCBFC9C4D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CC908-ECB3-44A6-AE14-197C627EE10F}"/>
              </a:ext>
            </a:extLst>
          </p:cNvPr>
          <p:cNvSpPr txBox="1"/>
          <p:nvPr/>
        </p:nvSpPr>
        <p:spPr>
          <a:xfrm>
            <a:off x="1114433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15/17</a:t>
            </a:r>
          </a:p>
        </p:txBody>
      </p:sp>
    </p:spTree>
    <p:extLst>
      <p:ext uri="{BB962C8B-B14F-4D97-AF65-F5344CB8AC3E}">
        <p14:creationId xmlns:p14="http://schemas.microsoft.com/office/powerpoint/2010/main" val="280709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1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2699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The CAM Agent – monitoring 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…</a:t>
            </a:r>
          </a:p>
          <a:p>
            <a:endParaRPr lang="en-GB" sz="2400" dirty="0">
              <a:solidFill>
                <a:schemeClr val="bg1"/>
              </a:solidFill>
              <a:latin typeface="Source Code Pro Light" panose="020B0604020202020204" pitchFamily="49" charset="0"/>
              <a:ea typeface="Source Code Pro Light" panose="020B06040202020202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The CAM Agent is better for “static” systems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82D24-454A-4F1A-B52E-AE8F0B7A0A3B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5B963-5E0E-4305-AB4B-D44C7AA243E8}"/>
              </a:ext>
            </a:extLst>
          </p:cNvPr>
          <p:cNvSpPr txBox="1"/>
          <p:nvPr/>
        </p:nvSpPr>
        <p:spPr>
          <a:xfrm>
            <a:off x="1114433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16/17</a:t>
            </a:r>
          </a:p>
        </p:txBody>
      </p:sp>
    </p:spTree>
    <p:extLst>
      <p:ext uri="{BB962C8B-B14F-4D97-AF65-F5344CB8AC3E}">
        <p14:creationId xmlns:p14="http://schemas.microsoft.com/office/powerpoint/2010/main" val="66191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38288F-A6DC-4C69-B2ED-F3F173602F9F}"/>
              </a:ext>
            </a:extLst>
          </p:cNvPr>
          <p:cNvGrpSpPr/>
          <p:nvPr/>
        </p:nvGrpSpPr>
        <p:grpSpPr>
          <a:xfrm>
            <a:off x="0" y="0"/>
            <a:ext cx="12192000" cy="6860589"/>
            <a:chOff x="0" y="0"/>
            <a:chExt cx="12192000" cy="686058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49B0AC-E61A-4E33-948E-1906F9F800AF}"/>
                </a:ext>
              </a:extLst>
            </p:cNvPr>
            <p:cNvGrpSpPr/>
            <p:nvPr/>
          </p:nvGrpSpPr>
          <p:grpSpPr>
            <a:xfrm>
              <a:off x="0" y="0"/>
              <a:ext cx="12192000" cy="6860589"/>
              <a:chOff x="0" y="0"/>
              <a:chExt cx="12192000" cy="6860589"/>
            </a:xfrm>
          </p:grpSpPr>
          <p:sp>
            <p:nvSpPr>
              <p:cNvPr id="7" name="Rectangle: Top Corners Rounded 6">
                <a:extLst>
                  <a:ext uri="{FF2B5EF4-FFF2-40B4-BE49-F238E27FC236}">
                    <a16:creationId xmlns:a16="http://schemas.microsoft.com/office/drawing/2014/main" id="{81015760-0907-45FE-A4D6-097575DBD094}"/>
                  </a:ext>
                </a:extLst>
              </p:cNvPr>
              <p:cNvSpPr/>
              <p:nvPr/>
            </p:nvSpPr>
            <p:spPr>
              <a:xfrm rot="10800000">
                <a:off x="0" y="421104"/>
                <a:ext cx="12192000" cy="6439485"/>
              </a:xfrm>
              <a:prstGeom prst="round2SameRect">
                <a:avLst>
                  <a:gd name="adj1" fmla="val 2841"/>
                  <a:gd name="adj2" fmla="val 0"/>
                </a:avLst>
              </a:prstGeom>
              <a:solidFill>
                <a:srgbClr val="1805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A1848E1-974E-4CD9-BA5F-663D637DB3F6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469232"/>
                <a:chOff x="0" y="0"/>
                <a:chExt cx="12192000" cy="469232"/>
              </a:xfrm>
            </p:grpSpPr>
            <p:sp>
              <p:nvSpPr>
                <p:cNvPr id="4" name="Rectangle: Top Corners Rounded 3">
                  <a:extLst>
                    <a:ext uri="{FF2B5EF4-FFF2-40B4-BE49-F238E27FC236}">
                      <a16:creationId xmlns:a16="http://schemas.microsoft.com/office/drawing/2014/main" id="{08056F41-DE5A-4AAB-A8AE-B66F47957A7D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12192000" cy="469232"/>
                </a:xfrm>
                <a:prstGeom prst="round2SameRect">
                  <a:avLst>
                    <a:gd name="adj1" fmla="val 0"/>
                    <a:gd name="adj2" fmla="val 35077"/>
                  </a:avLst>
                </a:prstGeom>
                <a:solidFill>
                  <a:schemeClr val="bg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6E40F03-EFAB-4C93-BF6C-38CE7BD1B86C}"/>
                    </a:ext>
                  </a:extLst>
                </p:cNvPr>
                <p:cNvSpPr/>
                <p:nvPr/>
              </p:nvSpPr>
              <p:spPr>
                <a:xfrm>
                  <a:off x="111254" y="111254"/>
                  <a:ext cx="246724" cy="24672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Cross 5">
                  <a:extLst>
                    <a:ext uri="{FF2B5EF4-FFF2-40B4-BE49-F238E27FC236}">
                      <a16:creationId xmlns:a16="http://schemas.microsoft.com/office/drawing/2014/main" id="{E854413D-9280-423C-917F-F2BBE76085ED}"/>
                    </a:ext>
                  </a:extLst>
                </p:cNvPr>
                <p:cNvSpPr/>
                <p:nvPr/>
              </p:nvSpPr>
              <p:spPr>
                <a:xfrm rot="2700000">
                  <a:off x="145617" y="145710"/>
                  <a:ext cx="177998" cy="177998"/>
                </a:xfrm>
                <a:prstGeom prst="plus">
                  <a:avLst>
                    <a:gd name="adj" fmla="val 4499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A5477FD-B15B-4282-BD2B-D293F2344089}"/>
                    </a:ext>
                  </a:extLst>
                </p:cNvPr>
                <p:cNvSpPr/>
                <p:nvPr/>
              </p:nvSpPr>
              <p:spPr>
                <a:xfrm>
                  <a:off x="486968" y="119711"/>
                  <a:ext cx="246724" cy="246724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ame 7">
                  <a:extLst>
                    <a:ext uri="{FF2B5EF4-FFF2-40B4-BE49-F238E27FC236}">
                      <a16:creationId xmlns:a16="http://schemas.microsoft.com/office/drawing/2014/main" id="{6E06CB46-01A3-4303-B34E-A5FC1D33BBD1}"/>
                    </a:ext>
                  </a:extLst>
                </p:cNvPr>
                <p:cNvSpPr/>
                <p:nvPr/>
              </p:nvSpPr>
              <p:spPr>
                <a:xfrm>
                  <a:off x="544172" y="174130"/>
                  <a:ext cx="137885" cy="137885"/>
                </a:xfrm>
                <a:prstGeom prst="fram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9A6E44B-84D7-46E9-B0A0-687AB7E0CAD0}"/>
                    </a:ext>
                  </a:extLst>
                </p:cNvPr>
                <p:cNvSpPr/>
                <p:nvPr/>
              </p:nvSpPr>
              <p:spPr>
                <a:xfrm>
                  <a:off x="865591" y="117326"/>
                  <a:ext cx="246724" cy="246724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0549CC6-5B6E-4AB1-A82D-1AEDEABBEEDA}"/>
                    </a:ext>
                  </a:extLst>
                </p:cNvPr>
                <p:cNvCxnSpPr>
                  <a:stCxn id="14" idx="2"/>
                  <a:endCxn id="14" idx="2"/>
                </p:cNvCxnSpPr>
                <p:nvPr/>
              </p:nvCxnSpPr>
              <p:spPr>
                <a:xfrm>
                  <a:off x="865591" y="240688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C94D5CF-CFE3-4664-B83C-3032658F72C3}"/>
                    </a:ext>
                  </a:extLst>
                </p:cNvPr>
                <p:cNvCxnSpPr/>
                <p:nvPr/>
              </p:nvCxnSpPr>
              <p:spPr>
                <a:xfrm>
                  <a:off x="919163" y="238125"/>
                  <a:ext cx="1404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1142D5D5-8129-4ECC-A684-F9F3444833FA}"/>
                </a:ext>
              </a:extLst>
            </p:cNvPr>
            <p:cNvSpPr txBox="1">
              <a:spLocks/>
            </p:cNvSpPr>
            <p:nvPr/>
          </p:nvSpPr>
          <p:spPr>
            <a:xfrm>
              <a:off x="3597823" y="86213"/>
              <a:ext cx="4978618" cy="5980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FFFFFF"/>
                  </a:solidFill>
                </a:rPr>
                <a:t>CAM Agent @ JSOF</a:t>
              </a:r>
              <a:endParaRPr lang="he-IL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9E9384-0AFD-4062-BA52-5554FC7E3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AD30-3519-415A-A5BB-466E91BED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E05B28-C8DD-400E-AD63-AAB83318933F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6A3A41-C734-44C1-AA2A-E83ECA78F6E1}"/>
              </a:ext>
            </a:extLst>
          </p:cNvPr>
          <p:cNvSpPr txBox="1"/>
          <p:nvPr/>
        </p:nvSpPr>
        <p:spPr>
          <a:xfrm>
            <a:off x="1114433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17/17</a:t>
            </a:r>
          </a:p>
        </p:txBody>
      </p:sp>
    </p:spTree>
    <p:extLst>
      <p:ext uri="{BB962C8B-B14F-4D97-AF65-F5344CB8AC3E}">
        <p14:creationId xmlns:p14="http://schemas.microsoft.com/office/powerpoint/2010/main" val="2445982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3972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547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About the company</a:t>
            </a:r>
          </a:p>
          <a:p>
            <a:r>
              <a:rPr lang="en-US" sz="240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CAM Agent</a:t>
            </a:r>
          </a:p>
          <a:p>
            <a:r>
              <a:rPr lang="en-US" sz="240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Attack Structure </a:t>
            </a:r>
          </a:p>
          <a:p>
            <a:r>
              <a:rPr lang="en-US" sz="240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Exploitation behaviors </a:t>
            </a:r>
          </a:p>
          <a:p>
            <a:r>
              <a:rPr lang="en-US" sz="240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Our Demo system</a:t>
            </a:r>
          </a:p>
          <a:p>
            <a:r>
              <a:rPr lang="en-US" sz="240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Side-effects in depth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Details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Demo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C688B-2F24-4CA6-BD26-13D38965B6C9}"/>
              </a:ext>
            </a:extLst>
          </p:cNvPr>
          <p:cNvSpPr txBox="1"/>
          <p:nvPr/>
        </p:nvSpPr>
        <p:spPr>
          <a:xfrm>
            <a:off x="6820729" y="1610486"/>
            <a:ext cx="47310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     ,,</a:t>
            </a:r>
            <a:r>
              <a:rPr lang="en-US" sz="1200" kern="1000" spc="-50" dirty="0" err="1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ggddY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"""</a:t>
            </a:r>
            <a:r>
              <a:rPr lang="en-US" sz="1200" kern="1000" spc="-50" dirty="0" err="1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Ybbgg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,,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,agd888b,_ "Y8, ___`""</a:t>
            </a:r>
            <a:r>
              <a:rPr lang="en-US" sz="1200" kern="1000" spc="-50" dirty="0" err="1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Ybga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,gdP""888</a:t>
            </a:r>
            <a:r>
              <a:rPr lang="en-US" sz="1200" kern="1000" spc="-50" dirty="0">
                <a:solidFill>
                  <a:srgbClr val="FF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JSOF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8baa,.""8b    "888g,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,</a:t>
            </a:r>
            <a:r>
              <a:rPr lang="en-US" sz="1200" kern="1000" spc="-50" dirty="0" err="1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dP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     ]888888888P'  "Y     `888Yb,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,</a:t>
            </a:r>
            <a:r>
              <a:rPr lang="en-US" sz="1200" kern="1000" spc="-50" dirty="0" err="1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dP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      ,</a:t>
            </a:r>
            <a:r>
              <a:rPr lang="en-US" sz="1200" kern="1000" spc="-50" dirty="0">
                <a:solidFill>
                  <a:srgbClr val="00B0F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CAM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8</a:t>
            </a:r>
            <a:r>
              <a:rPr lang="en-US" sz="1200" kern="1000" spc="-50" dirty="0">
                <a:solidFill>
                  <a:srgbClr val="0070C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AGENT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  </a:t>
            </a:r>
            <a:r>
              <a:rPr lang="en-US" sz="1200" kern="1000" spc="-50" dirty="0" err="1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db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      "8P""Yb,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,8"       ,888888888b, d8888a           "8,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,8'        d88888888888,88P"' a,          `8,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,8'         8888</a:t>
            </a:r>
            <a:r>
              <a:rPr lang="en-US" sz="1200" kern="1000" spc="-50" dirty="0">
                <a:solidFill>
                  <a:srgbClr val="00B05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DEMO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888888PP"  ""           `8,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d'          I88888888888P"                   `b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8           `8"88P""Y8P'                      8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8            Y 8[  _ "                        8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8              "Y8d8b  "Y a                   8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8                 `""8d,   __                 8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Y,                    `"8bd888b,             ,P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`8,                     ,d8888888baaa       ,8'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`8,                    888</a:t>
            </a:r>
            <a:r>
              <a:rPr lang="en-US" sz="1200" kern="1000" spc="-50" dirty="0">
                <a:solidFill>
                  <a:srgbClr val="FF000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ATTACK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888'      ,8'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`8a                   "8888888888I      a8'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`</a:t>
            </a:r>
            <a:r>
              <a:rPr lang="en-US" sz="1200" kern="1000" spc="-50" dirty="0" err="1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Yba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        `88</a:t>
            </a:r>
            <a:r>
              <a:rPr lang="en-US" sz="1200" kern="1000" spc="-50" dirty="0">
                <a:solidFill>
                  <a:srgbClr val="00B0F0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EXPLOIT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'    </a:t>
            </a:r>
            <a:r>
              <a:rPr lang="en-US" sz="1200" kern="1000" spc="-50" dirty="0" err="1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adP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'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"</a:t>
            </a:r>
            <a:r>
              <a:rPr lang="en-US" sz="1200" kern="1000" spc="-50" dirty="0" err="1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Yba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       `888888P'   </a:t>
            </a:r>
            <a:r>
              <a:rPr lang="en-US" sz="1200" kern="1000" spc="-50" dirty="0" err="1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adY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"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`"</a:t>
            </a:r>
            <a:r>
              <a:rPr lang="en-US" sz="1200" kern="1000" spc="-50" dirty="0" err="1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Yba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            d8888P" ,</a:t>
            </a:r>
            <a:r>
              <a:rPr lang="en-US" sz="1200" kern="1000" spc="-50" dirty="0" err="1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adP</a:t>
            </a:r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“’ 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`"Y8baa,      ,d888P,ad8P"'</a:t>
            </a:r>
          </a:p>
          <a:p>
            <a:r>
              <a:rPr lang="en-US" sz="1200" kern="1000" spc="-5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             ``""YYba8888P""''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66DF1-9326-4A24-9B75-35A6FB492007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1B2DAD-2D98-49BF-A447-F9E225029AE0}"/>
              </a:ext>
            </a:extLst>
          </p:cNvPr>
          <p:cNvSpPr txBox="1"/>
          <p:nvPr/>
        </p:nvSpPr>
        <p:spPr>
          <a:xfrm>
            <a:off x="1127045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2/17</a:t>
            </a:r>
          </a:p>
        </p:txBody>
      </p:sp>
    </p:spTree>
    <p:extLst>
      <p:ext uri="{BB962C8B-B14F-4D97-AF65-F5344CB8AC3E}">
        <p14:creationId xmlns:p14="http://schemas.microsoft.com/office/powerpoint/2010/main" val="175432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0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Company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699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Research Security Team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Expertise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Offensive / Defensive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Embedded devices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Low level 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About Me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JSOF Team">
            <a:extLst>
              <a:ext uri="{FF2B5EF4-FFF2-40B4-BE49-F238E27FC236}">
                <a16:creationId xmlns:a16="http://schemas.microsoft.com/office/drawing/2014/main" id="{81143822-23A9-4475-A9B9-723CAA63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82" y="1753386"/>
            <a:ext cx="3774920" cy="37749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A4C440-C7FD-4BB2-8E0E-BF923A070B15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C2918F-AED4-44BF-9604-A8F5AF4F68A3}"/>
              </a:ext>
            </a:extLst>
          </p:cNvPr>
          <p:cNvSpPr txBox="1"/>
          <p:nvPr/>
        </p:nvSpPr>
        <p:spPr>
          <a:xfrm>
            <a:off x="1127045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3/17</a:t>
            </a:r>
          </a:p>
        </p:txBody>
      </p:sp>
    </p:spTree>
    <p:extLst>
      <p:ext uri="{BB962C8B-B14F-4D97-AF65-F5344CB8AC3E}">
        <p14:creationId xmlns:p14="http://schemas.microsoft.com/office/powerpoint/2010/main" val="50960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1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CAM Agent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699"/>
            <a:ext cx="10029497" cy="435133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Cyber Attack Monitoring Agent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System monitoring tool at run-time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Alerts (or other “actions”) based on rule configuration.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Detection of “malicious” signs in the system </a:t>
            </a:r>
          </a:p>
          <a:p>
            <a:endParaRPr lang="en-GB" sz="2400" dirty="0">
              <a:solidFill>
                <a:schemeClr val="bg1"/>
              </a:solidFill>
              <a:latin typeface="Source Code Pro Light" panose="020B0604020202020204" pitchFamily="49" charset="0"/>
              <a:ea typeface="Source Code Pro Light" panose="020B0604020202020204" pitchFamily="49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714DC-0495-488B-A562-9432707D19DA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14C4F6-BCCE-4DB3-99F6-21636C14EF5C}"/>
              </a:ext>
            </a:extLst>
          </p:cNvPr>
          <p:cNvSpPr txBox="1"/>
          <p:nvPr/>
        </p:nvSpPr>
        <p:spPr>
          <a:xfrm>
            <a:off x="1127045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4/17</a:t>
            </a:r>
          </a:p>
        </p:txBody>
      </p:sp>
    </p:spTree>
    <p:extLst>
      <p:ext uri="{BB962C8B-B14F-4D97-AF65-F5344CB8AC3E}">
        <p14:creationId xmlns:p14="http://schemas.microsoft.com/office/powerpoint/2010/main" val="176677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1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Attack Structure </a:t>
            </a:r>
            <a:r>
              <a:rPr lang="en-US" sz="2800" dirty="0">
                <a:solidFill>
                  <a:schemeClr val="bg1"/>
                </a:solidFill>
              </a:rPr>
              <a:t>(“Cyber Kill-Chain”)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2699"/>
            <a:ext cx="9889503" cy="3959828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Run Code Execution – RCE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Vulnerabilities in target machine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Exploitation – running attacker code on the machine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Privilege Escalation – PE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Vulnerabilities in privileged code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Exploitation – running attacker privileged code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Attack Target Code 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Install an Agent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Collect or manipulate sensitive data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Example</a:t>
            </a:r>
          </a:p>
          <a:p>
            <a:endParaRPr lang="en-GB" sz="2400" dirty="0">
              <a:solidFill>
                <a:schemeClr val="bg1"/>
              </a:solidFill>
              <a:latin typeface="Source Code Pro Light" panose="020B0604020202020204" pitchFamily="49" charset="0"/>
              <a:ea typeface="Source Code Pro Light" panose="020B0604020202020204" pitchFamily="49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1CE10-AF8F-4B25-8A55-47178F74211B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A53A5-9E30-49A0-85F2-F29E0F8F7B44}"/>
              </a:ext>
            </a:extLst>
          </p:cNvPr>
          <p:cNvSpPr txBox="1"/>
          <p:nvPr/>
        </p:nvSpPr>
        <p:spPr>
          <a:xfrm>
            <a:off x="1127045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5/17</a:t>
            </a:r>
          </a:p>
        </p:txBody>
      </p:sp>
    </p:spTree>
    <p:extLst>
      <p:ext uri="{BB962C8B-B14F-4D97-AF65-F5344CB8AC3E}">
        <p14:creationId xmlns:p14="http://schemas.microsoft.com/office/powerpoint/2010/main" val="15701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1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Exploitation behaviors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2699"/>
            <a:ext cx="9889503" cy="435133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Memory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Process &amp; Threads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Permissions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Global Process Properties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Files / Sockets / Pipe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Network</a:t>
            </a:r>
          </a:p>
          <a:p>
            <a:endParaRPr lang="en-GB" sz="2400" dirty="0">
              <a:solidFill>
                <a:schemeClr val="bg1"/>
              </a:solidFill>
              <a:latin typeface="Source Code Pro Light" panose="020B0604020202020204" pitchFamily="49" charset="0"/>
              <a:ea typeface="Source Code Pro Light" panose="020B0604020202020204" pitchFamily="49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1E3E7-E095-4704-BA8A-0BA8C206D254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D9FDB1-9428-4069-A0AD-E2A9848F8034}"/>
              </a:ext>
            </a:extLst>
          </p:cNvPr>
          <p:cNvSpPr txBox="1"/>
          <p:nvPr/>
        </p:nvSpPr>
        <p:spPr>
          <a:xfrm>
            <a:off x="1127045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6/17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438177-50B0-4455-AF5C-967A0E98BA30}"/>
              </a:ext>
            </a:extLst>
          </p:cNvPr>
          <p:cNvSpPr/>
          <p:nvPr/>
        </p:nvSpPr>
        <p:spPr>
          <a:xfrm>
            <a:off x="6087132" y="2074304"/>
            <a:ext cx="4887311" cy="333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TODO: Dashboard Screenshot</a:t>
            </a:r>
          </a:p>
        </p:txBody>
      </p:sp>
    </p:spTree>
    <p:extLst>
      <p:ext uri="{BB962C8B-B14F-4D97-AF65-F5344CB8AC3E}">
        <p14:creationId xmlns:p14="http://schemas.microsoft.com/office/powerpoint/2010/main" val="144073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1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CAM Agent – Demo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2699"/>
            <a:ext cx="10515600" cy="3959828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The system monitored – Ubuntu 20.04 (VM)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Run the CAM Agent 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Rules config file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Run a “Victim” Process (simulate RCE &amp; PE processes)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External Dashboard</a:t>
            </a:r>
          </a:p>
          <a:p>
            <a:endParaRPr lang="en-GB" sz="2400" dirty="0">
              <a:solidFill>
                <a:schemeClr val="bg1"/>
              </a:solidFill>
              <a:latin typeface="Source Code Pro Light" panose="020B0604020202020204" pitchFamily="49" charset="0"/>
              <a:ea typeface="Source Code Pro Light" panose="020B06040202020202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We will look at the different side effects (exploitation behaviours)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Simulate some of them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The CAM Agent will detect them and report them</a:t>
            </a:r>
          </a:p>
          <a:p>
            <a:endParaRPr lang="en-GB" sz="2400" dirty="0">
              <a:solidFill>
                <a:schemeClr val="bg1"/>
              </a:solidFill>
              <a:latin typeface="Source Code Pro Light" panose="020B0604020202020204" pitchFamily="49" charset="0"/>
              <a:ea typeface="Source Code Pro Light" panose="020B0604020202020204" pitchFamily="49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A5C87-F191-4983-88B1-F06933B6A30E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E0AE8-602F-41B8-A496-6A2D21578D41}"/>
              </a:ext>
            </a:extLst>
          </p:cNvPr>
          <p:cNvSpPr txBox="1"/>
          <p:nvPr/>
        </p:nvSpPr>
        <p:spPr>
          <a:xfrm>
            <a:off x="1127045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7/17</a:t>
            </a:r>
          </a:p>
        </p:txBody>
      </p:sp>
    </p:spTree>
    <p:extLst>
      <p:ext uri="{BB962C8B-B14F-4D97-AF65-F5344CB8AC3E}">
        <p14:creationId xmlns:p14="http://schemas.microsoft.com/office/powerpoint/2010/main" val="47143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38288F-A6DC-4C69-B2ED-F3F173602F9F}"/>
              </a:ext>
            </a:extLst>
          </p:cNvPr>
          <p:cNvGrpSpPr/>
          <p:nvPr/>
        </p:nvGrpSpPr>
        <p:grpSpPr>
          <a:xfrm>
            <a:off x="0" y="0"/>
            <a:ext cx="12192000" cy="6860589"/>
            <a:chOff x="0" y="0"/>
            <a:chExt cx="12192000" cy="686058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49B0AC-E61A-4E33-948E-1906F9F800AF}"/>
                </a:ext>
              </a:extLst>
            </p:cNvPr>
            <p:cNvGrpSpPr/>
            <p:nvPr/>
          </p:nvGrpSpPr>
          <p:grpSpPr>
            <a:xfrm>
              <a:off x="0" y="0"/>
              <a:ext cx="12192000" cy="6860589"/>
              <a:chOff x="0" y="0"/>
              <a:chExt cx="12192000" cy="6860589"/>
            </a:xfrm>
          </p:grpSpPr>
          <p:sp>
            <p:nvSpPr>
              <p:cNvPr id="7" name="Rectangle: Top Corners Rounded 6">
                <a:extLst>
                  <a:ext uri="{FF2B5EF4-FFF2-40B4-BE49-F238E27FC236}">
                    <a16:creationId xmlns:a16="http://schemas.microsoft.com/office/drawing/2014/main" id="{81015760-0907-45FE-A4D6-097575DBD094}"/>
                  </a:ext>
                </a:extLst>
              </p:cNvPr>
              <p:cNvSpPr/>
              <p:nvPr/>
            </p:nvSpPr>
            <p:spPr>
              <a:xfrm rot="10800000">
                <a:off x="0" y="421104"/>
                <a:ext cx="12192000" cy="6439485"/>
              </a:xfrm>
              <a:prstGeom prst="round2SameRect">
                <a:avLst>
                  <a:gd name="adj1" fmla="val 2841"/>
                  <a:gd name="adj2" fmla="val 0"/>
                </a:avLst>
              </a:prstGeom>
              <a:solidFill>
                <a:srgbClr val="1805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A1848E1-974E-4CD9-BA5F-663D637DB3F6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469232"/>
                <a:chOff x="0" y="0"/>
                <a:chExt cx="12192000" cy="469232"/>
              </a:xfrm>
            </p:grpSpPr>
            <p:sp>
              <p:nvSpPr>
                <p:cNvPr id="4" name="Rectangle: Top Corners Rounded 3">
                  <a:extLst>
                    <a:ext uri="{FF2B5EF4-FFF2-40B4-BE49-F238E27FC236}">
                      <a16:creationId xmlns:a16="http://schemas.microsoft.com/office/drawing/2014/main" id="{08056F41-DE5A-4AAB-A8AE-B66F47957A7D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12192000" cy="469232"/>
                </a:xfrm>
                <a:prstGeom prst="round2SameRect">
                  <a:avLst>
                    <a:gd name="adj1" fmla="val 0"/>
                    <a:gd name="adj2" fmla="val 35077"/>
                  </a:avLst>
                </a:prstGeom>
                <a:solidFill>
                  <a:schemeClr val="bg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6E40F03-EFAB-4C93-BF6C-38CE7BD1B86C}"/>
                    </a:ext>
                  </a:extLst>
                </p:cNvPr>
                <p:cNvSpPr/>
                <p:nvPr/>
              </p:nvSpPr>
              <p:spPr>
                <a:xfrm>
                  <a:off x="111254" y="111254"/>
                  <a:ext cx="246724" cy="24672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Cross 5">
                  <a:extLst>
                    <a:ext uri="{FF2B5EF4-FFF2-40B4-BE49-F238E27FC236}">
                      <a16:creationId xmlns:a16="http://schemas.microsoft.com/office/drawing/2014/main" id="{E854413D-9280-423C-917F-F2BBE76085ED}"/>
                    </a:ext>
                  </a:extLst>
                </p:cNvPr>
                <p:cNvSpPr/>
                <p:nvPr/>
              </p:nvSpPr>
              <p:spPr>
                <a:xfrm rot="2700000">
                  <a:off x="145617" y="145710"/>
                  <a:ext cx="177998" cy="177998"/>
                </a:xfrm>
                <a:prstGeom prst="plus">
                  <a:avLst>
                    <a:gd name="adj" fmla="val 4499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A5477FD-B15B-4282-BD2B-D293F2344089}"/>
                    </a:ext>
                  </a:extLst>
                </p:cNvPr>
                <p:cNvSpPr/>
                <p:nvPr/>
              </p:nvSpPr>
              <p:spPr>
                <a:xfrm>
                  <a:off x="486968" y="119711"/>
                  <a:ext cx="246724" cy="246724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ame 7">
                  <a:extLst>
                    <a:ext uri="{FF2B5EF4-FFF2-40B4-BE49-F238E27FC236}">
                      <a16:creationId xmlns:a16="http://schemas.microsoft.com/office/drawing/2014/main" id="{6E06CB46-01A3-4303-B34E-A5FC1D33BBD1}"/>
                    </a:ext>
                  </a:extLst>
                </p:cNvPr>
                <p:cNvSpPr/>
                <p:nvPr/>
              </p:nvSpPr>
              <p:spPr>
                <a:xfrm>
                  <a:off x="544172" y="174130"/>
                  <a:ext cx="137885" cy="137885"/>
                </a:xfrm>
                <a:prstGeom prst="fram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9A6E44B-84D7-46E9-B0A0-687AB7E0CAD0}"/>
                    </a:ext>
                  </a:extLst>
                </p:cNvPr>
                <p:cNvSpPr/>
                <p:nvPr/>
              </p:nvSpPr>
              <p:spPr>
                <a:xfrm>
                  <a:off x="865591" y="117326"/>
                  <a:ext cx="246724" cy="246724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0549CC6-5B6E-4AB1-A82D-1AEDEABBEEDA}"/>
                    </a:ext>
                  </a:extLst>
                </p:cNvPr>
                <p:cNvCxnSpPr>
                  <a:stCxn id="14" idx="2"/>
                  <a:endCxn id="14" idx="2"/>
                </p:cNvCxnSpPr>
                <p:nvPr/>
              </p:nvCxnSpPr>
              <p:spPr>
                <a:xfrm>
                  <a:off x="865591" y="240688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C94D5CF-CFE3-4664-B83C-3032658F72C3}"/>
                    </a:ext>
                  </a:extLst>
                </p:cNvPr>
                <p:cNvCxnSpPr/>
                <p:nvPr/>
              </p:nvCxnSpPr>
              <p:spPr>
                <a:xfrm>
                  <a:off x="919163" y="238125"/>
                  <a:ext cx="1404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1142D5D5-8129-4ECC-A684-F9F3444833FA}"/>
                </a:ext>
              </a:extLst>
            </p:cNvPr>
            <p:cNvSpPr txBox="1">
              <a:spLocks/>
            </p:cNvSpPr>
            <p:nvPr/>
          </p:nvSpPr>
          <p:spPr>
            <a:xfrm>
              <a:off x="3597823" y="86213"/>
              <a:ext cx="4978618" cy="5980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FFFFFF"/>
                  </a:solidFill>
                </a:rPr>
                <a:t>CAM Agent @ JSOF</a:t>
              </a:r>
              <a:endParaRPr lang="he-IL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9E9384-0AFD-4062-BA52-5554FC7E3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Side-effects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 depth</a:t>
            </a: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AD30-3519-415A-A5BB-466E91BED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Details &amp; Demo</a:t>
            </a: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A18C96-E810-4116-89C4-DB9438810DF2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DCB440-514E-47EB-AC8B-EFB03D48FEE0}"/>
              </a:ext>
            </a:extLst>
          </p:cNvPr>
          <p:cNvSpPr txBox="1"/>
          <p:nvPr/>
        </p:nvSpPr>
        <p:spPr>
          <a:xfrm>
            <a:off x="1127045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8/17</a:t>
            </a:r>
          </a:p>
        </p:txBody>
      </p:sp>
    </p:spTree>
    <p:extLst>
      <p:ext uri="{BB962C8B-B14F-4D97-AF65-F5344CB8AC3E}">
        <p14:creationId xmlns:p14="http://schemas.microsoft.com/office/powerpoint/2010/main" val="1003649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325CD-5E01-4967-BA7E-BAAEE2470257}"/>
              </a:ext>
            </a:extLst>
          </p:cNvPr>
          <p:cNvGrpSpPr/>
          <p:nvPr/>
        </p:nvGrpSpPr>
        <p:grpSpPr>
          <a:xfrm>
            <a:off x="0" y="1"/>
            <a:ext cx="12192000" cy="6860589"/>
            <a:chOff x="0" y="0"/>
            <a:chExt cx="12192000" cy="6860589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1D7B53B-123F-44D0-A4AA-C21A46E3C225}"/>
                </a:ext>
              </a:extLst>
            </p:cNvPr>
            <p:cNvSpPr/>
            <p:nvPr/>
          </p:nvSpPr>
          <p:spPr>
            <a:xfrm rot="10800000">
              <a:off x="0" y="421104"/>
              <a:ext cx="12192000" cy="6439485"/>
            </a:xfrm>
            <a:prstGeom prst="round2SameRect">
              <a:avLst>
                <a:gd name="adj1" fmla="val 2841"/>
                <a:gd name="adj2" fmla="val 0"/>
              </a:avLst>
            </a:prstGeom>
            <a:solidFill>
              <a:srgbClr val="180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73F35-9E65-42BC-BE86-C50AA830D53F}"/>
                </a:ext>
              </a:extLst>
            </p:cNvPr>
            <p:cNvGrpSpPr/>
            <p:nvPr/>
          </p:nvGrpSpPr>
          <p:grpSpPr>
            <a:xfrm>
              <a:off x="0" y="0"/>
              <a:ext cx="12192000" cy="469232"/>
              <a:chOff x="0" y="0"/>
              <a:chExt cx="12192000" cy="469232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8B19308-6525-4798-8FC4-C7191E6A73D2}"/>
                  </a:ext>
                </a:extLst>
              </p:cNvPr>
              <p:cNvSpPr/>
              <p:nvPr/>
            </p:nvSpPr>
            <p:spPr>
              <a:xfrm flipV="1">
                <a:off x="0" y="0"/>
                <a:ext cx="12192000" cy="469232"/>
              </a:xfrm>
              <a:prstGeom prst="round2SameRect">
                <a:avLst>
                  <a:gd name="adj1" fmla="val 0"/>
                  <a:gd name="adj2" fmla="val 350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FAA16-E150-4839-94A4-1A46BAB01076}"/>
                  </a:ext>
                </a:extLst>
              </p:cNvPr>
              <p:cNvSpPr/>
              <p:nvPr/>
            </p:nvSpPr>
            <p:spPr>
              <a:xfrm>
                <a:off x="111254" y="111254"/>
                <a:ext cx="246724" cy="2467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Cross 10">
                <a:extLst>
                  <a:ext uri="{FF2B5EF4-FFF2-40B4-BE49-F238E27FC236}">
                    <a16:creationId xmlns:a16="http://schemas.microsoft.com/office/drawing/2014/main" id="{B192BF0F-ABFF-4D2C-BF3E-4667FABAFE58}"/>
                  </a:ext>
                </a:extLst>
              </p:cNvPr>
              <p:cNvSpPr/>
              <p:nvPr/>
            </p:nvSpPr>
            <p:spPr>
              <a:xfrm rot="2700000">
                <a:off x="145617" y="145710"/>
                <a:ext cx="177998" cy="177998"/>
              </a:xfrm>
              <a:prstGeom prst="plus">
                <a:avLst>
                  <a:gd name="adj" fmla="val 4499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668BB-7DE7-4DC1-BF69-C800FB32553A}"/>
                  </a:ext>
                </a:extLst>
              </p:cNvPr>
              <p:cNvSpPr/>
              <p:nvPr/>
            </p:nvSpPr>
            <p:spPr>
              <a:xfrm>
                <a:off x="486968" y="119711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E240F990-9C1B-4F93-8F46-7020F47D31A7}"/>
                  </a:ext>
                </a:extLst>
              </p:cNvPr>
              <p:cNvSpPr/>
              <p:nvPr/>
            </p:nvSpPr>
            <p:spPr>
              <a:xfrm>
                <a:off x="544172" y="174130"/>
                <a:ext cx="137885" cy="137885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A716EA-6F37-421B-9356-23E93DC09BC6}"/>
                  </a:ext>
                </a:extLst>
              </p:cNvPr>
              <p:cNvSpPr/>
              <p:nvPr/>
            </p:nvSpPr>
            <p:spPr>
              <a:xfrm>
                <a:off x="865591" y="117326"/>
                <a:ext cx="246724" cy="2467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B8282E-D429-40C2-A57B-BF9B7CF13EBC}"/>
                  </a:ext>
                </a:extLst>
              </p:cNvPr>
              <p:cNvCxnSpPr>
                <a:stCxn id="14" idx="2"/>
                <a:endCxn id="14" idx="2"/>
              </p:cNvCxnSpPr>
              <p:nvPr/>
            </p:nvCxnSpPr>
            <p:spPr>
              <a:xfrm>
                <a:off x="865591" y="2406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9DCFDB-478D-4F62-A7CB-4A8C5D93850C}"/>
                  </a:ext>
                </a:extLst>
              </p:cNvPr>
              <p:cNvCxnSpPr/>
              <p:nvPr/>
            </p:nvCxnSpPr>
            <p:spPr>
              <a:xfrm>
                <a:off x="919163" y="238125"/>
                <a:ext cx="140494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0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2699"/>
            <a:ext cx="5257801" cy="435133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New region mappings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Changes in data memory attributes: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To execute, or </a:t>
            </a:r>
          </a:p>
          <a:p>
            <a:pPr lvl="1"/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from execute to write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Memory usage</a:t>
            </a:r>
          </a:p>
          <a:p>
            <a:r>
              <a:rPr lang="en-GB" sz="2400" dirty="0">
                <a:solidFill>
                  <a:schemeClr val="bg1"/>
                </a:solidFill>
                <a:latin typeface="Source Code Pro Light" panose="020B0604020202020204" pitchFamily="49" charset="0"/>
                <a:ea typeface="Source Code Pro Light" panose="020B0604020202020204" pitchFamily="49" charset="0"/>
              </a:rPr>
              <a:t>Memory mapped files</a:t>
            </a:r>
          </a:p>
          <a:p>
            <a:endParaRPr lang="en-GB" sz="2400" dirty="0">
              <a:solidFill>
                <a:schemeClr val="bg1"/>
              </a:solidFill>
              <a:latin typeface="Source Code Pro Light" panose="020B0604020202020204" pitchFamily="49" charset="0"/>
              <a:ea typeface="Source Code Pro Light" panose="020B0604020202020204" pitchFamily="49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377E37-7189-4958-9FDD-8D036D120D74}"/>
              </a:ext>
            </a:extLst>
          </p:cNvPr>
          <p:cNvSpPr txBox="1">
            <a:spLocks/>
          </p:cNvSpPr>
          <p:nvPr/>
        </p:nvSpPr>
        <p:spPr>
          <a:xfrm>
            <a:off x="3597823" y="86213"/>
            <a:ext cx="4978618" cy="5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CAM Agent @ JSOF</a:t>
            </a:r>
            <a:endParaRPr lang="he-IL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4B880-41CE-48A7-88B7-0B8EB6EF1E74}"/>
              </a:ext>
            </a:extLst>
          </p:cNvPr>
          <p:cNvSpPr txBox="1"/>
          <p:nvPr/>
        </p:nvSpPr>
        <p:spPr>
          <a:xfrm>
            <a:off x="173534" y="6393633"/>
            <a:ext cx="21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Chagai</a:t>
            </a:r>
            <a:r>
              <a:rPr lang="en-US" dirty="0">
                <a:solidFill>
                  <a:schemeClr val="accent2"/>
                </a:solidFill>
              </a:rPr>
              <a:t> Levi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1B079-4F0D-452B-9EBA-42BD977CED45}"/>
              </a:ext>
            </a:extLst>
          </p:cNvPr>
          <p:cNvSpPr txBox="1"/>
          <p:nvPr/>
        </p:nvSpPr>
        <p:spPr>
          <a:xfrm>
            <a:off x="11270453" y="6393633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9/17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37292-80D6-43C5-95DE-16ABB758F22E}"/>
              </a:ext>
            </a:extLst>
          </p:cNvPr>
          <p:cNvSpPr/>
          <p:nvPr/>
        </p:nvSpPr>
        <p:spPr>
          <a:xfrm>
            <a:off x="6087132" y="2074304"/>
            <a:ext cx="4887311" cy="333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TODO: Dashboard Screenshot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b="1" dirty="0">
                <a:solidFill>
                  <a:sysClr val="windowText" lastClr="000000"/>
                </a:solidFill>
              </a:rPr>
              <a:t>Memory Tab </a:t>
            </a:r>
            <a:r>
              <a:rPr lang="en-US" dirty="0">
                <a:solidFill>
                  <a:sysClr val="windowText" lastClr="000000"/>
                </a:solidFill>
              </a:rPr>
              <a:t>Highlighted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896230-CB2F-4531-A5B0-F353C41F8559}"/>
              </a:ext>
            </a:extLst>
          </p:cNvPr>
          <p:cNvSpPr/>
          <p:nvPr/>
        </p:nvSpPr>
        <p:spPr>
          <a:xfrm>
            <a:off x="8387255" y="3699641"/>
            <a:ext cx="1660635" cy="38087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7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oboto Mono Light"/>
        <a:ea typeface=""/>
        <a:cs typeface=""/>
      </a:majorFont>
      <a:minorFont>
        <a:latin typeface="Source Code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6041</TotalTime>
  <Words>761</Words>
  <Application>Microsoft Office PowerPoint</Application>
  <PresentationFormat>Widescreen</PresentationFormat>
  <Paragraphs>186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Roboto Mono Light</vt:lpstr>
      <vt:lpstr>Source Code Pro</vt:lpstr>
      <vt:lpstr>Source Code Pro Light</vt:lpstr>
      <vt:lpstr>Office Theme</vt:lpstr>
      <vt:lpstr>CAM Agent</vt:lpstr>
      <vt:lpstr>Agenda</vt:lpstr>
      <vt:lpstr>The Company</vt:lpstr>
      <vt:lpstr>The CAM Agent</vt:lpstr>
      <vt:lpstr>Attack Structure (“Cyber Kill-Chain”)</vt:lpstr>
      <vt:lpstr>Exploitation behaviors</vt:lpstr>
      <vt:lpstr>CAM Agent – Demo</vt:lpstr>
      <vt:lpstr>Side-effects  in depth</vt:lpstr>
      <vt:lpstr>Memory</vt:lpstr>
      <vt:lpstr>Processes &amp; Threads</vt:lpstr>
      <vt:lpstr>Permissions</vt:lpstr>
      <vt:lpstr>Global Process Properties</vt:lpstr>
      <vt:lpstr>Files / Sockets / Pipe</vt:lpstr>
      <vt:lpstr>Network</vt:lpstr>
      <vt:lpstr>CAM Agent - Configuration 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Attack Monitoring Agent</dc:title>
  <dc:creator>blue</dc:creator>
  <cp:lastModifiedBy>Raz Karl</cp:lastModifiedBy>
  <cp:revision>11</cp:revision>
  <dcterms:created xsi:type="dcterms:W3CDTF">2021-08-18T13:06:56Z</dcterms:created>
  <dcterms:modified xsi:type="dcterms:W3CDTF">2021-08-23T06:33:11Z</dcterms:modified>
</cp:coreProperties>
</file>