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2" r:id="rId1"/>
  </p:sldMasterIdLst>
  <p:notesMasterIdLst>
    <p:notesMasterId r:id="rId43"/>
  </p:notesMasterIdLst>
  <p:sldIdLst>
    <p:sldId id="256" r:id="rId2"/>
    <p:sldId id="257" r:id="rId3"/>
    <p:sldId id="258" r:id="rId4"/>
    <p:sldId id="278" r:id="rId5"/>
    <p:sldId id="261" r:id="rId6"/>
    <p:sldId id="262" r:id="rId7"/>
    <p:sldId id="263" r:id="rId8"/>
    <p:sldId id="264" r:id="rId9"/>
    <p:sldId id="279" r:id="rId10"/>
    <p:sldId id="265" r:id="rId11"/>
    <p:sldId id="260" r:id="rId12"/>
    <p:sldId id="259" r:id="rId13"/>
    <p:sldId id="282" r:id="rId14"/>
    <p:sldId id="273" r:id="rId15"/>
    <p:sldId id="280" r:id="rId16"/>
    <p:sldId id="274" r:id="rId17"/>
    <p:sldId id="281" r:id="rId18"/>
    <p:sldId id="276" r:id="rId19"/>
    <p:sldId id="275" r:id="rId20"/>
    <p:sldId id="283" r:id="rId21"/>
    <p:sldId id="270" r:id="rId22"/>
    <p:sldId id="284" r:id="rId23"/>
    <p:sldId id="285" r:id="rId24"/>
    <p:sldId id="286" r:id="rId25"/>
    <p:sldId id="287" r:id="rId26"/>
    <p:sldId id="289" r:id="rId27"/>
    <p:sldId id="290" r:id="rId28"/>
    <p:sldId id="288" r:id="rId29"/>
    <p:sldId id="291" r:id="rId30"/>
    <p:sldId id="292" r:id="rId31"/>
    <p:sldId id="293" r:id="rId32"/>
    <p:sldId id="294" r:id="rId33"/>
    <p:sldId id="295" r:id="rId34"/>
    <p:sldId id="296" r:id="rId35"/>
    <p:sldId id="297" r:id="rId36"/>
    <p:sldId id="298" r:id="rId37"/>
    <p:sldId id="299" r:id="rId38"/>
    <p:sldId id="300" r:id="rId39"/>
    <p:sldId id="272" r:id="rId40"/>
    <p:sldId id="301" r:id="rId41"/>
    <p:sldId id="269" r:id="rId4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8" autoAdjust="0"/>
    <p:restoredTop sz="87192" autoAdjust="0"/>
  </p:normalViewPr>
  <p:slideViewPr>
    <p:cSldViewPr snapToGrid="0">
      <p:cViewPr varScale="1">
        <p:scale>
          <a:sx n="94" d="100"/>
          <a:sy n="94" d="100"/>
        </p:scale>
        <p:origin x="58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96E517-CBA4-45C1-B2FA-00460AB6FD63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EE5442-0CB6-42E4-8904-146B8D271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8700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ירין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EE5442-0CB6-42E4-8904-146B8D27112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7210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משי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EE5442-0CB6-42E4-8904-146B8D27112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2477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משי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EE5442-0CB6-42E4-8904-146B8D27112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5501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משי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EE5442-0CB6-42E4-8904-146B8D27112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7866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ירין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EE5442-0CB6-42E4-8904-146B8D27112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5420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dirty="0"/>
              <a:t>ירין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EE5442-0CB6-42E4-8904-146B8D27112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3413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משי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EE5442-0CB6-42E4-8904-146B8D27112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1436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משי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EE5442-0CB6-42E4-8904-146B8D27112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716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משי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EE5442-0CB6-42E4-8904-146B8D27112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894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ירין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EE5442-0CB6-42E4-8904-146B8D27112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4590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dirty="0"/>
              <a:t>ירין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EE5442-0CB6-42E4-8904-146B8D27112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9422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dirty="0"/>
              <a:t>ירין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EE5442-0CB6-42E4-8904-146B8D27112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161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dirty="0"/>
              <a:t>ירין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EE5442-0CB6-42E4-8904-146B8D27112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2045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e-IL" dirty="0"/>
              <a:t>ירין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EE5442-0CB6-42E4-8904-146B8D271123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65663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e-IL" dirty="0"/>
              <a:t>ירין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EE5442-0CB6-42E4-8904-146B8D271123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33213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משי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EE5442-0CB6-42E4-8904-146B8D271123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9851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dirty="0"/>
              <a:t>ירין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EE5442-0CB6-42E4-8904-146B8D27112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1248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dirty="0"/>
              <a:t>ירין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EE5442-0CB6-42E4-8904-146B8D27112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2760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משי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EE5442-0CB6-42E4-8904-146B8D27112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3628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משי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EE5442-0CB6-42E4-8904-146B8D27112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9401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משי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EE5442-0CB6-42E4-8904-146B8D27112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4398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משי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EE5442-0CB6-42E4-8904-146B8D27112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66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משי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EE5442-0CB6-42E4-8904-146B8D27112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156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9D6DC-E1CB-4874-BF52-C3407230D20E}" type="datetime1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754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01D81-C4B9-4A87-89A7-22E29E6C9200}" type="datetime1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194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EE307718-69F7-427E-95A3-C1246AF46913}" type="datetime1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607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13E51-B7F7-4C24-B8E3-5471755DC0E0}" type="datetime1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075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A91A59F-D956-4598-A3C1-AE72A5387751}" type="datetime1">
              <a:rPr lang="en-US" smtClean="0"/>
              <a:t>4/23/2022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73BAE12-D270-459D-897B-6833652BB1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6565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BBD69-7BD3-4731-8064-242619E92CBE}" type="datetime1">
              <a:rPr lang="en-US" smtClean="0"/>
              <a:t>4/23/2022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195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D77D9-239F-488B-9358-023C46BC7084}" type="datetime1">
              <a:rPr lang="en-US" smtClean="0"/>
              <a:t>4/23/2022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726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61C24-7140-4FDE-92F3-654C6E2D3C1C}" type="datetime1">
              <a:rPr lang="en-US" smtClean="0"/>
              <a:t>4/23/2022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218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D6ACF-ECB9-4B5F-A429-08B8AC75E8EF}" type="datetime1">
              <a:rPr lang="en-US" smtClean="0"/>
              <a:t>4/23/2022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618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B429B-EE2A-486A-BDB9-0C848B4FAFDD}" type="datetime1">
              <a:rPr lang="en-US" smtClean="0"/>
              <a:t>4/23/2022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030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5FE4A-CB8D-40AB-BFFC-AAF37EA071CB}" type="datetime1">
              <a:rPr lang="en-US" smtClean="0"/>
              <a:t>4/23/2022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890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C0517C94-3B1E-4991-BED3-41F8B0158A00}" type="datetime1">
              <a:rPr lang="en-US" smtClean="0"/>
              <a:t>4/23/2022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273BAE12-D270-459D-897B-6833652BB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02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מdumbell מתכת">
            <a:extLst>
              <a:ext uri="{FF2B5EF4-FFF2-40B4-BE49-F238E27FC236}">
                <a16:creationId xmlns:a16="http://schemas.microsoft.com/office/drawing/2014/main" id="{CD31BAE0-179B-2399-2358-9A2D9A4A69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662" b="2894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D84F4E6-B3B1-40B7-A8C4-2D1683E6F6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2059012"/>
            <a:ext cx="12188952" cy="1828800"/>
          </a:xfrm>
          <a:prstGeom prst="rect">
            <a:avLst/>
          </a:prstGeom>
          <a:solidFill>
            <a:schemeClr val="bg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4910C1-BA3A-4642-86DF-B5C04C6E75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>
            <a:normAutofit/>
          </a:bodyPr>
          <a:lstStyle/>
          <a:p>
            <a:pPr rtl="1"/>
            <a:r>
              <a:rPr lang="he-IL" sz="4200">
                <a:solidFill>
                  <a:schemeClr val="tx1"/>
                </a:solidFill>
              </a:rPr>
              <a:t>מודל למעקב אחר שונות</a:t>
            </a:r>
            <a:r>
              <a:rPr lang="en-US" sz="4200">
                <a:solidFill>
                  <a:schemeClr val="tx1"/>
                </a:solidFill>
              </a:rPr>
              <a:t>:</a:t>
            </a:r>
            <a:br>
              <a:rPr lang="en-US" sz="4200">
                <a:solidFill>
                  <a:schemeClr val="tx1"/>
                </a:solidFill>
              </a:rPr>
            </a:br>
            <a:r>
              <a:rPr lang="he-IL" sz="4200">
                <a:solidFill>
                  <a:schemeClr val="tx1"/>
                </a:solidFill>
              </a:rPr>
              <a:t> מפיצ'רים לארכיטקטורת המוצרים</a:t>
            </a:r>
            <a:br>
              <a:rPr lang="en-US" sz="4200">
                <a:solidFill>
                  <a:schemeClr val="tx1"/>
                </a:solidFill>
              </a:rPr>
            </a:br>
            <a:endParaRPr lang="en-US" sz="420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7B81D4B-A7B2-4B11-A131-E1B85DFEE4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3887812"/>
            <a:ext cx="12188952" cy="457200"/>
          </a:xfrm>
          <a:prstGeom prst="rect">
            <a:avLst/>
          </a:prstGeom>
          <a:solidFill>
            <a:schemeClr val="tx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00487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162D7-BB8A-4D53-B141-BBA2D14D5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הפתרון המוצג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16937-585F-432B-9C2D-673CA0DA6C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+mj-cs"/>
              </a:rPr>
              <a:t>שימוש 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+mj-cs"/>
              </a:rPr>
              <a:t>feature-oriented domain analysis</a:t>
            </a:r>
            <a:r>
              <a:rPr lang="he-IL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+mj-cs"/>
              </a:rPr>
              <a:t> -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+mj-cs"/>
              </a:rPr>
              <a:t>FODA</a:t>
            </a:r>
          </a:p>
          <a:p>
            <a:pPr algn="r" rtl="1"/>
            <a:endParaRPr lang="he-IL" sz="2000" dirty="0">
              <a:cs typeface="+mj-cs"/>
            </a:endParaRPr>
          </a:p>
          <a:p>
            <a:pPr algn="r" rtl="1"/>
            <a:r>
              <a:rPr lang="he-IL" sz="2000" dirty="0">
                <a:cs typeface="+mj-cs"/>
              </a:rPr>
              <a:t>שימוש ב- </a:t>
            </a:r>
            <a:r>
              <a:rPr lang="en-US" sz="2000" dirty="0">
                <a:cs typeface="+mj-cs"/>
              </a:rPr>
              <a:t>The Flexible-PLA model</a:t>
            </a:r>
            <a:endParaRPr lang="he-IL" sz="2000" dirty="0">
              <a:cs typeface="+mj-cs"/>
            </a:endParaRPr>
          </a:p>
          <a:p>
            <a:pPr algn="r" rtl="1"/>
            <a:endParaRPr lang="he-IL" sz="2000" dirty="0">
              <a:cs typeface="+mj-cs"/>
            </a:endParaRPr>
          </a:p>
          <a:p>
            <a:pPr algn="r" rtl="1"/>
            <a:r>
              <a:rPr lang="he-IL" sz="2000" dirty="0">
                <a:cs typeface="+mj-cs"/>
              </a:rPr>
              <a:t>שימוש ב - </a:t>
            </a:r>
            <a:r>
              <a:rPr lang="en-US" sz="2000" dirty="0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+mj-cs"/>
              </a:rPr>
              <a:t>Feature-PLA traceability model</a:t>
            </a:r>
            <a:endParaRPr lang="he-IL" sz="2000" dirty="0">
              <a:effectLst/>
              <a:latin typeface="Georgia" panose="02040502050405020303" pitchFamily="18" charset="0"/>
              <a:ea typeface="Times New Roman" panose="02020603050405020304" pitchFamily="18" charset="0"/>
              <a:cs typeface="+mj-cs"/>
            </a:endParaRPr>
          </a:p>
          <a:p>
            <a:pPr algn="r" rtl="1"/>
            <a:endParaRPr lang="he-IL" sz="2000" dirty="0">
              <a:latin typeface="Georgia" panose="02040502050405020303" pitchFamily="18" charset="0"/>
              <a:cs typeface="+mj-cs"/>
            </a:endParaRPr>
          </a:p>
          <a:p>
            <a:pPr algn="r" rtl="1"/>
            <a:r>
              <a:rPr lang="he-IL" sz="2000" dirty="0">
                <a:latin typeface="Georgia" panose="02040502050405020303" pitchFamily="18" charset="0"/>
                <a:cs typeface="+mj-cs"/>
              </a:rPr>
              <a:t>שימוש ב- </a:t>
            </a:r>
            <a:r>
              <a:rPr lang="en-US" sz="2000" dirty="0">
                <a:latin typeface="Georgia" panose="02040502050405020303" pitchFamily="18" charset="0"/>
                <a:cs typeface="+mj-cs"/>
              </a:rPr>
              <a:t>PPC</a:t>
            </a:r>
            <a:endParaRPr lang="en-US" sz="2000" dirty="0"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3371304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A6D86F0-98E0-4468-9315-41BF7B0F2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D56BD4-57C0-4E76-8403-493995F1F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570" y="838646"/>
            <a:ext cx="3709991" cy="5180709"/>
          </a:xfrm>
        </p:spPr>
        <p:txBody>
          <a:bodyPr>
            <a:normAutofit/>
          </a:bodyPr>
          <a:lstStyle/>
          <a:p>
            <a:r>
              <a:rPr lang="he-IL" sz="3600" dirty="0"/>
              <a:t> </a:t>
            </a:r>
            <a:r>
              <a:rPr lang="en-US" sz="3600" dirty="0"/>
              <a:t>PPC - Plastic Partial Components</a:t>
            </a: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E957058-57AD-46A9-BAE9-7145CB3504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5" y="-2"/>
            <a:ext cx="7537703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7EF4274-55B6-4927-9319-C6EAFAB9606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937481" y="3280237"/>
            <a:ext cx="2276264" cy="297525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en-US" sz="21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inherit"/>
                <a:cs typeface="Arial" panose="020B0604020202020204" pitchFamily="34" charset="0"/>
              </a:rPr>
              <a:t>רכיבי פלסטיק חלקיים</a:t>
            </a:r>
            <a:r>
              <a:rPr kumimoji="0" lang="en-US" altLang="en-US" sz="21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inherit"/>
                <a:cs typeface="Arial" panose="020B0604020202020204" pitchFamily="34" charset="0"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60904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5EFA06D2-8FF8-4CC4-85BD-BCB6A30D54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07A060C-1090-4A7B-A0C2-50C760596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72122"/>
            <a:ext cx="12192000" cy="164538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39D8C8-2C51-4E49-B5E7-9EAFFFF35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>
            <a:normAutofit/>
          </a:bodyPr>
          <a:lstStyle/>
          <a:p>
            <a:pPr algn="ctr"/>
            <a:r>
              <a:rPr lang="he-IL" sz="3200" dirty="0">
                <a:solidFill>
                  <a:srgbClr val="FFFFFF"/>
                </a:solidFill>
              </a:rPr>
              <a:t> </a:t>
            </a:r>
            <a:r>
              <a:rPr lang="en-US" sz="3200" dirty="0">
                <a:solidFill>
                  <a:srgbClr val="FFFFFF"/>
                </a:solidFill>
              </a:rPr>
              <a:t>FODA </a:t>
            </a:r>
            <a:r>
              <a:rPr lang="he-IL" sz="3200" dirty="0">
                <a:solidFill>
                  <a:srgbClr val="FFFFFF"/>
                </a:solidFill>
              </a:rPr>
              <a:t>- </a:t>
            </a:r>
            <a:r>
              <a:rPr lang="en-US" sz="3200" dirty="0"/>
              <a:t>feature-oriented domain analysis</a:t>
            </a:r>
            <a:endParaRPr lang="en-US" sz="3200" dirty="0">
              <a:solidFill>
                <a:srgbClr val="FFFFFF"/>
              </a:solidFill>
            </a:endParaRP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CBBE7647-B3FC-4AE2-B109-A7327932A6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176104"/>
            <a:ext cx="7570420" cy="3931919"/>
          </a:xfrm>
        </p:spPr>
        <p:txBody>
          <a:bodyPr>
            <a:normAutofit/>
          </a:bodyPr>
          <a:lstStyle/>
          <a:p>
            <a:pPr marL="0" indent="0" algn="ctr" rtl="1">
              <a:spcAft>
                <a:spcPts val="800"/>
              </a:spcAft>
              <a:buNone/>
            </a:pPr>
            <a:r>
              <a:rPr lang="he-IL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הגדרה של </a:t>
            </a:r>
            <a:r>
              <a:rPr lang="he-IL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הפיצר</a:t>
            </a:r>
            <a:r>
              <a:rPr lang="he-IL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בשורש העץ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indent="0" algn="ctr" rtl="1">
              <a:spcAft>
                <a:spcPts val="800"/>
              </a:spcAft>
              <a:buNone/>
            </a:pPr>
            <a:r>
              <a:rPr lang="he-IL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הגדרה של הפיצ'רים שהכרחיים / לא בהכרח נדרשים</a:t>
            </a:r>
          </a:p>
          <a:p>
            <a:pPr marL="0" indent="0" algn="ctr" rtl="1">
              <a:spcAft>
                <a:spcPts val="800"/>
              </a:spcAft>
              <a:buNone/>
            </a:pPr>
            <a:r>
              <a:rPr lang="he-IL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בשביל </a:t>
            </a:r>
            <a:r>
              <a:rPr lang="he-IL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פיצר</a:t>
            </a:r>
            <a:r>
              <a:rPr lang="he-IL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שהוגדר בשורש.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indent="0" algn="ctr" rtl="1">
              <a:spcAft>
                <a:spcPts val="800"/>
              </a:spcAft>
              <a:buNone/>
            </a:pPr>
            <a:endParaRPr lang="he-IL" sz="20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indent="0" algn="ctr" rtl="1">
              <a:spcAft>
                <a:spcPts val="800"/>
              </a:spcAft>
              <a:buNone/>
            </a:pPr>
            <a:r>
              <a:rPr lang="he-IL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לדוגמא, קוראים של ספרים וירטואליים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indent="0" algn="ctr" rtl="1">
              <a:spcAft>
                <a:spcPts val="800"/>
              </a:spcAft>
              <a:buNone/>
            </a:pP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</a:rPr>
              <a:t>Solitary Features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he-IL" sz="20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– פיצ'רים אשר הכרחיים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indent="0" algn="ctr" rtl="1">
              <a:spcAft>
                <a:spcPts val="800"/>
              </a:spcAft>
              <a:buNone/>
            </a:pP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</a:rPr>
              <a:t> Group  Features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he-IL" sz="20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– פיצ'רים תומכים (</a:t>
            </a:r>
            <a:r>
              <a:rPr lang="he-IL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he-IL" sz="2000" dirty="0">
                <a:effectLst/>
                <a:latin typeface="Georgia" panose="02040502050405020303" pitchFamily="18" charset="0"/>
                <a:ea typeface="Calibri" panose="020F0502020204030204" pitchFamily="34" charset="0"/>
              </a:rPr>
              <a:t>לא בהכרח נדרשים)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indent="0" algn="ctr">
              <a:buNone/>
            </a:pPr>
            <a:endParaRPr lang="en-US" sz="2000" dirty="0"/>
          </a:p>
        </p:txBody>
      </p:sp>
      <p:pic>
        <p:nvPicPr>
          <p:cNvPr id="13" name="Picture 12" descr="figure 1">
            <a:extLst>
              <a:ext uri="{FF2B5EF4-FFF2-40B4-BE49-F238E27FC236}">
                <a16:creationId xmlns:a16="http://schemas.microsoft.com/office/drawing/2014/main" id="{A1D3E706-BE4F-46C3-BDE9-4E4D93434F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3154" y="2885813"/>
            <a:ext cx="5027909" cy="314732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274185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5EFA06D2-8FF8-4CC4-85BD-BCB6A30D54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07A060C-1090-4A7B-A0C2-50C760596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72122"/>
            <a:ext cx="12192000" cy="164538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39D8C8-2C51-4E49-B5E7-9EAFFFF35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960" y="85933"/>
            <a:ext cx="9784080" cy="1508760"/>
          </a:xfrm>
        </p:spPr>
        <p:txBody>
          <a:bodyPr>
            <a:normAutofit/>
          </a:bodyPr>
          <a:lstStyle/>
          <a:p>
            <a:pPr algn="ctr"/>
            <a:r>
              <a:rPr lang="he-IL" sz="3200" dirty="0">
                <a:solidFill>
                  <a:srgbClr val="FFFFFF"/>
                </a:solidFill>
              </a:rPr>
              <a:t> </a:t>
            </a:r>
            <a:r>
              <a:rPr lang="en-US" sz="3200" dirty="0">
                <a:solidFill>
                  <a:srgbClr val="FFFFFF"/>
                </a:solidFill>
              </a:rPr>
              <a:t>FODA </a:t>
            </a:r>
            <a:r>
              <a:rPr lang="he-IL" sz="3200" dirty="0">
                <a:solidFill>
                  <a:srgbClr val="FFFFFF"/>
                </a:solidFill>
              </a:rPr>
              <a:t>- </a:t>
            </a:r>
            <a:r>
              <a:rPr lang="en-US" sz="3200" dirty="0"/>
              <a:t>feature-oriented domain analysis</a:t>
            </a:r>
            <a:endParaRPr lang="en-US" sz="3200" dirty="0">
              <a:solidFill>
                <a:srgbClr val="FFFFFF"/>
              </a:solidFill>
            </a:endParaRPr>
          </a:p>
        </p:txBody>
      </p:sp>
      <p:pic>
        <p:nvPicPr>
          <p:cNvPr id="13" name="Picture 12" descr="figure 1">
            <a:extLst>
              <a:ext uri="{FF2B5EF4-FFF2-40B4-BE49-F238E27FC236}">
                <a16:creationId xmlns:a16="http://schemas.microsoft.com/office/drawing/2014/main" id="{A1D3E706-BE4F-46C3-BDE9-4E4D93434F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8342" y="1259706"/>
            <a:ext cx="8273397" cy="51789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948151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5EFA06D2-8FF8-4CC4-85BD-BCB6A30D54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07A060C-1090-4A7B-A0C2-50C760596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72122"/>
            <a:ext cx="12192000" cy="164538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39D8C8-2C51-4E49-B5E7-9EAFFFF35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rgbClr val="FFFFFF"/>
                </a:solidFill>
              </a:rPr>
              <a:t>The Flexible-PLA model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CBBE7647-B3FC-4AE2-B109-A7327932A6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176104"/>
            <a:ext cx="7570420" cy="4225533"/>
          </a:xfrm>
        </p:spPr>
        <p:txBody>
          <a:bodyPr>
            <a:normAutofit/>
          </a:bodyPr>
          <a:lstStyle/>
          <a:p>
            <a:pPr marL="0" indent="0" algn="ctr" rtl="1">
              <a:lnSpc>
                <a:spcPct val="107000"/>
              </a:lnSpc>
              <a:spcAft>
                <a:spcPts val="600"/>
              </a:spcAft>
              <a:buNone/>
            </a:pPr>
            <a:r>
              <a:rPr lang="he-IL" sz="160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מודל אשר משמש לייצג את השונות של המוצרים בקו הייצור.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ctr" rtl="1">
              <a:lnSpc>
                <a:spcPct val="107000"/>
              </a:lnSpc>
              <a:spcAft>
                <a:spcPts val="600"/>
              </a:spcAft>
              <a:buNone/>
            </a:pPr>
            <a:r>
              <a:rPr lang="he-IL" sz="160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הרעיון של המודל הזה הוא להציג את כל השונות הפנימית ע"י הצגת הרכיבים והחיבורים במודל.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ctr" rtl="1">
              <a:lnSpc>
                <a:spcPct val="107000"/>
              </a:lnSpc>
              <a:spcAft>
                <a:spcPts val="600"/>
              </a:spcAft>
              <a:buNone/>
            </a:pPr>
            <a:r>
              <a:rPr lang="he-IL" sz="160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 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ctr" rtl="1">
              <a:lnSpc>
                <a:spcPct val="107000"/>
              </a:lnSpc>
              <a:spcAft>
                <a:spcPts val="600"/>
              </a:spcAft>
              <a:buNone/>
            </a:pPr>
            <a:r>
              <a:rPr lang="he-IL" sz="160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לקורא יש חיבור לרשת אלחוטית או חיבור ל3</a:t>
            </a:r>
            <a:r>
              <a:rPr lang="en-US" sz="1600" dirty="0">
                <a:solidFill>
                  <a:srgbClr val="222222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ctr" rtl="1">
              <a:lnSpc>
                <a:spcPct val="107000"/>
              </a:lnSpc>
              <a:spcAft>
                <a:spcPts val="600"/>
              </a:spcAft>
              <a:buNone/>
            </a:pPr>
            <a:r>
              <a:rPr lang="he-IL" sz="160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כלומר, חיבור לרכיבים הללו וחיבור לממשק המשתמש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ctr" rtl="1">
              <a:lnSpc>
                <a:spcPct val="107000"/>
              </a:lnSpc>
              <a:spcAft>
                <a:spcPts val="600"/>
              </a:spcAft>
              <a:buNone/>
            </a:pPr>
            <a:r>
              <a:rPr lang="he-IL" sz="160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 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ctr" rtl="1">
              <a:lnSpc>
                <a:spcPct val="107000"/>
              </a:lnSpc>
              <a:spcAft>
                <a:spcPts val="600"/>
              </a:spcAft>
              <a:buNone/>
            </a:pPr>
            <a:r>
              <a:rPr lang="he-IL" sz="160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מה שמחובר לממשק המשתמש</a:t>
            </a:r>
          </a:p>
          <a:p>
            <a:pPr marL="0" indent="0" algn="ctr" rtl="1">
              <a:lnSpc>
                <a:spcPct val="107000"/>
              </a:lnSpc>
              <a:spcAft>
                <a:spcPts val="600"/>
              </a:spcAft>
              <a:buNone/>
            </a:pPr>
            <a:r>
              <a:rPr lang="he-IL" sz="160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הם המקומות שבהם קיימות שונות.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ctr" rtl="1">
              <a:buNone/>
            </a:pPr>
            <a:endParaRPr lang="en-US" sz="1800" dirty="0"/>
          </a:p>
        </p:txBody>
      </p:sp>
      <p:pic>
        <p:nvPicPr>
          <p:cNvPr id="7" name="Picture 6" descr="Fig. 2">
            <a:extLst>
              <a:ext uri="{FF2B5EF4-FFF2-40B4-BE49-F238E27FC236}">
                <a16:creationId xmlns:a16="http://schemas.microsoft.com/office/drawing/2014/main" id="{FD32EBBD-76C7-4E72-9304-CC64E1ACC1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0490" y="3219477"/>
            <a:ext cx="5731510" cy="35407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635214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5EFA06D2-8FF8-4CC4-85BD-BCB6A30D54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07A060C-1090-4A7B-A0C2-50C760596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72122"/>
            <a:ext cx="12192000" cy="164538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39D8C8-2C51-4E49-B5E7-9EAFFFF35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rgbClr val="FFFFFF"/>
                </a:solidFill>
              </a:rPr>
              <a:t>The Flexible-PLA model</a:t>
            </a:r>
          </a:p>
        </p:txBody>
      </p:sp>
      <p:pic>
        <p:nvPicPr>
          <p:cNvPr id="7" name="Picture 6" descr="Fig. 2">
            <a:extLst>
              <a:ext uri="{FF2B5EF4-FFF2-40B4-BE49-F238E27FC236}">
                <a16:creationId xmlns:a16="http://schemas.microsoft.com/office/drawing/2014/main" id="{FD32EBBD-76C7-4E72-9304-CC64E1ACC1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8489" y="1263952"/>
            <a:ext cx="8595213" cy="530987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320927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5EFA06D2-8FF8-4CC4-85BD-BCB6A30D54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07A060C-1090-4A7B-A0C2-50C760596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72122"/>
            <a:ext cx="12192000" cy="164538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39D8C8-2C51-4E49-B5E7-9EAFFFF35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rgbClr val="FFFFFF"/>
                </a:solidFill>
              </a:rPr>
              <a:t>Feature-PLA traceability model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CBBE7647-B3FC-4AE2-B109-A7327932A6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70121" y="2224985"/>
            <a:ext cx="7570420" cy="4225533"/>
          </a:xfrm>
        </p:spPr>
        <p:txBody>
          <a:bodyPr>
            <a:normAutofit/>
          </a:bodyPr>
          <a:lstStyle/>
          <a:p>
            <a:pPr marL="0" indent="0" algn="ctr" rtl="1">
              <a:lnSpc>
                <a:spcPct val="107000"/>
              </a:lnSpc>
              <a:spcAft>
                <a:spcPts val="800"/>
              </a:spcAft>
              <a:buNone/>
            </a:pP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מודל המשתמש להגדיר קשרים בין אלמנטים ששייכים ל -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Feature Model </a:t>
            </a:r>
          </a:p>
          <a:p>
            <a:pPr marL="0" indent="0" algn="ctr" rtl="1">
              <a:lnSpc>
                <a:spcPct val="107000"/>
              </a:lnSpc>
              <a:spcAft>
                <a:spcPts val="800"/>
              </a:spcAft>
              <a:buNone/>
            </a:pP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ובין אלמנטים ששייכים ל -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The Flexible-PLA Model</a:t>
            </a:r>
          </a:p>
          <a:p>
            <a:pPr marL="0" indent="0" algn="ctr" rtl="1">
              <a:lnSpc>
                <a:spcPct val="107000"/>
              </a:lnSpc>
              <a:spcAft>
                <a:spcPts val="800"/>
              </a:spcAft>
              <a:buNone/>
            </a:pP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מודל זה מגדיר את הכללים אשר מגדרים את יצירת קשרים אלה.</a:t>
            </a:r>
          </a:p>
          <a:p>
            <a:pPr marL="0" indent="0" algn="ctr" rtl="1">
              <a:lnSpc>
                <a:spcPct val="107000"/>
              </a:lnSpc>
              <a:spcAft>
                <a:spcPts val="800"/>
              </a:spcAft>
              <a:buNone/>
            </a:pP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כללים אלו נקראים כללי הצמדה.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 descr="figure 3">
            <a:extLst>
              <a:ext uri="{FF2B5EF4-FFF2-40B4-BE49-F238E27FC236}">
                <a16:creationId xmlns:a16="http://schemas.microsoft.com/office/drawing/2014/main" id="{1D5A286C-4444-4336-A04E-056E171144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7488" y="1660114"/>
            <a:ext cx="5075083" cy="49137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147706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5F9F5EB8-AB42-47FD-8F4A-176C0A4B1B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2059012"/>
            <a:ext cx="12188952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E59D7C1-6E25-48C3-B420-ED45FFDB7D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7262" y="0"/>
            <a:ext cx="606473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374EBE0-04D0-42B1-93D5-4FC7C9EBA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19691" y="2054942"/>
            <a:ext cx="6072309" cy="18287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39D8C8-2C51-4E49-B5E7-9EAFFFF35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9950" y="2194560"/>
            <a:ext cx="5418961" cy="173934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0000"/>
              </a:lnSpc>
            </a:pPr>
            <a:r>
              <a:rPr lang="en-US" sz="4200" spc="150">
                <a:solidFill>
                  <a:schemeClr val="tx2"/>
                </a:solidFill>
              </a:rPr>
              <a:t>Feature-PLA traceability model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1EAEB6D-60FF-455D-B8CC-2AC963CE03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2549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8" name="Picture 7" descr="figure 3">
            <a:extLst>
              <a:ext uri="{FF2B5EF4-FFF2-40B4-BE49-F238E27FC236}">
                <a16:creationId xmlns:a16="http://schemas.microsoft.com/office/drawing/2014/main" id="{1D5A286C-4444-4336-A04E-056E171144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4233" y="103145"/>
            <a:ext cx="6875153" cy="665170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143012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5">
            <a:extLst>
              <a:ext uri="{FF2B5EF4-FFF2-40B4-BE49-F238E27FC236}">
                <a16:creationId xmlns:a16="http://schemas.microsoft.com/office/drawing/2014/main" id="{4FD616AB-2B32-4A45-BEC9-C743E8978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1" name="Rectangle 27">
            <a:extLst>
              <a:ext uri="{FF2B5EF4-FFF2-40B4-BE49-F238E27FC236}">
                <a16:creationId xmlns:a16="http://schemas.microsoft.com/office/drawing/2014/main" id="{BEC91407-C839-4EE3-B5C6-34919D3DE7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2600"/>
            <a:ext cx="12191999" cy="58927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39D8C8-2C51-4E49-B5E7-9EAFFFF35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732" y="804334"/>
            <a:ext cx="4171696" cy="5219948"/>
          </a:xfrm>
        </p:spPr>
        <p:txBody>
          <a:bodyPr anchor="t"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Feature-PLA traceability model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CBBE7647-B3FC-4AE2-B109-A7327932A6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4637" y="573314"/>
            <a:ext cx="7195627" cy="5892799"/>
          </a:xfrm>
        </p:spPr>
        <p:txBody>
          <a:bodyPr anchor="t">
            <a:normAutofit/>
          </a:bodyPr>
          <a:lstStyle/>
          <a:p>
            <a:pPr marL="0" indent="0" algn="ctr">
              <a:spcAft>
                <a:spcPts val="800"/>
              </a:spcAft>
              <a:buNone/>
            </a:pPr>
            <a:r>
              <a:rPr lang="he-IL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Linkage Rule A: A mandatory solitary feature can trace to a component or a PPC</a:t>
            </a:r>
            <a:r>
              <a:rPr lang="he-IL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ctr" rtl="1">
              <a:spcAft>
                <a:spcPts val="800"/>
              </a:spcAft>
              <a:buNone/>
            </a:pPr>
            <a:r>
              <a:rPr lang="he-IL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פיצ'ר בודד הכרחי חייב להיות מחובר </a:t>
            </a:r>
            <a:r>
              <a:rPr lang="he-IL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לקומפננטה</a:t>
            </a:r>
            <a:r>
              <a:rPr lang="he-IL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או ל-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PPC</a:t>
            </a:r>
            <a:r>
              <a:rPr lang="he-IL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 marL="0" indent="0" algn="ctr">
              <a:spcAft>
                <a:spcPts val="800"/>
              </a:spcAft>
              <a:buNone/>
            </a:pP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ctr">
              <a:spcAft>
                <a:spcPts val="800"/>
              </a:spcAft>
              <a:buNone/>
            </a:pPr>
            <a:r>
              <a:rPr lang="he-IL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Linkage Rule B: An optional solitary feature can trace to an optional connector. A feature group can trace to an optional connector</a:t>
            </a:r>
            <a:r>
              <a:rPr lang="he-IL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ctr">
              <a:spcAft>
                <a:spcPts val="800"/>
              </a:spcAft>
              <a:buNone/>
            </a:pPr>
            <a:r>
              <a:rPr lang="he-IL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פצ"ר בודד אופציונלי יכול להיות מחובר לחיבור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ctr">
              <a:spcAft>
                <a:spcPts val="800"/>
              </a:spcAft>
              <a:buNone/>
            </a:pPr>
            <a:r>
              <a:rPr lang="he-IL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ctr">
              <a:spcAft>
                <a:spcPts val="800"/>
              </a:spcAft>
              <a:buNone/>
            </a:pPr>
            <a:r>
              <a:rPr lang="he-IL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Linkage Rule C: A feature group can trace to a variability point</a:t>
            </a:r>
            <a:r>
              <a:rPr lang="he-IL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ctr">
              <a:spcAft>
                <a:spcPts val="800"/>
              </a:spcAft>
              <a:buNone/>
            </a:pPr>
            <a:r>
              <a:rPr lang="he-IL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פיצ'ר תומך חייב להיות מחובר לנקודות השונות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ctr">
              <a:spcAft>
                <a:spcPts val="800"/>
              </a:spcAft>
              <a:buNone/>
            </a:pPr>
            <a:r>
              <a:rPr lang="he-IL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ctr">
              <a:spcAft>
                <a:spcPts val="800"/>
              </a:spcAft>
              <a:buNone/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Linkage Rule D: A grouped feature can trace to an optional component or an optional PPC</a:t>
            </a:r>
            <a:r>
              <a:rPr lang="he-IL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ctr" rtl="1">
              <a:spcAft>
                <a:spcPts val="800"/>
              </a:spcAft>
              <a:buNone/>
            </a:pPr>
            <a:r>
              <a:rPr lang="he-IL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פיצ'ר תומך יכול להיות מחובר </a:t>
            </a:r>
            <a:r>
              <a:rPr lang="he-IL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לקומפננטה</a:t>
            </a:r>
            <a:r>
              <a:rPr lang="he-IL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או ל- 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PPC</a:t>
            </a:r>
            <a:r>
              <a:rPr lang="he-IL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</a:p>
          <a:p>
            <a:pPr marL="0" indent="0" algn="ctr">
              <a:spcAft>
                <a:spcPts val="800"/>
              </a:spcAft>
              <a:buNone/>
            </a:pPr>
            <a:r>
              <a:rPr lang="he-IL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ctr">
              <a:spcAft>
                <a:spcPts val="800"/>
              </a:spcAft>
              <a:buNone/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Linkage Rule E: An optional solitary feature can trace to a variant. A grouped feature can trace with a variant</a:t>
            </a:r>
            <a:r>
              <a:rPr lang="he-IL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ctr">
              <a:spcAft>
                <a:spcPts val="800"/>
              </a:spcAft>
              <a:buNone/>
            </a:pPr>
            <a:r>
              <a:rPr lang="he-IL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פיצ'ר בודד הכרחי / תומך יכול להיות מחובר למשתנה. 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83235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5">
            <a:extLst>
              <a:ext uri="{FF2B5EF4-FFF2-40B4-BE49-F238E27FC236}">
                <a16:creationId xmlns:a16="http://schemas.microsoft.com/office/drawing/2014/main" id="{5F9F5EB8-AB42-47FD-8F4A-176C0A4B1B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2059012"/>
            <a:ext cx="12188952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5" name="Rectangle 27">
            <a:extLst>
              <a:ext uri="{FF2B5EF4-FFF2-40B4-BE49-F238E27FC236}">
                <a16:creationId xmlns:a16="http://schemas.microsoft.com/office/drawing/2014/main" id="{CA758F27-EB0A-4675-AACF-0CD47C9112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39D8C8-2C51-4E49-B5E7-9EAFFFF35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233" y="0"/>
            <a:ext cx="10905065" cy="66267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0000"/>
              </a:lnSpc>
            </a:pPr>
            <a:r>
              <a:rPr lang="en-US" sz="2800" spc="150" dirty="0" err="1">
                <a:solidFill>
                  <a:schemeClr val="tx2"/>
                </a:solidFill>
              </a:rPr>
              <a:t>הצגה</a:t>
            </a:r>
            <a:r>
              <a:rPr lang="en-US" sz="2800" spc="150" dirty="0">
                <a:solidFill>
                  <a:schemeClr val="tx2"/>
                </a:solidFill>
              </a:rPr>
              <a:t> </a:t>
            </a:r>
            <a:r>
              <a:rPr lang="en-US" sz="2800" spc="150" dirty="0" err="1">
                <a:solidFill>
                  <a:schemeClr val="tx2"/>
                </a:solidFill>
              </a:rPr>
              <a:t>של</a:t>
            </a:r>
            <a:r>
              <a:rPr lang="en-US" sz="2800" spc="150" dirty="0">
                <a:solidFill>
                  <a:schemeClr val="tx2"/>
                </a:solidFill>
              </a:rPr>
              <a:t> </a:t>
            </a:r>
            <a:r>
              <a:rPr lang="en-US" sz="2800" spc="150" dirty="0" err="1">
                <a:solidFill>
                  <a:schemeClr val="tx2"/>
                </a:solidFill>
              </a:rPr>
              <a:t>הקשרים</a:t>
            </a:r>
            <a:r>
              <a:rPr lang="en-US" sz="2800" spc="150" dirty="0">
                <a:solidFill>
                  <a:schemeClr val="tx2"/>
                </a:solidFill>
              </a:rPr>
              <a:t> </a:t>
            </a:r>
            <a:r>
              <a:rPr lang="en-US" sz="2800" spc="150" dirty="0" err="1">
                <a:solidFill>
                  <a:schemeClr val="tx2"/>
                </a:solidFill>
              </a:rPr>
              <a:t>בצורה</a:t>
            </a:r>
            <a:r>
              <a:rPr lang="en-US" sz="2800" spc="150" dirty="0">
                <a:solidFill>
                  <a:schemeClr val="tx2"/>
                </a:solidFill>
              </a:rPr>
              <a:t> </a:t>
            </a:r>
            <a:r>
              <a:rPr lang="en-US" sz="2800" spc="150" dirty="0" err="1">
                <a:solidFill>
                  <a:schemeClr val="tx2"/>
                </a:solidFill>
              </a:rPr>
              <a:t>גרפית</a:t>
            </a:r>
            <a:r>
              <a:rPr lang="en-US" sz="2800" spc="150" dirty="0">
                <a:solidFill>
                  <a:schemeClr val="tx2"/>
                </a:solidFill>
              </a:rPr>
              <a:t>:</a:t>
            </a:r>
          </a:p>
        </p:txBody>
      </p:sp>
      <p:sp>
        <p:nvSpPr>
          <p:cNvPr id="36" name="Rectangle 29">
            <a:extLst>
              <a:ext uri="{FF2B5EF4-FFF2-40B4-BE49-F238E27FC236}">
                <a16:creationId xmlns:a16="http://schemas.microsoft.com/office/drawing/2014/main" id="{CFDF506A-FD4E-4BBC-A10A-DEB94F9BAA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7325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figure 4">
            <a:extLst>
              <a:ext uri="{FF2B5EF4-FFF2-40B4-BE49-F238E27FC236}">
                <a16:creationId xmlns:a16="http://schemas.microsoft.com/office/drawing/2014/main" id="{944FCCDB-8294-41D8-9230-9212052BED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57727" y="706271"/>
            <a:ext cx="6276546" cy="5586126"/>
          </a:xfrm>
          <a:prstGeom prst="rect">
            <a:avLst/>
          </a:prstGeom>
          <a:noFill/>
        </p:spPr>
      </p:pic>
      <p:sp>
        <p:nvSpPr>
          <p:cNvPr id="37" name="Rectangle 31">
            <a:extLst>
              <a:ext uri="{FF2B5EF4-FFF2-40B4-BE49-F238E27FC236}">
                <a16:creationId xmlns:a16="http://schemas.microsoft.com/office/drawing/2014/main" id="{3571FB1B-4FFC-43D6-8121-390B3A44E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73369"/>
            <a:ext cx="12192000" cy="48463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1864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4">
            <a:extLst>
              <a:ext uri="{FF2B5EF4-FFF2-40B4-BE49-F238E27FC236}">
                <a16:creationId xmlns:a16="http://schemas.microsoft.com/office/drawing/2014/main" id="{CB972422-B794-4FA8-BCC6-BAF6938A1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0BB94-9885-483C-9C92-AC19EEC49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325880"/>
            <a:ext cx="3089437" cy="4206240"/>
          </a:xfrm>
        </p:spPr>
        <p:txBody>
          <a:bodyPr>
            <a:normAutofit/>
          </a:bodyPr>
          <a:lstStyle/>
          <a:p>
            <a:pPr algn="r"/>
            <a:r>
              <a:rPr lang="he-IL" sz="3200">
                <a:solidFill>
                  <a:schemeClr val="tx2"/>
                </a:solidFill>
              </a:rPr>
              <a:t> פ'יצר</a:t>
            </a:r>
            <a:endParaRPr lang="en-US" sz="3200">
              <a:solidFill>
                <a:schemeClr val="tx2"/>
              </a:solidFill>
            </a:endParaRPr>
          </a:p>
        </p:txBody>
      </p:sp>
      <p:sp>
        <p:nvSpPr>
          <p:cNvPr id="22" name="Rectangle 16">
            <a:extLst>
              <a:ext uri="{FF2B5EF4-FFF2-40B4-BE49-F238E27FC236}">
                <a16:creationId xmlns:a16="http://schemas.microsoft.com/office/drawing/2014/main" id="{89DE9E2B-5611-49C8-862E-AD4D43A8AA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5668" cy="48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296EC4F-8732-481B-94CB-C98E4EF29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9935" y="1836869"/>
            <a:ext cx="0" cy="3184263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55C47-BB06-4F6E-A76A-639411E74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1668" y="1126067"/>
            <a:ext cx="6605331" cy="4605866"/>
          </a:xfrm>
        </p:spPr>
        <p:txBody>
          <a:bodyPr anchor="ctr">
            <a:normAutofit/>
          </a:bodyPr>
          <a:lstStyle/>
          <a:p>
            <a:pPr algn="ctr"/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היבט, איכות או מאפיין בולט או ייחודי גלוי למשתמש של מערכת תוכנה או מערכת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/>
            <a:endParaRPr lang="en-US" sz="1800" dirty="0">
              <a:solidFill>
                <a:schemeClr val="tx2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19C7155-1644-4C60-B0B5-32B1800D60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75400"/>
            <a:ext cx="12195668" cy="48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11148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B1DE9-C532-447C-8F03-ED458AB2A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277" y="284176"/>
            <a:ext cx="3670874" cy="1508760"/>
          </a:xfrm>
        </p:spPr>
        <p:txBody>
          <a:bodyPr>
            <a:normAutofit/>
          </a:bodyPr>
          <a:lstStyle/>
          <a:p>
            <a:r>
              <a:rPr lang="he-IL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כללי הצמדה 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246EF9-4361-4EB4-894A-1A81105B82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84508"/>
            <a:ext cx="4310955" cy="4734353"/>
          </a:xfrm>
        </p:spPr>
        <p:txBody>
          <a:bodyPr>
            <a:normAutofit/>
          </a:bodyPr>
          <a:lstStyle/>
          <a:p>
            <a:pPr marL="0" indent="0" algn="ctr" rtl="1">
              <a:spcAft>
                <a:spcPts val="800"/>
              </a:spcAft>
              <a:buNone/>
            </a:pPr>
            <a:r>
              <a:rPr lang="he-IL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US" sz="12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ctr" rtl="1">
              <a:spcAft>
                <a:spcPts val="800"/>
              </a:spcAft>
              <a:buNone/>
            </a:pPr>
            <a:r>
              <a:rPr lang="he-IL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לדוגמא:</a:t>
            </a:r>
            <a:endParaRPr lang="en-US" sz="12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ctr" rtl="1">
              <a:spcAft>
                <a:spcPts val="800"/>
              </a:spcAft>
              <a:buNone/>
            </a:pPr>
            <a:r>
              <a:rPr lang="he-IL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קישור העקיבות </a:t>
            </a:r>
            <a:r>
              <a:rPr lang="en-US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ID_003</a:t>
            </a:r>
            <a:r>
              <a:rPr lang="he-IL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מגדיר קשר בין התכונה הבודדת האופציונלית 3</a:t>
            </a:r>
            <a:r>
              <a:rPr lang="en-US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</a:t>
            </a:r>
            <a:r>
              <a:rPr lang="he-IL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לבין הרכיב האופציונלי שמיישם אותה.</a:t>
            </a:r>
            <a:endParaRPr lang="en-US" sz="12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ctr" rtl="1">
              <a:spcAft>
                <a:spcPts val="800"/>
              </a:spcAft>
              <a:buNone/>
            </a:pPr>
            <a:r>
              <a:rPr lang="he-IL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קישור זה עוקב אחר וריאציה שמתממשת על ידי הוספה או הסרה של הרכיב 3</a:t>
            </a:r>
            <a:r>
              <a:rPr lang="en-US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</a:t>
            </a:r>
            <a:r>
              <a:rPr lang="he-IL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אל/מ תצורת ה-</a:t>
            </a:r>
            <a:r>
              <a:rPr lang="en-US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PLA</a:t>
            </a:r>
            <a:r>
              <a:rPr lang="he-IL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</a:p>
          <a:p>
            <a:pPr marL="0" indent="0" algn="ctr" rtl="1">
              <a:spcAft>
                <a:spcPts val="800"/>
              </a:spcAft>
              <a:buNone/>
            </a:pPr>
            <a:r>
              <a:rPr lang="he-IL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לכן, קישור זה עוקב אחר שונות חיצונית.</a:t>
            </a:r>
            <a:endParaRPr lang="en-US" sz="12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ctr" rtl="1">
              <a:spcAft>
                <a:spcPts val="800"/>
              </a:spcAft>
              <a:buNone/>
            </a:pPr>
            <a:r>
              <a:rPr lang="he-IL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קישור העקיבות </a:t>
            </a:r>
            <a:r>
              <a:rPr lang="en-US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ID_005</a:t>
            </a:r>
            <a:r>
              <a:rPr lang="he-IL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מגדיר קשר בין נקודת שונות הקשורה לסוגי הממשקים - קבוצת תכונה – </a:t>
            </a:r>
          </a:p>
          <a:p>
            <a:pPr marL="0" indent="0" algn="ctr" rtl="1">
              <a:spcAft>
                <a:spcPts val="800"/>
              </a:spcAft>
              <a:buNone/>
            </a:pPr>
            <a:r>
              <a:rPr lang="he-IL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לבין נקודת השונות המיישמת אותה.</a:t>
            </a:r>
            <a:endParaRPr lang="en-US" sz="12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en-US" sz="12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4DBFBD2-23B9-4007-B82F-D0C394407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190" y="0"/>
            <a:ext cx="756681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 descr="figure 4">
            <a:extLst>
              <a:ext uri="{FF2B5EF4-FFF2-40B4-BE49-F238E27FC236}">
                <a16:creationId xmlns:a16="http://schemas.microsoft.com/office/drawing/2014/main" id="{D0B4FAAD-05A0-42B6-83B1-DA860D292E3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8" r="3" b="3"/>
          <a:stretch/>
        </p:blipFill>
        <p:spPr bwMode="auto">
          <a:xfrm>
            <a:off x="4523242" y="0"/>
            <a:ext cx="7668758" cy="685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916168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B1DE9-C532-447C-8F03-ED458AB2A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277" y="284176"/>
            <a:ext cx="3670874" cy="1508760"/>
          </a:xfrm>
        </p:spPr>
        <p:txBody>
          <a:bodyPr>
            <a:normAutofit/>
          </a:bodyPr>
          <a:lstStyle/>
          <a:p>
            <a:r>
              <a:rPr lang="he-IL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כללי הצמדה 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246EF9-4361-4EB4-894A-1A81105B82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84508"/>
            <a:ext cx="4310955" cy="4734353"/>
          </a:xfrm>
        </p:spPr>
        <p:txBody>
          <a:bodyPr>
            <a:normAutofit/>
          </a:bodyPr>
          <a:lstStyle/>
          <a:p>
            <a:pPr marL="0" indent="0" algn="ctr" rtl="1">
              <a:spcAft>
                <a:spcPts val="800"/>
              </a:spcAft>
              <a:buNone/>
            </a:pPr>
            <a:r>
              <a:rPr lang="he-IL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  <a:endParaRPr lang="en-US" sz="1800" b="1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indent="0" algn="ctr" rtl="1">
              <a:spcAft>
                <a:spcPts val="800"/>
              </a:spcAft>
              <a:buNone/>
            </a:pPr>
            <a:r>
              <a:rPr lang="he-IL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לדוגמא:</a:t>
            </a:r>
            <a:endParaRPr lang="en-US" sz="1800" b="1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indent="0" algn="ctr" rtl="1">
              <a:spcAft>
                <a:spcPts val="800"/>
              </a:spcAft>
              <a:buNone/>
            </a:pPr>
            <a:r>
              <a:rPr lang="he-IL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  <a:endParaRPr lang="en-US" sz="1800" b="1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indent="0" algn="ctr" rtl="1">
              <a:spcAft>
                <a:spcPts val="800"/>
              </a:spcAft>
              <a:buNone/>
            </a:pPr>
            <a:r>
              <a:rPr lang="he-IL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קישור העקיבה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ID_006</a:t>
            </a:r>
            <a:r>
              <a:rPr lang="he-IL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מגדיר קשר בין השונות </a:t>
            </a:r>
            <a:r>
              <a:rPr lang="he-IL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לקומפנטטה</a:t>
            </a:r>
            <a:r>
              <a:rPr lang="he-IL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שממששת אותה.</a:t>
            </a:r>
            <a:endParaRPr lang="en-US" sz="1800" b="1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indent="0" algn="ctr" rtl="1">
              <a:buNone/>
            </a:pPr>
            <a:r>
              <a:rPr lang="he-IL" sz="1800" b="1" dirty="0"/>
              <a:t>ע"פ התרשים ב</a:t>
            </a:r>
            <a:r>
              <a:rPr lang="en-US" sz="1800" b="1" dirty="0"/>
              <a:t>INTERFACE</a:t>
            </a:r>
            <a:r>
              <a:rPr lang="he-IL" sz="1800" b="1" dirty="0"/>
              <a:t> יש שונות</a:t>
            </a:r>
          </a:p>
          <a:p>
            <a:pPr marL="0" indent="0" algn="ctr" rtl="1">
              <a:buNone/>
            </a:pPr>
            <a:r>
              <a:rPr lang="he-IL" sz="1800" b="1" dirty="0"/>
              <a:t>או שמגדירים את המקלדת או שמגדירים את ה</a:t>
            </a:r>
            <a:r>
              <a:rPr lang="en-US" sz="1800" b="1" dirty="0"/>
              <a:t>TOUCH</a:t>
            </a:r>
            <a:r>
              <a:rPr lang="he-IL" sz="1800" b="1" dirty="0"/>
              <a:t>.</a:t>
            </a:r>
          </a:p>
          <a:p>
            <a:pPr marL="0" indent="0" algn="ctr" rtl="1">
              <a:buNone/>
            </a:pPr>
            <a:r>
              <a:rPr lang="he-IL" sz="1800" b="1" dirty="0"/>
              <a:t>ולכן, לא תמיד קשר זה מתממש ( כאשר לא מגדירים אותו)</a:t>
            </a:r>
            <a:endParaRPr lang="en-US" sz="18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4DBFBD2-23B9-4007-B82F-D0C394407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190" y="0"/>
            <a:ext cx="756681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 descr="figure 4">
            <a:extLst>
              <a:ext uri="{FF2B5EF4-FFF2-40B4-BE49-F238E27FC236}">
                <a16:creationId xmlns:a16="http://schemas.microsoft.com/office/drawing/2014/main" id="{D0B4FAAD-05A0-42B6-83B1-DA860D292E3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8" r="3" b="3"/>
          <a:stretch/>
        </p:blipFill>
        <p:spPr bwMode="auto">
          <a:xfrm>
            <a:off x="4407537" y="98629"/>
            <a:ext cx="7448179" cy="666074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611983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4137D-5BD0-4B49-9F7E-47DD24E52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Case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B2BEAB-0431-4D06-AD2F-7FB284D2A4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 rtl="1">
              <a:buNone/>
            </a:pPr>
            <a:r>
              <a:rPr lang="he-IL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נערך ניסוי אמפירי שמראה שהשימוש ב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feature-PLA traceability model</a:t>
            </a:r>
            <a:r>
              <a:rPr lang="he-IL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חיוני בפרויקט תעשייתי. המחקר נערך בשתי מעבדות שונות במדריד. 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indent="0" algn="r" rtl="1">
              <a:buNone/>
            </a:pPr>
            <a:endParaRPr lang="he-IL" dirty="0"/>
          </a:p>
          <a:p>
            <a:pPr marL="0" indent="0" algn="r" rtl="1">
              <a:buNone/>
            </a:pPr>
            <a:r>
              <a:rPr lang="he-IL" dirty="0"/>
              <a:t>שאלות המחקר שהוגדרו:</a:t>
            </a:r>
          </a:p>
          <a:p>
            <a:pPr marL="0" indent="0" algn="r" rtl="1">
              <a:buNone/>
            </a:pPr>
            <a:r>
              <a:rPr lang="he-IL" dirty="0"/>
              <a:t>1. האם המודלים הנ"ל אכן מספיקים בשביל המהנדסים על מנת להגדיר עקיבות לכל הדרישות לכל סוגי המוצרים?</a:t>
            </a:r>
          </a:p>
          <a:p>
            <a:pPr marL="0" indent="0" algn="r" rtl="1">
              <a:buNone/>
            </a:pPr>
            <a:r>
              <a:rPr lang="he-IL" dirty="0"/>
              <a:t>2. האם המודלים תורמים להגדרת מבנה הקוד של המוצרים?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2093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64904-B8F1-49E6-8DD9-FE6F97034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כיצד נאספו הנתונים?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F3B9F-752D-4170-A88E-AFBB30930D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/>
            <a:r>
              <a:rPr lang="he-IL" dirty="0"/>
              <a:t>- שני משקיפים שהשתתפו בפגישות וביקרו את הצוות פעמיים בשבוע</a:t>
            </a:r>
            <a:r>
              <a:rPr lang="en-US" dirty="0"/>
              <a:t> </a:t>
            </a:r>
            <a:r>
              <a:rPr lang="he-IL" dirty="0"/>
              <a:t> תצפיות</a:t>
            </a:r>
            <a:r>
              <a:rPr lang="en-US" dirty="0"/>
              <a:t> </a:t>
            </a:r>
            <a:endParaRPr lang="he-IL" dirty="0"/>
          </a:p>
          <a:p>
            <a:pPr algn="r"/>
            <a:r>
              <a:rPr lang="he-IL" dirty="0"/>
              <a:t>ראיונות</a:t>
            </a:r>
          </a:p>
          <a:p>
            <a:pPr marL="0" indent="0" algn="r">
              <a:buNone/>
            </a:pPr>
            <a:r>
              <a:rPr lang="he-IL" dirty="0"/>
              <a:t> שאלונים</a:t>
            </a:r>
          </a:p>
          <a:p>
            <a:pPr marL="0" indent="0" algn="r">
              <a:buNone/>
            </a:pPr>
            <a:r>
              <a:rPr lang="he-IL" dirty="0"/>
              <a:t>נתונים ארכיונים – מידע על הפרויקט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6347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D6D4D-97CA-49BD-A3E4-92BA72416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ביצוע הניסוי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5DDDBF-A01A-4111-81FC-B4455BE1CA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 rtl="1"/>
            <a:r>
              <a:rPr lang="he-IL" dirty="0"/>
              <a:t>על מנת לבחון את השאלות הנ"ל יש צורך במימוש המודלים בעולם האמיתי </a:t>
            </a:r>
          </a:p>
          <a:p>
            <a:pPr algn="ctr" rtl="1"/>
            <a:endParaRPr lang="he-IL" dirty="0"/>
          </a:p>
          <a:p>
            <a:pPr algn="ctr" rtl="1"/>
            <a:r>
              <a:rPr lang="he-IL" dirty="0"/>
              <a:t>המערכת שנבחרה היא מערכת לניהול חשמל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6620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D6D4D-97CA-49BD-A3E4-92BA72416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למה מערכת החשמל נבחרה?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5DDDBF-A01A-4111-81FC-B4455BE1CA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המערכת מכילה הרבה מגוון רחב של שונות:</a:t>
            </a:r>
          </a:p>
          <a:p>
            <a:pPr algn="r" rtl="1"/>
            <a:r>
              <a:rPr lang="he-IL" dirty="0"/>
              <a:t> ממשק המשתמש :</a:t>
            </a:r>
          </a:p>
          <a:p>
            <a:pPr lvl="1" algn="r" rtl="1"/>
            <a:r>
              <a:rPr lang="he-IL" dirty="0"/>
              <a:t>אפליקציה</a:t>
            </a:r>
          </a:p>
          <a:p>
            <a:pPr lvl="1" algn="r" rtl="1"/>
            <a:r>
              <a:rPr lang="he-IL" dirty="0"/>
              <a:t>מערכת למחשב</a:t>
            </a:r>
          </a:p>
          <a:p>
            <a:pPr lvl="1" algn="r" rtl="1"/>
            <a:r>
              <a:rPr lang="he-IL" dirty="0"/>
              <a:t>אתר</a:t>
            </a:r>
          </a:p>
          <a:p>
            <a:pPr lvl="1" algn="r" rtl="1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2591672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D6D4D-97CA-49BD-A3E4-92BA72416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למה מערכת החשמל נבחרה?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5DDDBF-A01A-4111-81FC-B4455BE1CA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 rtl="1"/>
            <a:r>
              <a:rPr lang="he-IL" sz="2400" dirty="0"/>
              <a:t>מערכת למדידה חכמה</a:t>
            </a:r>
          </a:p>
          <a:p>
            <a:pPr lvl="2" algn="ctr" rtl="1"/>
            <a:r>
              <a:rPr lang="he-IL" sz="2000" dirty="0"/>
              <a:t>משתמשת באלגוריתם לחישוב של האנרגיה ב48 שעות האחרונות, כלומר ניתן לחשב גם בזמן אמת וגם נתונים היסטוריים</a:t>
            </a:r>
          </a:p>
          <a:p>
            <a:pPr lvl="1" algn="r" rtl="1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6991276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D6D4D-97CA-49BD-A3E4-92BA72416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למה מערכת החשמל נבחרה?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5DDDBF-A01A-4111-81FC-B4455BE1CA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 rtl="1"/>
            <a:r>
              <a:rPr lang="he-IL" sz="2400" dirty="0"/>
              <a:t>מערכת לניטור איכות החשמל</a:t>
            </a:r>
          </a:p>
          <a:p>
            <a:pPr lvl="2" algn="ctr" rtl="1"/>
            <a:r>
              <a:rPr lang="he-IL" sz="2000" dirty="0"/>
              <a:t>סט של אלגוריתם שניתן להפעיל שמספק מידע כמו אזעקות, אירועים הפרעות ועוד</a:t>
            </a:r>
          </a:p>
          <a:p>
            <a:pPr lvl="1" algn="ctr" rtl="1"/>
            <a:endParaRPr lang="he-IL" sz="2400" dirty="0"/>
          </a:p>
        </p:txBody>
      </p:sp>
    </p:spTree>
    <p:extLst>
      <p:ext uri="{BB962C8B-B14F-4D97-AF65-F5344CB8AC3E}">
        <p14:creationId xmlns:p14="http://schemas.microsoft.com/office/powerpoint/2010/main" val="22755174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D6D4D-97CA-49BD-A3E4-92BA72416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כיצד בוצע הניסוי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5DDDBF-A01A-4111-81FC-B4455BE1CA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he-IL" dirty="0"/>
              <a:t>10 אנשים חולקו ל2 קבוצות:</a:t>
            </a:r>
          </a:p>
          <a:p>
            <a:pPr marL="0" indent="0" algn="ctr">
              <a:buNone/>
            </a:pPr>
            <a:r>
              <a:rPr lang="en-US" dirty="0"/>
              <a:t>OPTIMETER</a:t>
            </a:r>
            <a:r>
              <a:rPr lang="he-IL" dirty="0"/>
              <a:t> </a:t>
            </a:r>
            <a:r>
              <a:rPr lang="en-US" dirty="0"/>
              <a:t>I</a:t>
            </a:r>
            <a:endParaRPr lang="he-IL" dirty="0"/>
          </a:p>
          <a:p>
            <a:pPr marL="0" indent="0" algn="ctr">
              <a:buNone/>
            </a:pPr>
            <a:r>
              <a:rPr lang="en-US" dirty="0"/>
              <a:t>OPTIMETER</a:t>
            </a:r>
            <a:r>
              <a:rPr lang="he-IL" dirty="0"/>
              <a:t>  </a:t>
            </a:r>
            <a:r>
              <a:rPr lang="en-US" dirty="0"/>
              <a:t>II</a:t>
            </a:r>
          </a:p>
        </p:txBody>
      </p:sp>
    </p:spTree>
    <p:extLst>
      <p:ext uri="{BB962C8B-B14F-4D97-AF65-F5344CB8AC3E}">
        <p14:creationId xmlns:p14="http://schemas.microsoft.com/office/powerpoint/2010/main" val="16807583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3173A-7E06-43E9-8D0E-BFB527DDD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OPTIMETER</a:t>
            </a:r>
            <a:r>
              <a:rPr lang="he-IL" dirty="0"/>
              <a:t> </a:t>
            </a:r>
            <a:r>
              <a:rPr lang="en-US" dirty="0"/>
              <a:t>I</a:t>
            </a:r>
            <a:br>
              <a:rPr lang="he-IL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CD2B2-9067-4839-BFD4-6C6A8AFDA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he-IL" dirty="0"/>
              <a:t>הקבוצה אשר היוותה את מנהלי קו הייצור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774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B972422-B794-4FA8-BCC6-BAF6938A1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0B2BEF-731E-46EB-916E-1BA8683F8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325880"/>
            <a:ext cx="3089437" cy="4206240"/>
          </a:xfrm>
        </p:spPr>
        <p:txBody>
          <a:bodyPr>
            <a:normAutofit/>
          </a:bodyPr>
          <a:lstStyle/>
          <a:p>
            <a:pPr algn="r"/>
            <a:r>
              <a:rPr lang="he-IL" sz="3200">
                <a:solidFill>
                  <a:schemeClr val="tx2"/>
                </a:solidFill>
              </a:rPr>
              <a:t> </a:t>
            </a:r>
            <a:r>
              <a:rPr lang="en-US" sz="3200">
                <a:solidFill>
                  <a:schemeClr val="tx2"/>
                </a:solidFill>
              </a:rPr>
              <a:t>SPLE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9DE9E2B-5611-49C8-862E-AD4D43A8AA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5668" cy="48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296EC4F-8732-481B-94CB-C98E4EF29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9935" y="1836869"/>
            <a:ext cx="0" cy="3184263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78F6D6-D7DD-43E1-A2B4-A8552C342D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1668" y="1126067"/>
            <a:ext cx="6605331" cy="4605866"/>
          </a:xfrm>
        </p:spPr>
        <p:txBody>
          <a:bodyPr anchor="ctr">
            <a:normAutofit/>
          </a:bodyPr>
          <a:lstStyle/>
          <a:p>
            <a:pPr algn="ctr" rtl="1"/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קווי מוצרי תוכנה, או פיתוח קו מוצרי תוכנה.</a:t>
            </a:r>
          </a:p>
          <a:p>
            <a:pPr algn="ctr" rtl="1"/>
            <a:r>
              <a:rPr lang="he-IL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מושג זה מתייחס </a:t>
            </a: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לשיטות, כלים וטכניקות של הנדסת תוכנה ליצירת אוסף של מערכות תוכנה דומות תוך שימוש באמצעי ייצור משותפים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/>
            <a:endParaRPr lang="en-US" sz="1800" dirty="0">
              <a:solidFill>
                <a:schemeClr val="tx2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19C7155-1644-4C60-B0B5-32B1800D60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75400"/>
            <a:ext cx="12195668" cy="48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806894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3173A-7E06-43E9-8D0E-BFB527DDD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OPTIMETER</a:t>
            </a:r>
            <a:r>
              <a:rPr lang="he-IL" dirty="0"/>
              <a:t> </a:t>
            </a:r>
            <a:r>
              <a:rPr lang="en-US" dirty="0"/>
              <a:t>II</a:t>
            </a:r>
            <a:br>
              <a:rPr lang="he-IL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CD2B2-9067-4839-BFD4-6C6A8AFDA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he-IL" dirty="0"/>
              <a:t>הקבוצה אשרה היוותה את מפתחי המוצר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0706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3173A-7E06-43E9-8D0E-BFB527DDD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שלב ראשון בניסוי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CD2B2-9067-4839-BFD4-6C6A8AFDAB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043577"/>
            <a:ext cx="9784080" cy="4206240"/>
          </a:xfrm>
        </p:spPr>
        <p:txBody>
          <a:bodyPr/>
          <a:lstStyle/>
          <a:p>
            <a:pPr algn="r" rtl="1"/>
            <a:r>
              <a:rPr lang="he-IL" dirty="0"/>
              <a:t>הקבוצה אשרה היוותה את מנהלי קו המוצר (</a:t>
            </a:r>
            <a:r>
              <a:rPr lang="en-US" dirty="0"/>
              <a:t> </a:t>
            </a:r>
            <a:r>
              <a:rPr lang="he-IL" dirty="0"/>
              <a:t>כלומר </a:t>
            </a:r>
            <a:r>
              <a:rPr lang="en-US" dirty="0"/>
              <a:t>I</a:t>
            </a:r>
            <a:r>
              <a:rPr lang="he-IL" dirty="0"/>
              <a:t> </a:t>
            </a:r>
            <a:r>
              <a:rPr lang="en-US" dirty="0"/>
              <a:t>OPTIMETER</a:t>
            </a:r>
            <a:r>
              <a:rPr lang="he-IL" dirty="0"/>
              <a:t>)</a:t>
            </a:r>
            <a:r>
              <a:rPr lang="en-US" dirty="0"/>
              <a:t>  </a:t>
            </a:r>
            <a:r>
              <a:rPr lang="he-IL" dirty="0"/>
              <a:t>החלו בניתוח הרכיבים ע"י  </a:t>
            </a:r>
            <a:r>
              <a:rPr lang="en-US" dirty="0"/>
              <a:t> Feature</a:t>
            </a:r>
            <a:r>
              <a:rPr lang="he-IL" dirty="0"/>
              <a:t>מודל: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2C29A2-8FDB-4870-A6E4-14FC1F52F7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136" y="2876671"/>
            <a:ext cx="10183646" cy="3896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124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3173A-7E06-43E9-8D0E-BFB527DDD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שלב שני בניסוי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CD2B2-9067-4839-BFD4-6C6A8AFDAB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0510" y="1958516"/>
            <a:ext cx="9784080" cy="4206240"/>
          </a:xfrm>
        </p:spPr>
        <p:txBody>
          <a:bodyPr/>
          <a:lstStyle/>
          <a:p>
            <a:pPr algn="r" rtl="1"/>
            <a:r>
              <a:rPr lang="he-IL" dirty="0"/>
              <a:t>הקבוצה אשרה היוותה את מנהלי קו המוצר (</a:t>
            </a:r>
            <a:r>
              <a:rPr lang="en-US" dirty="0"/>
              <a:t> </a:t>
            </a:r>
            <a:r>
              <a:rPr lang="he-IL" dirty="0"/>
              <a:t>כלומר </a:t>
            </a:r>
            <a:r>
              <a:rPr lang="en-US" dirty="0"/>
              <a:t>I</a:t>
            </a:r>
            <a:r>
              <a:rPr lang="he-IL" dirty="0"/>
              <a:t> </a:t>
            </a:r>
            <a:r>
              <a:rPr lang="en-US" dirty="0"/>
              <a:t>OPTIMETER</a:t>
            </a:r>
            <a:r>
              <a:rPr lang="he-IL" dirty="0"/>
              <a:t>)</a:t>
            </a:r>
            <a:r>
              <a:rPr lang="en-US" dirty="0"/>
              <a:t>  </a:t>
            </a:r>
            <a:r>
              <a:rPr lang="he-IL" dirty="0"/>
              <a:t>החלו בניתוח הרכיבים ע"י  </a:t>
            </a:r>
            <a:r>
              <a:rPr lang="en-US" dirty="0"/>
              <a:t> </a:t>
            </a:r>
            <a:r>
              <a:rPr lang="en-US" dirty="0" err="1"/>
              <a:t>FlexiblePLA</a:t>
            </a:r>
            <a:r>
              <a:rPr lang="en-US" dirty="0"/>
              <a:t> model </a:t>
            </a:r>
            <a:r>
              <a:rPr lang="en-US" dirty="0" err="1"/>
              <a:t>model</a:t>
            </a:r>
            <a:r>
              <a:rPr lang="he-IL" dirty="0"/>
              <a:t>מודל: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A4673A4-A8F3-4FA9-8C6D-D07209B136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753" y="2631316"/>
            <a:ext cx="8553634" cy="4226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5734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3173A-7E06-43E9-8D0E-BFB527DDD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שלב שלישי בניסוי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CD2B2-9067-4839-BFD4-6C6A8AFDAB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0510" y="1958516"/>
            <a:ext cx="9784080" cy="4206240"/>
          </a:xfrm>
        </p:spPr>
        <p:txBody>
          <a:bodyPr/>
          <a:lstStyle/>
          <a:p>
            <a:pPr algn="r" rtl="1"/>
            <a:r>
              <a:rPr lang="he-IL" dirty="0"/>
              <a:t>הקבוצה אשרה היוותה את מנהלי קו המוצר (</a:t>
            </a:r>
            <a:r>
              <a:rPr lang="en-US" dirty="0"/>
              <a:t> </a:t>
            </a:r>
            <a:r>
              <a:rPr lang="he-IL" dirty="0"/>
              <a:t>כלומר </a:t>
            </a:r>
            <a:r>
              <a:rPr lang="en-US" dirty="0"/>
              <a:t>I</a:t>
            </a:r>
            <a:r>
              <a:rPr lang="he-IL" dirty="0"/>
              <a:t> </a:t>
            </a:r>
            <a:r>
              <a:rPr lang="en-US" dirty="0"/>
              <a:t>OPTIMETER</a:t>
            </a:r>
            <a:r>
              <a:rPr lang="he-IL" dirty="0"/>
              <a:t>)</a:t>
            </a:r>
            <a:r>
              <a:rPr lang="en-US" dirty="0"/>
              <a:t>  </a:t>
            </a:r>
            <a:r>
              <a:rPr lang="he-IL" dirty="0"/>
              <a:t>החלו באיחוד המודלים ל</a:t>
            </a:r>
            <a:r>
              <a:rPr lang="en-US" dirty="0"/>
              <a:t>Feature-PLA traceability model</a:t>
            </a:r>
            <a:r>
              <a:rPr lang="he-IL" dirty="0"/>
              <a:t> - 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EFE23A-E1D7-48F1-861B-EA0060E5E6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1404" y="2564485"/>
            <a:ext cx="7005517" cy="4293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8320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3173A-7E06-43E9-8D0E-BFB527DDD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6361" y="-114300"/>
            <a:ext cx="9784080" cy="1508760"/>
          </a:xfrm>
        </p:spPr>
        <p:txBody>
          <a:bodyPr/>
          <a:lstStyle/>
          <a:p>
            <a:r>
              <a:rPr lang="he-IL" dirty="0"/>
              <a:t>שלב שלישי בניסוי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EFE23A-E1D7-48F1-861B-EA0060E5E6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6747" y="878771"/>
            <a:ext cx="9270252" cy="5681517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01C2E8-5FD6-439C-A84C-F634149C70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1842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3173A-7E06-43E9-8D0E-BFB527DDD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3710" y="247207"/>
            <a:ext cx="9784080" cy="1508760"/>
          </a:xfrm>
        </p:spPr>
        <p:txBody>
          <a:bodyPr/>
          <a:lstStyle/>
          <a:p>
            <a:r>
              <a:rPr lang="he-IL" dirty="0"/>
              <a:t>שלב רביעי בניסוי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01C2E8-5FD6-439C-A84C-F634149C70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הקבוצה אשרה היוותה את מפתחי המוצר(</a:t>
            </a:r>
            <a:r>
              <a:rPr lang="en-US" dirty="0"/>
              <a:t> </a:t>
            </a:r>
            <a:r>
              <a:rPr lang="he-IL" dirty="0"/>
              <a:t>כלומר  </a:t>
            </a:r>
            <a:r>
              <a:rPr lang="en-US" dirty="0"/>
              <a:t>OPTIMETER</a:t>
            </a:r>
            <a:r>
              <a:rPr lang="he-IL" dirty="0"/>
              <a:t> </a:t>
            </a:r>
            <a:r>
              <a:rPr lang="en-US" dirty="0"/>
              <a:t>II</a:t>
            </a:r>
            <a:r>
              <a:rPr lang="he-IL" dirty="0"/>
              <a:t>)</a:t>
            </a:r>
            <a:r>
              <a:rPr lang="en-US" dirty="0"/>
              <a:t>  </a:t>
            </a:r>
            <a:r>
              <a:rPr lang="he-IL" dirty="0"/>
              <a:t>החלו במעבר על המודל של השלב הקודם ובפיתוח הרכיבים הנדרשים. הם בחנו האם המודל תאם את הדרישות ויצרו קוד בעזרת ה</a:t>
            </a:r>
            <a:r>
              <a:rPr lang="en-US" dirty="0"/>
              <a:t>FPLA modeling framework</a:t>
            </a:r>
            <a:r>
              <a:rPr lang="he-IL" dirty="0"/>
              <a:t>. </a:t>
            </a:r>
            <a:endParaRPr lang="en-US" dirty="0"/>
          </a:p>
          <a:p>
            <a:pPr algn="l" rtl="1"/>
            <a:r>
              <a:rPr lang="he-IL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014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3173A-7E06-43E9-8D0E-BFB527DDD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947" y="268472"/>
            <a:ext cx="9784080" cy="1508760"/>
          </a:xfrm>
        </p:spPr>
        <p:txBody>
          <a:bodyPr/>
          <a:lstStyle/>
          <a:p>
            <a:pPr algn="ctr"/>
            <a:r>
              <a:rPr lang="he-IL" dirty="0"/>
              <a:t>האם המודלים תרמו?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01C2E8-5FD6-439C-A84C-F634149C70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 rtl="1"/>
            <a:r>
              <a:rPr lang="he-IL" dirty="0"/>
              <a:t>בעת ביצוע שלב הרביעי בניסוי, בוצעו ראיונות לקבוצה של מפתחי המוצר על מנת לבדוק את תרומת במודלים</a:t>
            </a:r>
          </a:p>
          <a:p>
            <a:pPr algn="l" rtl="1"/>
            <a:r>
              <a:rPr lang="he-IL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8245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3173A-7E06-43E9-8D0E-BFB527DDD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947" y="268472"/>
            <a:ext cx="9784080" cy="1508760"/>
          </a:xfrm>
        </p:spPr>
        <p:txBody>
          <a:bodyPr/>
          <a:lstStyle/>
          <a:p>
            <a:pPr algn="ctr"/>
            <a:r>
              <a:rPr lang="he-IL" dirty="0"/>
              <a:t>האם המודלים תרמו?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01C2E8-5FD6-439C-A84C-F634149C70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 rtl="1"/>
            <a:r>
              <a:rPr lang="he-IL" sz="2400" dirty="0"/>
              <a:t>לאחר ניתוח הראיונות ניתן היה להסיק ששימוש במודל עזר למפתחי המוצר לזהות בדיוק היכן קיימת כל קונפיגורציה לכל רכיב וכיצד היא מוגדרת.</a:t>
            </a:r>
          </a:p>
          <a:p>
            <a:pPr algn="ctr" rtl="1"/>
            <a:endParaRPr lang="he-IL" sz="2400" dirty="0"/>
          </a:p>
          <a:p>
            <a:pPr algn="ctr" rtl="1"/>
            <a:r>
              <a:rPr lang="he-IL" sz="2400" dirty="0"/>
              <a:t>בנוסף, המודל עזר להמחיש למפתחים איזה רכיבים נדרשים במוצר ואיזה אינן נדרשים ואיפה קיימת שונות.</a:t>
            </a:r>
          </a:p>
          <a:p>
            <a:pPr algn="ctr" rtl="1"/>
            <a:r>
              <a:rPr lang="he-IL" sz="2400" dirty="0"/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72613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3173A-7E06-43E9-8D0E-BFB527DDD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947" y="268472"/>
            <a:ext cx="9784080" cy="1508760"/>
          </a:xfrm>
        </p:spPr>
        <p:txBody>
          <a:bodyPr/>
          <a:lstStyle/>
          <a:p>
            <a:pPr algn="ctr"/>
            <a:r>
              <a:rPr lang="he-IL" dirty="0"/>
              <a:t>מסקנות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01C2E8-5FD6-439C-A84C-F634149C70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שימוש במודלים הללו אכן תורם להעברת ידע בצורה מסודרת וברורה לאנשי הפיתוח</a:t>
            </a:r>
          </a:p>
          <a:p>
            <a:pPr algn="r" rtl="1"/>
            <a:r>
              <a:rPr lang="he-IL" dirty="0"/>
              <a:t>ומאפשר למפתחים להבין טוב יותר מה לפתח ובאיזה קונפיגורציה להשתמש לכל מוצר.</a:t>
            </a:r>
          </a:p>
          <a:p>
            <a:pPr algn="l" rtl="1"/>
            <a:r>
              <a:rPr lang="he-IL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01049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1C986-A8F8-44D4-A8FA-132712CB3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מסקנות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0923A-243A-45D7-85C3-94CF768831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3960" y="1979782"/>
            <a:ext cx="9784080" cy="4206240"/>
          </a:xfrm>
        </p:spPr>
        <p:txBody>
          <a:bodyPr/>
          <a:lstStyle/>
          <a:p>
            <a:pPr algn="r" rtl="1"/>
            <a:r>
              <a:rPr lang="he-IL" dirty="0"/>
              <a:t>חשוב לבצע מעקב אחרי השינויים הפנימים וגם מעקב השינויים החיצוניים על מנת להתמודד עם כל השינויים העתידיים שיהיו במוצרים הבאים שיפותחו בקו המוצר.</a:t>
            </a:r>
          </a:p>
          <a:p>
            <a:pPr algn="r" rtl="1"/>
            <a:endParaRPr lang="he-IL" dirty="0"/>
          </a:p>
          <a:p>
            <a:pPr marL="0" indent="0" algn="r" rtl="1">
              <a:buNone/>
            </a:pPr>
            <a:endParaRPr lang="he-IL" dirty="0"/>
          </a:p>
          <a:p>
            <a:pPr algn="r" rt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523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B972422-B794-4FA8-BCC6-BAF6938A1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0B2BEF-731E-46EB-916E-1BA8683F8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325880"/>
            <a:ext cx="3089437" cy="4206240"/>
          </a:xfrm>
        </p:spPr>
        <p:txBody>
          <a:bodyPr>
            <a:normAutofit/>
          </a:bodyPr>
          <a:lstStyle/>
          <a:p>
            <a:pPr algn="r"/>
            <a:r>
              <a:rPr lang="he-IL" sz="3200" dirty="0">
                <a:solidFill>
                  <a:schemeClr val="tx2"/>
                </a:solidFill>
              </a:rPr>
              <a:t> </a:t>
            </a:r>
            <a:r>
              <a:rPr lang="en-US" sz="3200" dirty="0">
                <a:solidFill>
                  <a:schemeClr val="tx2"/>
                </a:solidFill>
              </a:rPr>
              <a:t>PLA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9DE9E2B-5611-49C8-862E-AD4D43A8AA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5668" cy="48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296EC4F-8732-481B-94CB-C98E4EF29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9935" y="1836869"/>
            <a:ext cx="0" cy="3184263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78F6D6-D7DD-43E1-A2B4-A8552C342D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1668" y="1126067"/>
            <a:ext cx="6605331" cy="4605866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endParaRPr lang="en-US" sz="1800" dirty="0"/>
          </a:p>
          <a:p>
            <a:pPr marL="0" indent="0" algn="ctr">
              <a:buNone/>
            </a:pPr>
            <a:endParaRPr lang="en-US" sz="1800" dirty="0"/>
          </a:p>
          <a:p>
            <a:pPr marL="0" indent="0" algn="ctr">
              <a:buNone/>
            </a:pPr>
            <a:r>
              <a:rPr lang="he-IL" sz="1800" dirty="0"/>
              <a:t>ארכיטקטורת קווי תוכנה</a:t>
            </a:r>
          </a:p>
          <a:p>
            <a:pPr marL="0" indent="0" algn="ctr">
              <a:buNone/>
            </a:pPr>
            <a:r>
              <a:rPr lang="he-IL" sz="1800" dirty="0"/>
              <a:t>תכנית ליצירת משפחות של יישומים קשורים</a:t>
            </a:r>
            <a:endParaRPr lang="en-US" sz="1800" dirty="0"/>
          </a:p>
          <a:p>
            <a:pPr marL="0" indent="0" algn="ctr">
              <a:buNone/>
            </a:pPr>
            <a:endParaRPr lang="he-IL" sz="1800" dirty="0"/>
          </a:p>
          <a:p>
            <a:pPr marL="0" indent="0" algn="ctr">
              <a:buNone/>
            </a:pPr>
            <a:endParaRPr lang="he-IL" sz="1800" dirty="0">
              <a:solidFill>
                <a:schemeClr val="tx2"/>
              </a:solidFill>
            </a:endParaRPr>
          </a:p>
          <a:p>
            <a:pPr algn="ctr"/>
            <a:endParaRPr lang="en-US" sz="1800" dirty="0">
              <a:solidFill>
                <a:schemeClr val="tx2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19C7155-1644-4C60-B0B5-32B1800D60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75400"/>
            <a:ext cx="12195668" cy="48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44204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1C986-A8F8-44D4-A8FA-132712CB3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מהן המסקנות? מה ניתן לבצע כדי לקדם את המחקר (מחקר עתידי)?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0923A-243A-45D7-85C3-94CF768831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3960" y="1979782"/>
            <a:ext cx="9784080" cy="4206240"/>
          </a:xfrm>
        </p:spPr>
        <p:txBody>
          <a:bodyPr/>
          <a:lstStyle/>
          <a:p>
            <a:pPr algn="r" rtl="1"/>
            <a:r>
              <a:rPr lang="he-IL" dirty="0"/>
              <a:t>בעתיד, הידע שהוגדר בדרישות של השינויים הפנימים וחיצוניים יאפשר לנתח את הדרישות החדשות שרוצים לממש ולראות כיצד זה משפיע על כל רכיב במערכת</a:t>
            </a:r>
          </a:p>
          <a:p>
            <a:pPr algn="r" rtl="1"/>
            <a:endParaRPr lang="he-IL" dirty="0"/>
          </a:p>
          <a:p>
            <a:pPr algn="r" rt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29489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8ED89-523E-462F-8138-5F769B933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כיצד ניתן לנצל את הרעיונות במאמר כדי לשפר את התשובה לשאלת החקר שלכם?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915467-74BC-4C19-9CB3-CD40E26321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לבצע תיעוד למה שכל אחד יעשה בחלק שלו, גם הדומה בין החלקים וגם השונה</a:t>
            </a:r>
          </a:p>
          <a:p>
            <a:pPr algn="r" rtl="1"/>
            <a:r>
              <a:rPr lang="he-IL" dirty="0"/>
              <a:t>שהתיעוד יתבצע במסמך שנגיש לכל חברי הצוות</a:t>
            </a:r>
          </a:p>
          <a:p>
            <a:pPr algn="r" rtl="1"/>
            <a:r>
              <a:rPr lang="he-IL" dirty="0"/>
              <a:t>לייצר מודל לפני שאנחנו מתחילים לבצע את הפיתוח על מנת לוודא שכולם מבינים כיצד בדיוק הפיתוח יתבצע</a:t>
            </a:r>
          </a:p>
          <a:p>
            <a:pPr algn="r" rt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824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E3172-278E-499D-BA92-D976636F9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>
            <a:normAutofit/>
          </a:bodyPr>
          <a:lstStyle/>
          <a:p>
            <a:r>
              <a:rPr lang="he-IL" dirty="0"/>
              <a:t>קצת רקע....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8793F-0D29-4B0B-985E-2BCD4D525F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20" y="2011680"/>
            <a:ext cx="6263640" cy="4206240"/>
          </a:xfrm>
        </p:spPr>
        <p:txBody>
          <a:bodyPr>
            <a:normAutofit/>
          </a:bodyPr>
          <a:lstStyle/>
          <a:p>
            <a:pPr marL="0" indent="0" algn="ctr" rtl="1">
              <a:spcAft>
                <a:spcPts val="800"/>
              </a:spcAft>
              <a:buNone/>
            </a:pPr>
            <a:r>
              <a:rPr lang="he-IL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כיום המעקב אחר השינויים של המוצר הם ברמה של הוספת או הסרת קוממפננטות</a:t>
            </a:r>
            <a:endParaRPr lang="he-IL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he-IL" dirty="0"/>
          </a:p>
          <a:p>
            <a:pPr marL="0" indent="0" algn="ctr">
              <a:buNone/>
            </a:pPr>
            <a:r>
              <a:rPr lang="he-IL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אך קיימים גם שינויים פנימיים בתוך אותם קוממפננטות שנדרש לעקוב אחריהם אך רוב המודלים הנוכחיים משמשים להצגת </a:t>
            </a:r>
            <a:r>
              <a:rPr lang="he-IL" dirty="0"/>
              <a:t>הוספה או הסרה של אלמנטים 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BF677C-BDB7-A398-D2F2-C1DAE6D497E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56" r="33741"/>
          <a:stretch/>
        </p:blipFill>
        <p:spPr>
          <a:xfrm>
            <a:off x="7847215" y="1822028"/>
            <a:ext cx="4342220" cy="5035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074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7B9FC-A977-4969-B9A4-B39716F52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שינויים פנימיים וחיצוניים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32F4E6-D03C-4559-A94C-3D2540524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sz="2400" dirty="0"/>
              <a:t>שינוי פנימי:</a:t>
            </a:r>
          </a:p>
          <a:p>
            <a:pPr lvl="1" algn="r" rtl="1"/>
            <a:r>
              <a:rPr lang="he-IL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שינויים במחלקות, סרוויסים , חיבור </a:t>
            </a:r>
            <a:r>
              <a:rPr lang="he-IL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לדאטא</a:t>
            </a:r>
            <a:r>
              <a:rPr lang="he-IL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בסיס.</a:t>
            </a:r>
            <a:endParaRPr lang="he-IL" sz="2400" dirty="0"/>
          </a:p>
          <a:p>
            <a:pPr algn="r" rtl="1"/>
            <a:endParaRPr lang="he-IL" sz="2400" dirty="0"/>
          </a:p>
          <a:p>
            <a:pPr algn="r" rtl="1"/>
            <a:r>
              <a:rPr lang="he-IL" sz="2400" dirty="0"/>
              <a:t>שינוי חיצוני:</a:t>
            </a:r>
          </a:p>
          <a:p>
            <a:pPr marL="0" indent="0" algn="r" rtl="1">
              <a:lnSpc>
                <a:spcPct val="107000"/>
              </a:lnSpc>
              <a:spcAft>
                <a:spcPts val="800"/>
              </a:spcAft>
              <a:buNone/>
            </a:pPr>
            <a:r>
              <a:rPr lang="he-IL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</a:t>
            </a: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הוספה או הסרה של </a:t>
            </a:r>
            <a:r>
              <a:rPr lang="he-IL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קומפננטות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 algn="r" rtl="1"/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797525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64C23-89CA-4CE8-894C-7D5887F28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הבעיה...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D64D9F-953D-4EB0-BFE2-8B0B27B62A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he-IL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קשה מאוד לעקוב אחרי שינויים אשר מתרחשים בתוך </a:t>
            </a:r>
            <a:r>
              <a:rPr lang="he-IL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הקומפננטות</a:t>
            </a:r>
            <a:r>
              <a:rPr lang="he-IL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עצמם במקביל לשינויים החיצונים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he-IL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כיצד לעקוב אחרי שינויים פנימיים וחיצוניים.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3143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64D83-DB21-4C9E-BCD4-AB9632CA7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מטרה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D2E99D-7FD2-49F6-B15C-FAA194F699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לצמצם את כמות ההחלטות שגורמות לשגיאות כאשר מגדירים דרישות למוצרי השונים.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4204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64D83-DB21-4C9E-BCD4-AB9632CA7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dirty="0"/>
              <a:t>Traceability </a:t>
            </a:r>
            <a:r>
              <a:rPr lang="he-IL" sz="4000" dirty="0"/>
              <a:t>עקיבות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D2E99D-7FD2-49F6-B15C-FAA194F699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he-IL" sz="2400" dirty="0"/>
          </a:p>
          <a:p>
            <a:pPr marL="0" indent="0" algn="ctr">
              <a:buNone/>
            </a:pPr>
            <a:r>
              <a:rPr lang="he-IL" sz="2400" dirty="0"/>
              <a:t>עקיבות מגדירה ומתחזקת את הקשר בין הקוד לבין הדרישות</a:t>
            </a:r>
          </a:p>
          <a:p>
            <a:pPr marL="0" indent="0" algn="ctr">
              <a:buNone/>
            </a:pPr>
            <a:r>
              <a:rPr lang="he-IL" sz="2400" dirty="0"/>
              <a:t>ולהפך, בין הדרישות לקוד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971021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530</TotalTime>
  <Words>1233</Words>
  <Application>Microsoft Office PowerPoint</Application>
  <PresentationFormat>מסך רחב</PresentationFormat>
  <Paragraphs>212</Paragraphs>
  <Slides>41</Slides>
  <Notes>23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7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41</vt:i4>
      </vt:variant>
    </vt:vector>
  </HeadingPairs>
  <TitlesOfParts>
    <vt:vector size="49" baseType="lpstr">
      <vt:lpstr>Arial</vt:lpstr>
      <vt:lpstr>Calibri</vt:lpstr>
      <vt:lpstr>Corbel</vt:lpstr>
      <vt:lpstr>Georgia</vt:lpstr>
      <vt:lpstr>inherit</vt:lpstr>
      <vt:lpstr>Segoe UI</vt:lpstr>
      <vt:lpstr>Wingdings</vt:lpstr>
      <vt:lpstr>Banded</vt:lpstr>
      <vt:lpstr>מודל למעקב אחר שונות:  מפיצ'רים לארכיטקטורת המוצרים </vt:lpstr>
      <vt:lpstr> פ'יצר</vt:lpstr>
      <vt:lpstr> SPLE </vt:lpstr>
      <vt:lpstr> PLA </vt:lpstr>
      <vt:lpstr>קצת רקע....</vt:lpstr>
      <vt:lpstr>שינויים פנימיים וחיצוניים</vt:lpstr>
      <vt:lpstr>הבעיה...</vt:lpstr>
      <vt:lpstr>מטרה</vt:lpstr>
      <vt:lpstr>Traceability עקיבות</vt:lpstr>
      <vt:lpstr>הפתרון המוצג</vt:lpstr>
      <vt:lpstr> PPC - Plastic Partial Components</vt:lpstr>
      <vt:lpstr> FODA - feature-oriented domain analysis</vt:lpstr>
      <vt:lpstr> FODA - feature-oriented domain analysis</vt:lpstr>
      <vt:lpstr>The Flexible-PLA model</vt:lpstr>
      <vt:lpstr>The Flexible-PLA model</vt:lpstr>
      <vt:lpstr>Feature-PLA traceability model</vt:lpstr>
      <vt:lpstr>Feature-PLA traceability model</vt:lpstr>
      <vt:lpstr>Feature-PLA traceability model</vt:lpstr>
      <vt:lpstr>הצגה של הקשרים בצורה גרפית:</vt:lpstr>
      <vt:lpstr>כללי הצמדה </vt:lpstr>
      <vt:lpstr>כללי הצמדה </vt:lpstr>
      <vt:lpstr>Case study</vt:lpstr>
      <vt:lpstr>כיצד נאספו הנתונים?</vt:lpstr>
      <vt:lpstr>ביצוע הניסוי</vt:lpstr>
      <vt:lpstr>למה מערכת החשמל נבחרה?</vt:lpstr>
      <vt:lpstr>למה מערכת החשמל נבחרה?</vt:lpstr>
      <vt:lpstr>למה מערכת החשמל נבחרה?</vt:lpstr>
      <vt:lpstr>כיצד בוצע הניסוי</vt:lpstr>
      <vt:lpstr>OPTIMETER I </vt:lpstr>
      <vt:lpstr>OPTIMETER II </vt:lpstr>
      <vt:lpstr>שלב ראשון בניסוי</vt:lpstr>
      <vt:lpstr>שלב שני בניסוי</vt:lpstr>
      <vt:lpstr>שלב שלישי בניסוי</vt:lpstr>
      <vt:lpstr>שלב שלישי בניסוי</vt:lpstr>
      <vt:lpstr>שלב רביעי בניסוי</vt:lpstr>
      <vt:lpstr>האם המודלים תרמו?</vt:lpstr>
      <vt:lpstr>האם המודלים תרמו?</vt:lpstr>
      <vt:lpstr>מסקנות</vt:lpstr>
      <vt:lpstr>מסקנות</vt:lpstr>
      <vt:lpstr>מהן המסקנות? מה ניתן לבצע כדי לקדם את המחקר (מחקר עתידי)?</vt:lpstr>
      <vt:lpstr>כיצד ניתן לנצל את הרעיונות במאמר כדי לשפר את התשובה לשאלת החקר שלכם?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מודל למעקב אחר שונות:  מפיצ'רים לארכיטקטורת המוצרים</dc:title>
  <dc:creator>Meshi Kroitoro</dc:creator>
  <cp:lastModifiedBy>ירין צידון</cp:lastModifiedBy>
  <cp:revision>7</cp:revision>
  <dcterms:created xsi:type="dcterms:W3CDTF">2022-04-20T15:05:54Z</dcterms:created>
  <dcterms:modified xsi:type="dcterms:W3CDTF">2022-04-23T21:57:53Z</dcterms:modified>
</cp:coreProperties>
</file>