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 id="2147483672" r:id="rId5"/>
  </p:sldMasterIdLst>
  <p:sldIdLst>
    <p:sldId id="291" r:id="rId6"/>
    <p:sldId id="292" r:id="rId7"/>
    <p:sldId id="295" r:id="rId8"/>
    <p:sldId id="293" r:id="rId9"/>
    <p:sldId id="284" r:id="rId10"/>
    <p:sldId id="296" r:id="rId11"/>
    <p:sldId id="308" r:id="rId12"/>
    <p:sldId id="298" r:id="rId13"/>
    <p:sldId id="307" r:id="rId14"/>
    <p:sldId id="299" r:id="rId15"/>
    <p:sldId id="301" r:id="rId16"/>
    <p:sldId id="300" r:id="rId17"/>
    <p:sldId id="302" r:id="rId18"/>
    <p:sldId id="303" r:id="rId19"/>
    <p:sldId id="304" r:id="rId20"/>
    <p:sldId id="305" r:id="rId21"/>
    <p:sldId id="306" r:id="rId22"/>
    <p:sldId id="3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9" autoAdjust="0"/>
    <p:restoredTop sz="95033" autoAdjust="0"/>
  </p:normalViewPr>
  <p:slideViewPr>
    <p:cSldViewPr snapToGrid="0" showGuides="1">
      <p:cViewPr varScale="1">
        <p:scale>
          <a:sx n="108" d="100"/>
          <a:sy n="108" d="100"/>
        </p:scale>
        <p:origin x="108" y="96"/>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FDAD0-21E9-42D0-8C63-C6563197FC13}"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201324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FDAD0-21E9-42D0-8C63-C6563197FC1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145222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FDAD0-21E9-42D0-8C63-C6563197FC1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365460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8FDAD0-21E9-42D0-8C63-C6563197FC1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2874788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8FDAD0-21E9-42D0-8C63-C6563197FC1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93566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8FDAD0-21E9-42D0-8C63-C6563197FC1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DE3823-CC86-4AC6-95C0-DC3ECA80FD88}"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0146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8FDAD0-21E9-42D0-8C63-C6563197FC1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3149026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8FDAD0-21E9-42D0-8C63-C6563197FC13}"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3745209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8FDAD0-21E9-42D0-8C63-C6563197FC13}"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2202126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FDAD0-21E9-42D0-8C63-C6563197FC1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371916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FDAD0-21E9-42D0-8C63-C6563197FC1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1264976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7537883"/>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83264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8FDAD0-21E9-42D0-8C63-C6563197FC1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407103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FDAD0-21E9-42D0-8C63-C6563197FC1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255813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FDAD0-21E9-42D0-8C63-C6563197FC1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218698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8FDAD0-21E9-42D0-8C63-C6563197FC1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244579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8FDAD0-21E9-42D0-8C63-C6563197FC13}"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79272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8FDAD0-21E9-42D0-8C63-C6563197FC13}"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DE3823-CC86-4AC6-95C0-DC3ECA80FD88}" type="slidenum">
              <a:rPr lang="en-US" smtClean="0"/>
              <a:t>‹#›</a:t>
            </a:fld>
            <a:endParaRPr lang="en-US" dirty="0"/>
          </a:p>
        </p:txBody>
      </p:sp>
    </p:spTree>
    <p:extLst>
      <p:ext uri="{BB962C8B-B14F-4D97-AF65-F5344CB8AC3E}">
        <p14:creationId xmlns:p14="http://schemas.microsoft.com/office/powerpoint/2010/main" val="1280692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5/29/2022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78FDAD0-21E9-42D0-8C63-C6563197FC13}" type="datetimeFigureOut">
              <a:rPr lang="en-US" smtClean="0"/>
              <a:t>5/29/2022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31468488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054045-DC52-8595-26F7-83130576ED70}"/>
              </a:ext>
            </a:extLst>
          </p:cNvPr>
          <p:cNvSpPr>
            <a:spLocks noGrp="1"/>
          </p:cNvSpPr>
          <p:nvPr>
            <p:ph type="body" sz="quarter" idx="11"/>
          </p:nvPr>
        </p:nvSpPr>
        <p:spPr>
          <a:xfrm>
            <a:off x="1860855" y="3598751"/>
            <a:ext cx="8568548" cy="2167253"/>
          </a:xfrm>
        </p:spPr>
        <p:txBody>
          <a:bodyPr/>
          <a:lstStyle/>
          <a:p>
            <a:pPr algn="ctr"/>
            <a:r>
              <a:rPr lang="en-US" sz="1800" b="1" dirty="0"/>
              <a:t>Presented By:</a:t>
            </a:r>
          </a:p>
          <a:p>
            <a:pPr algn="ctr"/>
            <a:r>
              <a:rPr lang="en-US" sz="1800" dirty="0"/>
              <a:t>Kawthar Abu Esmail</a:t>
            </a:r>
          </a:p>
          <a:p>
            <a:pPr algn="ctr"/>
            <a:r>
              <a:rPr lang="en-US" sz="1800" dirty="0"/>
              <a:t>Meshi </a:t>
            </a:r>
            <a:r>
              <a:rPr lang="en-US" sz="1800" dirty="0" err="1"/>
              <a:t>Kroitoro</a:t>
            </a:r>
            <a:r>
              <a:rPr lang="en-US" sz="1800" dirty="0"/>
              <a:t> </a:t>
            </a:r>
          </a:p>
          <a:p>
            <a:pPr algn="ctr"/>
            <a:r>
              <a:rPr lang="en-US" sz="1800" dirty="0" err="1"/>
              <a:t>Yarin</a:t>
            </a:r>
            <a:r>
              <a:rPr lang="en-US" sz="1800" dirty="0"/>
              <a:t> </a:t>
            </a:r>
            <a:r>
              <a:rPr lang="en-US" sz="1800" dirty="0" err="1"/>
              <a:t>Tzidon</a:t>
            </a:r>
            <a:endParaRPr lang="en-US" sz="1800" dirty="0"/>
          </a:p>
          <a:p>
            <a:pPr algn="ctr"/>
            <a:r>
              <a:rPr lang="en-US" sz="1800" dirty="0"/>
              <a:t>Mohamed </a:t>
            </a:r>
            <a:r>
              <a:rPr lang="en-US" sz="1800" dirty="0" err="1"/>
              <a:t>Igbaria</a:t>
            </a:r>
            <a:endParaRPr lang="en-IL" sz="1800" dirty="0"/>
          </a:p>
        </p:txBody>
      </p:sp>
      <p:sp>
        <p:nvSpPr>
          <p:cNvPr id="18" name="Title 17">
            <a:extLst>
              <a:ext uri="{FF2B5EF4-FFF2-40B4-BE49-F238E27FC236}">
                <a16:creationId xmlns:a16="http://schemas.microsoft.com/office/drawing/2014/main" id="{B0ACF948-3B03-D2EE-C142-7ADDC434B694}"/>
              </a:ext>
            </a:extLst>
          </p:cNvPr>
          <p:cNvSpPr>
            <a:spLocks noGrp="1"/>
          </p:cNvSpPr>
          <p:nvPr>
            <p:ph type="title"/>
          </p:nvPr>
        </p:nvSpPr>
        <p:spPr>
          <a:xfrm>
            <a:off x="685800" y="1091996"/>
            <a:ext cx="10918658" cy="1994452"/>
          </a:xfrm>
        </p:spPr>
        <p:txBody>
          <a:bodyPr>
            <a:normAutofit/>
          </a:bodyPr>
          <a:lstStyle/>
          <a:p>
            <a:r>
              <a:rPr lang="en-US" sz="5400" dirty="0"/>
              <a:t>Advanced Software Engineering Seminar</a:t>
            </a:r>
            <a:endParaRPr lang="en-IL" sz="5400" dirty="0"/>
          </a:p>
        </p:txBody>
      </p:sp>
    </p:spTree>
    <p:extLst>
      <p:ext uri="{BB962C8B-B14F-4D97-AF65-F5344CB8AC3E}">
        <p14:creationId xmlns:p14="http://schemas.microsoft.com/office/powerpoint/2010/main" val="316470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Results - </a:t>
            </a:r>
            <a:r>
              <a:rPr lang="en-GB" dirty="0"/>
              <a:t>S</a:t>
            </a:r>
            <a:r>
              <a:rPr lang="en-GB" sz="4000" dirty="0"/>
              <a:t>catter </a:t>
            </a:r>
            <a:r>
              <a:rPr lang="en-GB" dirty="0"/>
              <a:t>P</a:t>
            </a:r>
            <a:r>
              <a:rPr lang="en-GB" sz="4000" dirty="0"/>
              <a:t>lot </a:t>
            </a:r>
            <a:endParaRPr lang="en-IL" dirty="0"/>
          </a:p>
        </p:txBody>
      </p:sp>
      <p:sp>
        <p:nvSpPr>
          <p:cNvPr id="7" name="AutoShape 2">
            <a:extLst>
              <a:ext uri="{FF2B5EF4-FFF2-40B4-BE49-F238E27FC236}">
                <a16:creationId xmlns:a16="http://schemas.microsoft.com/office/drawing/2014/main" id="{ECC24A9B-19D7-8DB5-555F-32EB7742F4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4" name="Picture 3">
            <a:extLst>
              <a:ext uri="{FF2B5EF4-FFF2-40B4-BE49-F238E27FC236}">
                <a16:creationId xmlns:a16="http://schemas.microsoft.com/office/drawing/2014/main" id="{ACE21003-DF32-134C-EE71-2894DA6F93BF}"/>
              </a:ext>
            </a:extLst>
          </p:cNvPr>
          <p:cNvPicPr>
            <a:picLocks noChangeAspect="1"/>
          </p:cNvPicPr>
          <p:nvPr/>
        </p:nvPicPr>
        <p:blipFill>
          <a:blip r:embed="rId2"/>
          <a:stretch>
            <a:fillRect/>
          </a:stretch>
        </p:blipFill>
        <p:spPr>
          <a:xfrm>
            <a:off x="1996580" y="1580050"/>
            <a:ext cx="8017974" cy="4365837"/>
          </a:xfrm>
          <a:prstGeom prst="rect">
            <a:avLst/>
          </a:prstGeom>
        </p:spPr>
      </p:pic>
    </p:spTree>
    <p:extLst>
      <p:ext uri="{BB962C8B-B14F-4D97-AF65-F5344CB8AC3E}">
        <p14:creationId xmlns:p14="http://schemas.microsoft.com/office/powerpoint/2010/main" val="181486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Results - </a:t>
            </a:r>
            <a:r>
              <a:rPr lang="en-GB" dirty="0"/>
              <a:t>S</a:t>
            </a:r>
            <a:r>
              <a:rPr lang="en-GB" sz="4000" dirty="0"/>
              <a:t>catter </a:t>
            </a:r>
            <a:r>
              <a:rPr lang="en-GB" dirty="0"/>
              <a:t>P</a:t>
            </a:r>
            <a:r>
              <a:rPr lang="en-GB" sz="4000" dirty="0"/>
              <a:t>lot zoomed-in </a:t>
            </a:r>
            <a:endParaRPr lang="en-IL" dirty="0"/>
          </a:p>
        </p:txBody>
      </p:sp>
      <p:sp>
        <p:nvSpPr>
          <p:cNvPr id="7" name="AutoShape 2">
            <a:extLst>
              <a:ext uri="{FF2B5EF4-FFF2-40B4-BE49-F238E27FC236}">
                <a16:creationId xmlns:a16="http://schemas.microsoft.com/office/drawing/2014/main" id="{ECC24A9B-19D7-8DB5-555F-32EB7742F4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3" name="Picture 2">
            <a:extLst>
              <a:ext uri="{FF2B5EF4-FFF2-40B4-BE49-F238E27FC236}">
                <a16:creationId xmlns:a16="http://schemas.microsoft.com/office/drawing/2014/main" id="{44EB1A17-4A77-86E7-9CEC-46D88DD007BD}"/>
              </a:ext>
            </a:extLst>
          </p:cNvPr>
          <p:cNvPicPr>
            <a:picLocks noChangeAspect="1"/>
          </p:cNvPicPr>
          <p:nvPr/>
        </p:nvPicPr>
        <p:blipFill>
          <a:blip r:embed="rId2"/>
          <a:stretch>
            <a:fillRect/>
          </a:stretch>
        </p:blipFill>
        <p:spPr>
          <a:xfrm>
            <a:off x="2194768" y="1580050"/>
            <a:ext cx="8107263" cy="4944226"/>
          </a:xfrm>
          <a:prstGeom prst="rect">
            <a:avLst/>
          </a:prstGeom>
        </p:spPr>
      </p:pic>
    </p:spTree>
    <p:extLst>
      <p:ext uri="{BB962C8B-B14F-4D97-AF65-F5344CB8AC3E}">
        <p14:creationId xmlns:p14="http://schemas.microsoft.com/office/powerpoint/2010/main" val="66666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Results</a:t>
            </a:r>
            <a:endParaRPr lang="en-IL" dirty="0"/>
          </a:p>
        </p:txBody>
      </p:sp>
      <p:sp>
        <p:nvSpPr>
          <p:cNvPr id="4" name="Text Placeholder 2">
            <a:extLst>
              <a:ext uri="{FF2B5EF4-FFF2-40B4-BE49-F238E27FC236}">
                <a16:creationId xmlns:a16="http://schemas.microsoft.com/office/drawing/2014/main" id="{95FE753F-16AE-BCC9-C271-9C8D7BFE8877}"/>
              </a:ext>
            </a:extLst>
          </p:cNvPr>
          <p:cNvSpPr txBox="1">
            <a:spLocks/>
          </p:cNvSpPr>
          <p:nvPr/>
        </p:nvSpPr>
        <p:spPr>
          <a:xfrm>
            <a:off x="1563858" y="1728537"/>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r>
              <a:rPr lang="en-US" sz="2000" dirty="0">
                <a:effectLst/>
              </a:rPr>
              <a:t>After examining at the scatter plot graph, we can see that </a:t>
            </a:r>
            <a:r>
              <a:rPr lang="en-GB" sz="2000" dirty="0">
                <a:effectLst/>
              </a:rPr>
              <a:t>there isn’t a clear correlation between the number of followers a user has and the amount of forks the user’s repositories received.</a:t>
            </a:r>
          </a:p>
          <a:p>
            <a:pPr marL="342900" indent="-342900">
              <a:buFont typeface="Arial" panose="020B0604020202020204" pitchFamily="34" charset="0"/>
              <a:buChar char="•"/>
            </a:pPr>
            <a:r>
              <a:rPr lang="en-US" sz="2000" dirty="0">
                <a:effectLst/>
              </a:rPr>
              <a:t>We can also see that many users with low number of followers has a very high number of forks and many users with high number of followers has a very low number of forks</a:t>
            </a:r>
            <a:endParaRPr lang="en-GB" sz="2000" dirty="0">
              <a:effectLst/>
            </a:endParaRPr>
          </a:p>
          <a:p>
            <a:pPr marL="342900" indent="-342900">
              <a:buFont typeface="Arial" panose="020B0604020202020204" pitchFamily="34" charset="0"/>
              <a:buChar char="•"/>
            </a:pPr>
            <a:r>
              <a:rPr lang="en-GB" sz="2000" dirty="0">
                <a:effectLst/>
              </a:rPr>
              <a:t>The results were</a:t>
            </a:r>
            <a:r>
              <a:rPr lang="en-US" sz="2000" dirty="0">
                <a:effectLst/>
              </a:rPr>
              <a:t> not </a:t>
            </a:r>
            <a:r>
              <a:rPr lang="en-GB" sz="2000" dirty="0">
                <a:effectLst/>
              </a:rPr>
              <a:t>as we expected. we believe that the number of forks a repository has been affected by multiple variables, and it seems that the number of followers a user has is not one of these variables.</a:t>
            </a:r>
          </a:p>
        </p:txBody>
      </p:sp>
    </p:spTree>
    <p:extLst>
      <p:ext uri="{BB962C8B-B14F-4D97-AF65-F5344CB8AC3E}">
        <p14:creationId xmlns:p14="http://schemas.microsoft.com/office/powerpoint/2010/main" val="240757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a:xfrm>
            <a:off x="919119" y="569495"/>
            <a:ext cx="10353762" cy="970450"/>
          </a:xfrm>
        </p:spPr>
        <p:txBody>
          <a:bodyPr/>
          <a:lstStyle/>
          <a:p>
            <a:r>
              <a:rPr lang="en-US" dirty="0"/>
              <a:t>Conclusion</a:t>
            </a:r>
            <a:endParaRPr lang="en-IL" dirty="0"/>
          </a:p>
        </p:txBody>
      </p:sp>
      <p:sp>
        <p:nvSpPr>
          <p:cNvPr id="4" name="Text Placeholder 2">
            <a:extLst>
              <a:ext uri="{FF2B5EF4-FFF2-40B4-BE49-F238E27FC236}">
                <a16:creationId xmlns:a16="http://schemas.microsoft.com/office/drawing/2014/main" id="{95FE753F-16AE-BCC9-C271-9C8D7BFE8877}"/>
              </a:ext>
            </a:extLst>
          </p:cNvPr>
          <p:cNvSpPr txBox="1">
            <a:spLocks/>
          </p:cNvSpPr>
          <p:nvPr/>
        </p:nvSpPr>
        <p:spPr>
          <a:xfrm>
            <a:off x="1823914" y="15240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r>
              <a:rPr lang="en-GB" sz="2000" dirty="0">
                <a:effectLst/>
              </a:rPr>
              <a:t> There isn’t a correlation between the number of followers a user has and the amount of forks the user’s repositories received.</a:t>
            </a:r>
          </a:p>
          <a:p>
            <a:pPr marL="342900" indent="-342900">
              <a:buFont typeface="Arial" panose="020B0604020202020204" pitchFamily="34" charset="0"/>
              <a:buChar char="•"/>
            </a:pPr>
            <a:r>
              <a:rPr lang="en-GB" sz="2000" dirty="0">
                <a:effectLst/>
              </a:rPr>
              <a:t> It seems that </a:t>
            </a:r>
            <a:r>
              <a:rPr lang="en-US" sz="2000" dirty="0"/>
              <a:t>users don’t regard repositories owned by users with a higher number of followers better than other repositories. Users tend to look at the repository and not at the user reputation.</a:t>
            </a:r>
            <a:endParaRPr lang="en-GB" sz="2000" dirty="0">
              <a:effectLst/>
            </a:endParaRPr>
          </a:p>
        </p:txBody>
      </p:sp>
      <p:sp>
        <p:nvSpPr>
          <p:cNvPr id="6" name="Text Placeholder 2">
            <a:extLst>
              <a:ext uri="{FF2B5EF4-FFF2-40B4-BE49-F238E27FC236}">
                <a16:creationId xmlns:a16="http://schemas.microsoft.com/office/drawing/2014/main" id="{2DFFBEF0-99D3-275B-71F4-2DF385D59DCE}"/>
              </a:ext>
            </a:extLst>
          </p:cNvPr>
          <p:cNvSpPr txBox="1">
            <a:spLocks/>
          </p:cNvSpPr>
          <p:nvPr/>
        </p:nvSpPr>
        <p:spPr>
          <a:xfrm>
            <a:off x="1569182" y="1737414"/>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170796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Challenges</a:t>
            </a:r>
            <a:endParaRPr lang="en-IL" dirty="0"/>
          </a:p>
        </p:txBody>
      </p:sp>
      <p:sp>
        <p:nvSpPr>
          <p:cNvPr id="4" name="Text Placeholder 2">
            <a:extLst>
              <a:ext uri="{FF2B5EF4-FFF2-40B4-BE49-F238E27FC236}">
                <a16:creationId xmlns:a16="http://schemas.microsoft.com/office/drawing/2014/main" id="{95FE753F-16AE-BCC9-C271-9C8D7BFE8877}"/>
              </a:ext>
            </a:extLst>
          </p:cNvPr>
          <p:cNvSpPr txBox="1">
            <a:spLocks/>
          </p:cNvSpPr>
          <p:nvPr/>
        </p:nvSpPr>
        <p:spPr>
          <a:xfrm>
            <a:off x="1823914" y="15240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
        <p:nvSpPr>
          <p:cNvPr id="5" name="Text Placeholder 2">
            <a:extLst>
              <a:ext uri="{FF2B5EF4-FFF2-40B4-BE49-F238E27FC236}">
                <a16:creationId xmlns:a16="http://schemas.microsoft.com/office/drawing/2014/main" id="{2E9F68D2-96A8-9110-A273-2855D1E2461A}"/>
              </a:ext>
            </a:extLst>
          </p:cNvPr>
          <p:cNvSpPr txBox="1">
            <a:spLocks/>
          </p:cNvSpPr>
          <p:nvPr/>
        </p:nvSpPr>
        <p:spPr>
          <a:xfrm>
            <a:off x="1563858" y="2050869"/>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r>
              <a:rPr lang="en-GB" sz="2000" dirty="0">
                <a:effectLst/>
              </a:rPr>
              <a:t>Finding an interesting research question</a:t>
            </a:r>
          </a:p>
          <a:p>
            <a:pPr marL="342900" indent="-342900">
              <a:buFont typeface="Arial" panose="020B0604020202020204" pitchFamily="34" charset="0"/>
              <a:buChar char="•"/>
            </a:pPr>
            <a:r>
              <a:rPr lang="en-GB" sz="2000" dirty="0">
                <a:effectLst/>
              </a:rPr>
              <a:t>Finding a relevant dataset</a:t>
            </a:r>
          </a:p>
          <a:p>
            <a:pPr marL="342900" indent="-342900">
              <a:buFont typeface="Arial" panose="020B0604020202020204" pitchFamily="34" charset="0"/>
              <a:buChar char="•"/>
            </a:pPr>
            <a:r>
              <a:rPr lang="en-GB" sz="2000" dirty="0">
                <a:effectLst/>
              </a:rPr>
              <a:t>Learning to use GitHub API</a:t>
            </a:r>
          </a:p>
          <a:p>
            <a:pPr marL="342900" indent="-342900">
              <a:buFont typeface="Arial" panose="020B0604020202020204" pitchFamily="34" charset="0"/>
              <a:buChar char="•"/>
            </a:pPr>
            <a:r>
              <a:rPr lang="en-US" sz="2000" dirty="0">
                <a:effectLst/>
              </a:rPr>
              <a:t>GitHub API has limitations for 5000 calls per hours and 80 calls per minute. In order to overcome this, we used personal token that allowed unlimited access into GitHub API</a:t>
            </a:r>
          </a:p>
          <a:p>
            <a:pPr marL="342900" indent="-342900">
              <a:buFont typeface="Arial" panose="020B0604020202020204" pitchFamily="34" charset="0"/>
              <a:buChar char="•"/>
            </a:pPr>
            <a:r>
              <a:rPr lang="en-GB" sz="2000" dirty="0">
                <a:effectLst/>
              </a:rPr>
              <a:t>Deciding on which tools to use for data analysis</a:t>
            </a:r>
          </a:p>
          <a:p>
            <a:pPr marL="342900" indent="-342900">
              <a:buFont typeface="Arial" panose="020B0604020202020204" pitchFamily="34" charset="0"/>
              <a:buChar char="•"/>
            </a:pPr>
            <a:r>
              <a:rPr lang="en-GB" sz="2000" dirty="0">
                <a:effectLst/>
              </a:rPr>
              <a:t>Analysing the dataset to answer research question</a:t>
            </a:r>
            <a:endParaRPr lang="en-GB" sz="2000" b="1" dirty="0">
              <a:effectLst/>
            </a:endParaRP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endParaRPr lang="en-GB" sz="2000" u="sng" dirty="0">
              <a:effectLst/>
            </a:endParaRPr>
          </a:p>
        </p:txBody>
      </p:sp>
    </p:spTree>
    <p:extLst>
      <p:ext uri="{BB962C8B-B14F-4D97-AF65-F5344CB8AC3E}">
        <p14:creationId xmlns:p14="http://schemas.microsoft.com/office/powerpoint/2010/main" val="265652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Lessons Learned</a:t>
            </a:r>
            <a:endParaRPr lang="en-IL" dirty="0"/>
          </a:p>
        </p:txBody>
      </p:sp>
      <p:sp>
        <p:nvSpPr>
          <p:cNvPr id="4" name="Text Placeholder 2">
            <a:extLst>
              <a:ext uri="{FF2B5EF4-FFF2-40B4-BE49-F238E27FC236}">
                <a16:creationId xmlns:a16="http://schemas.microsoft.com/office/drawing/2014/main" id="{95FE753F-16AE-BCC9-C271-9C8D7BFE8877}"/>
              </a:ext>
            </a:extLst>
          </p:cNvPr>
          <p:cNvSpPr txBox="1">
            <a:spLocks/>
          </p:cNvSpPr>
          <p:nvPr/>
        </p:nvSpPr>
        <p:spPr>
          <a:xfrm>
            <a:off x="1823914" y="15240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
        <p:nvSpPr>
          <p:cNvPr id="5" name="Text Placeholder 2">
            <a:extLst>
              <a:ext uri="{FF2B5EF4-FFF2-40B4-BE49-F238E27FC236}">
                <a16:creationId xmlns:a16="http://schemas.microsoft.com/office/drawing/2014/main" id="{2E9F68D2-96A8-9110-A273-2855D1E2461A}"/>
              </a:ext>
            </a:extLst>
          </p:cNvPr>
          <p:cNvSpPr txBox="1">
            <a:spLocks/>
          </p:cNvSpPr>
          <p:nvPr/>
        </p:nvSpPr>
        <p:spPr>
          <a:xfrm>
            <a:off x="1976314" y="16764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u="sng" dirty="0">
              <a:effectLst/>
            </a:endParaRPr>
          </a:p>
        </p:txBody>
      </p:sp>
      <p:sp>
        <p:nvSpPr>
          <p:cNvPr id="6" name="Text Placeholder 2">
            <a:extLst>
              <a:ext uri="{FF2B5EF4-FFF2-40B4-BE49-F238E27FC236}">
                <a16:creationId xmlns:a16="http://schemas.microsoft.com/office/drawing/2014/main" id="{64960172-7B60-03BC-B7AB-474BCA1C1E8A}"/>
              </a:ext>
            </a:extLst>
          </p:cNvPr>
          <p:cNvSpPr txBox="1">
            <a:spLocks/>
          </p:cNvSpPr>
          <p:nvPr/>
        </p:nvSpPr>
        <p:spPr>
          <a:xfrm>
            <a:off x="1574506" y="2229394"/>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r>
              <a:rPr lang="en-GB" sz="2000" dirty="0">
                <a:effectLst/>
              </a:rPr>
              <a:t>How to develop a research question </a:t>
            </a:r>
          </a:p>
          <a:p>
            <a:pPr marL="342900" indent="-342900">
              <a:buFont typeface="Arial" panose="020B0604020202020204" pitchFamily="34" charset="0"/>
              <a:buChar char="•"/>
            </a:pPr>
            <a:r>
              <a:rPr lang="en-GB" sz="2000" dirty="0">
                <a:effectLst/>
              </a:rPr>
              <a:t>How to use GitHub API</a:t>
            </a:r>
          </a:p>
          <a:p>
            <a:pPr marL="342900" indent="-342900">
              <a:buFont typeface="Arial" panose="020B0604020202020204" pitchFamily="34" charset="0"/>
              <a:buChar char="•"/>
            </a:pPr>
            <a:r>
              <a:rPr lang="en-GB" sz="2000" dirty="0">
                <a:effectLst/>
              </a:rPr>
              <a:t>How to handle large datasets</a:t>
            </a:r>
          </a:p>
          <a:p>
            <a:pPr marL="342900" indent="-342900">
              <a:buFont typeface="Arial" panose="020B0604020202020204" pitchFamily="34" charset="0"/>
              <a:buChar char="•"/>
            </a:pPr>
            <a:endParaRPr lang="en-GB" sz="2000" dirty="0">
              <a:effectLst/>
            </a:endParaRPr>
          </a:p>
        </p:txBody>
      </p:sp>
      <p:sp>
        <p:nvSpPr>
          <p:cNvPr id="7" name="Text Placeholder 2">
            <a:extLst>
              <a:ext uri="{FF2B5EF4-FFF2-40B4-BE49-F238E27FC236}">
                <a16:creationId xmlns:a16="http://schemas.microsoft.com/office/drawing/2014/main" id="{23028967-69A2-0B99-371C-7F5C4860B9F2}"/>
              </a:ext>
            </a:extLst>
          </p:cNvPr>
          <p:cNvSpPr txBox="1">
            <a:spLocks/>
          </p:cNvSpPr>
          <p:nvPr/>
        </p:nvSpPr>
        <p:spPr>
          <a:xfrm>
            <a:off x="1563858" y="1854999"/>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05070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Limitations</a:t>
            </a:r>
            <a:endParaRPr lang="en-IL" dirty="0"/>
          </a:p>
        </p:txBody>
      </p:sp>
      <p:sp>
        <p:nvSpPr>
          <p:cNvPr id="4" name="Text Placeholder 2">
            <a:extLst>
              <a:ext uri="{FF2B5EF4-FFF2-40B4-BE49-F238E27FC236}">
                <a16:creationId xmlns:a16="http://schemas.microsoft.com/office/drawing/2014/main" id="{95FE753F-16AE-BCC9-C271-9C8D7BFE8877}"/>
              </a:ext>
            </a:extLst>
          </p:cNvPr>
          <p:cNvSpPr txBox="1">
            <a:spLocks/>
          </p:cNvSpPr>
          <p:nvPr/>
        </p:nvSpPr>
        <p:spPr>
          <a:xfrm>
            <a:off x="1823914" y="15240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
        <p:nvSpPr>
          <p:cNvPr id="5" name="Text Placeholder 2">
            <a:extLst>
              <a:ext uri="{FF2B5EF4-FFF2-40B4-BE49-F238E27FC236}">
                <a16:creationId xmlns:a16="http://schemas.microsoft.com/office/drawing/2014/main" id="{2E9F68D2-96A8-9110-A273-2855D1E2461A}"/>
              </a:ext>
            </a:extLst>
          </p:cNvPr>
          <p:cNvSpPr txBox="1">
            <a:spLocks/>
          </p:cNvSpPr>
          <p:nvPr/>
        </p:nvSpPr>
        <p:spPr>
          <a:xfrm>
            <a:off x="1976314" y="16764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u="sng" dirty="0">
              <a:effectLst/>
            </a:endParaRPr>
          </a:p>
        </p:txBody>
      </p:sp>
      <p:sp>
        <p:nvSpPr>
          <p:cNvPr id="6" name="Text Placeholder 2">
            <a:extLst>
              <a:ext uri="{FF2B5EF4-FFF2-40B4-BE49-F238E27FC236}">
                <a16:creationId xmlns:a16="http://schemas.microsoft.com/office/drawing/2014/main" id="{64960172-7B60-03BC-B7AB-474BCA1C1E8A}"/>
              </a:ext>
            </a:extLst>
          </p:cNvPr>
          <p:cNvSpPr txBox="1">
            <a:spLocks/>
          </p:cNvSpPr>
          <p:nvPr/>
        </p:nvSpPr>
        <p:spPr>
          <a:xfrm>
            <a:off x="1574506" y="2033598"/>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r>
              <a:rPr lang="en-GB" sz="2000" dirty="0">
                <a:effectLst/>
                <a:highlight>
                  <a:srgbClr val="FFFF00"/>
                </a:highlight>
              </a:rPr>
              <a:t>Our research question </a:t>
            </a:r>
            <a:r>
              <a:rPr lang="en-GB" sz="2000" dirty="0">
                <a:effectLst/>
              </a:rPr>
              <a:t>was to check if there's a correlation between the subscriber count a user has on YouTube and the amount of forks their repositories have, but we didn’t find a dataset that satisfied our need.</a:t>
            </a:r>
          </a:p>
          <a:p>
            <a:pPr marL="342900" indent="-342900">
              <a:buFont typeface="Arial" panose="020B0604020202020204" pitchFamily="34" charset="0"/>
              <a:buChar char="•"/>
            </a:pPr>
            <a:r>
              <a:rPr lang="en-GB" sz="2000" dirty="0">
                <a:effectLst/>
              </a:rPr>
              <a:t>Time limit to check more datasets and validate the results</a:t>
            </a:r>
          </a:p>
          <a:p>
            <a:pPr marL="342900" indent="-342900">
              <a:buFont typeface="Arial" panose="020B0604020202020204" pitchFamily="34" charset="0"/>
              <a:buChar char="•"/>
            </a:pPr>
            <a:r>
              <a:rPr lang="en-GB" sz="2000" dirty="0">
                <a:effectLst/>
              </a:rPr>
              <a:t>Having to learn new tools to perform the research </a:t>
            </a:r>
          </a:p>
        </p:txBody>
      </p:sp>
      <p:sp>
        <p:nvSpPr>
          <p:cNvPr id="7" name="Text Placeholder 2">
            <a:extLst>
              <a:ext uri="{FF2B5EF4-FFF2-40B4-BE49-F238E27FC236}">
                <a16:creationId xmlns:a16="http://schemas.microsoft.com/office/drawing/2014/main" id="{23028967-69A2-0B99-371C-7F5C4860B9F2}"/>
              </a:ext>
            </a:extLst>
          </p:cNvPr>
          <p:cNvSpPr txBox="1">
            <a:spLocks/>
          </p:cNvSpPr>
          <p:nvPr/>
        </p:nvSpPr>
        <p:spPr>
          <a:xfrm>
            <a:off x="1563858" y="1854999"/>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176107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Further Research</a:t>
            </a:r>
            <a:endParaRPr lang="en-IL" dirty="0"/>
          </a:p>
        </p:txBody>
      </p:sp>
      <p:sp>
        <p:nvSpPr>
          <p:cNvPr id="4" name="Text Placeholder 2">
            <a:extLst>
              <a:ext uri="{FF2B5EF4-FFF2-40B4-BE49-F238E27FC236}">
                <a16:creationId xmlns:a16="http://schemas.microsoft.com/office/drawing/2014/main" id="{95FE753F-16AE-BCC9-C271-9C8D7BFE8877}"/>
              </a:ext>
            </a:extLst>
          </p:cNvPr>
          <p:cNvSpPr txBox="1">
            <a:spLocks/>
          </p:cNvSpPr>
          <p:nvPr/>
        </p:nvSpPr>
        <p:spPr>
          <a:xfrm>
            <a:off x="1823914" y="15240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
        <p:nvSpPr>
          <p:cNvPr id="5" name="Text Placeholder 2">
            <a:extLst>
              <a:ext uri="{FF2B5EF4-FFF2-40B4-BE49-F238E27FC236}">
                <a16:creationId xmlns:a16="http://schemas.microsoft.com/office/drawing/2014/main" id="{2E9F68D2-96A8-9110-A273-2855D1E2461A}"/>
              </a:ext>
            </a:extLst>
          </p:cNvPr>
          <p:cNvSpPr txBox="1">
            <a:spLocks/>
          </p:cNvSpPr>
          <p:nvPr/>
        </p:nvSpPr>
        <p:spPr>
          <a:xfrm>
            <a:off x="1976314" y="16764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u="sng" dirty="0">
              <a:effectLst/>
            </a:endParaRPr>
          </a:p>
        </p:txBody>
      </p:sp>
      <p:sp>
        <p:nvSpPr>
          <p:cNvPr id="6" name="Text Placeholder 2">
            <a:extLst>
              <a:ext uri="{FF2B5EF4-FFF2-40B4-BE49-F238E27FC236}">
                <a16:creationId xmlns:a16="http://schemas.microsoft.com/office/drawing/2014/main" id="{64960172-7B60-03BC-B7AB-474BCA1C1E8A}"/>
              </a:ext>
            </a:extLst>
          </p:cNvPr>
          <p:cNvSpPr txBox="1">
            <a:spLocks/>
          </p:cNvSpPr>
          <p:nvPr/>
        </p:nvSpPr>
        <p:spPr>
          <a:xfrm>
            <a:off x="2128714" y="1828800"/>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
        <p:nvSpPr>
          <p:cNvPr id="7" name="Text Placeholder 2">
            <a:extLst>
              <a:ext uri="{FF2B5EF4-FFF2-40B4-BE49-F238E27FC236}">
                <a16:creationId xmlns:a16="http://schemas.microsoft.com/office/drawing/2014/main" id="{23028967-69A2-0B99-371C-7F5C4860B9F2}"/>
              </a:ext>
            </a:extLst>
          </p:cNvPr>
          <p:cNvSpPr txBox="1">
            <a:spLocks/>
          </p:cNvSpPr>
          <p:nvPr/>
        </p:nvSpPr>
        <p:spPr>
          <a:xfrm>
            <a:off x="1563858" y="1854999"/>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endParaRPr lang="en-GB" sz="2000" dirty="0">
              <a:effectLst/>
            </a:endParaRPr>
          </a:p>
        </p:txBody>
      </p:sp>
      <p:sp>
        <p:nvSpPr>
          <p:cNvPr id="8" name="Text Placeholder 2">
            <a:extLst>
              <a:ext uri="{FF2B5EF4-FFF2-40B4-BE49-F238E27FC236}">
                <a16:creationId xmlns:a16="http://schemas.microsoft.com/office/drawing/2014/main" id="{CA82E4D7-D6D5-5CAF-A864-ADDFAB79A2E7}"/>
              </a:ext>
            </a:extLst>
          </p:cNvPr>
          <p:cNvSpPr txBox="1">
            <a:spLocks/>
          </p:cNvSpPr>
          <p:nvPr/>
        </p:nvSpPr>
        <p:spPr>
          <a:xfrm>
            <a:off x="1563858" y="1941225"/>
            <a:ext cx="9053636" cy="43934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l" defTabSz="457200" rtl="0" eaLnBrk="1" latinLnBrk="0" hangingPunct="1">
              <a:lnSpc>
                <a:spcPct val="100000"/>
              </a:lnSpc>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buFont typeface="Arial" panose="020B0604020202020204" pitchFamily="34" charset="0"/>
              <a:buChar char="•"/>
            </a:pPr>
            <a:r>
              <a:rPr lang="en-GB" sz="2000" dirty="0">
                <a:effectLst/>
              </a:rPr>
              <a:t>Find more datasets with different users to validate the results</a:t>
            </a:r>
          </a:p>
          <a:p>
            <a:pPr marL="342900" indent="-342900">
              <a:buFont typeface="Arial" panose="020B0604020202020204" pitchFamily="34" charset="0"/>
              <a:buChar char="•"/>
            </a:pPr>
            <a:r>
              <a:rPr lang="en-GB" sz="2000" dirty="0">
                <a:effectLst/>
              </a:rPr>
              <a:t>//A deeper mathematical analysis on the results we received</a:t>
            </a:r>
          </a:p>
          <a:p>
            <a:pPr marL="342900" indent="-342900">
              <a:buFont typeface="Arial" panose="020B0604020202020204" pitchFamily="34" charset="0"/>
              <a:buChar char="•"/>
            </a:pPr>
            <a:r>
              <a:rPr lang="en-GB" sz="2000" dirty="0">
                <a:effectLst/>
              </a:rPr>
              <a:t>Finding what other variables affect the number of forks a repository has</a:t>
            </a:r>
          </a:p>
          <a:p>
            <a:pPr marL="342900" indent="-342900">
              <a:buFont typeface="Arial" panose="020B0604020202020204" pitchFamily="34" charset="0"/>
              <a:buChar char="•"/>
            </a:pPr>
            <a:r>
              <a:rPr lang="en-GB" sz="2000" dirty="0">
                <a:effectLst/>
              </a:rPr>
              <a:t>On a set of users who have active YouTube accounts, check if there is a correlation between the number of subscribers they have and the number of forks their repositories receive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232236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EF182-2927-8EFA-84E2-80807A4F6129}"/>
              </a:ext>
            </a:extLst>
          </p:cNvPr>
          <p:cNvSpPr>
            <a:spLocks noGrp="1"/>
          </p:cNvSpPr>
          <p:nvPr>
            <p:ph type="title"/>
          </p:nvPr>
        </p:nvSpPr>
        <p:spPr>
          <a:xfrm>
            <a:off x="919119" y="2943775"/>
            <a:ext cx="10353762" cy="970450"/>
          </a:xfrm>
        </p:spPr>
        <p:txBody>
          <a:bodyPr>
            <a:normAutofit/>
          </a:bodyPr>
          <a:lstStyle/>
          <a:p>
            <a:r>
              <a:rPr lang="en-US" sz="4800" dirty="0"/>
              <a:t>Thank you!</a:t>
            </a:r>
            <a:endParaRPr lang="en-IL" sz="4800" dirty="0"/>
          </a:p>
        </p:txBody>
      </p:sp>
    </p:spTree>
    <p:extLst>
      <p:ext uri="{BB962C8B-B14F-4D97-AF65-F5344CB8AC3E}">
        <p14:creationId xmlns:p14="http://schemas.microsoft.com/office/powerpoint/2010/main" val="352007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7C30A1-EE09-64CF-253E-890FAC5BC32C}"/>
              </a:ext>
            </a:extLst>
          </p:cNvPr>
          <p:cNvSpPr>
            <a:spLocks noGrp="1"/>
          </p:cNvSpPr>
          <p:nvPr>
            <p:ph type="body" sz="quarter" idx="11"/>
          </p:nvPr>
        </p:nvSpPr>
        <p:spPr>
          <a:xfrm>
            <a:off x="945010" y="2368164"/>
            <a:ext cx="10291331" cy="3880236"/>
          </a:xfrm>
        </p:spPr>
        <p:txBody>
          <a:bodyPr/>
          <a:lstStyle/>
          <a:p>
            <a:pPr algn="ctr"/>
            <a:r>
              <a:rPr lang="en-GB" sz="4000" dirty="0"/>
              <a:t>Do repositories owned by users with a high number of followers have a higher chance of getting forked?</a:t>
            </a:r>
            <a:endParaRPr lang="en-IL" sz="4000" dirty="0"/>
          </a:p>
        </p:txBody>
      </p:sp>
      <p:sp>
        <p:nvSpPr>
          <p:cNvPr id="18" name="Title 17">
            <a:extLst>
              <a:ext uri="{FF2B5EF4-FFF2-40B4-BE49-F238E27FC236}">
                <a16:creationId xmlns:a16="http://schemas.microsoft.com/office/drawing/2014/main" id="{AA1DC6BA-EF48-9EBA-3995-27AA6B0E4F93}"/>
              </a:ext>
            </a:extLst>
          </p:cNvPr>
          <p:cNvSpPr>
            <a:spLocks noGrp="1"/>
          </p:cNvSpPr>
          <p:nvPr>
            <p:ph type="title"/>
          </p:nvPr>
        </p:nvSpPr>
        <p:spPr/>
        <p:txBody>
          <a:bodyPr>
            <a:normAutofit/>
          </a:bodyPr>
          <a:lstStyle/>
          <a:p>
            <a:r>
              <a:rPr lang="en-US" sz="5400" dirty="0"/>
              <a:t>Research Question</a:t>
            </a:r>
            <a:endParaRPr lang="en-IL" sz="5400" dirty="0"/>
          </a:p>
        </p:txBody>
      </p:sp>
    </p:spTree>
    <p:extLst>
      <p:ext uri="{BB962C8B-B14F-4D97-AF65-F5344CB8AC3E}">
        <p14:creationId xmlns:p14="http://schemas.microsoft.com/office/powerpoint/2010/main" val="97803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7C30A1-EE09-64CF-253E-890FAC5BC32C}"/>
              </a:ext>
            </a:extLst>
          </p:cNvPr>
          <p:cNvSpPr>
            <a:spLocks noGrp="1"/>
          </p:cNvSpPr>
          <p:nvPr>
            <p:ph type="body" sz="quarter" idx="11"/>
          </p:nvPr>
        </p:nvSpPr>
        <p:spPr>
          <a:xfrm>
            <a:off x="913795" y="1828801"/>
            <a:ext cx="10291331" cy="4072688"/>
          </a:xfrm>
        </p:spPr>
        <p:txBody>
          <a:bodyPr/>
          <a:lstStyle/>
          <a:p>
            <a:r>
              <a:rPr lang="en-US" sz="2800" dirty="0"/>
              <a:t>Properties</a:t>
            </a:r>
          </a:p>
          <a:p>
            <a:pPr marL="342900" indent="-342900">
              <a:buFont typeface="Arial" panose="020B0604020202020204" pitchFamily="34" charset="0"/>
              <a:buChar char="•"/>
            </a:pPr>
            <a:r>
              <a:rPr lang="en-US" sz="2000" dirty="0"/>
              <a:t>This question comes to test if there is a correlation between the number of followers a user has and the chance that the user’s repositories get forked.</a:t>
            </a:r>
          </a:p>
          <a:p>
            <a:pPr marL="342900" indent="-342900">
              <a:buFont typeface="Arial" panose="020B0604020202020204" pitchFamily="34" charset="0"/>
              <a:buChar char="•"/>
            </a:pPr>
            <a:r>
              <a:rPr lang="en-US" sz="2000" dirty="0"/>
              <a:t>The result of the question will give us an indication whether users regarded as “known”, meaning they have many followers, have a higher chance for their repositories to get forked.</a:t>
            </a:r>
          </a:p>
          <a:p>
            <a:endParaRPr lang="en-US" sz="2000" dirty="0"/>
          </a:p>
          <a:p>
            <a:r>
              <a:rPr lang="en-US" sz="2800" dirty="0"/>
              <a:t>Importance</a:t>
            </a:r>
          </a:p>
          <a:p>
            <a:pPr marL="457200" indent="-457200">
              <a:buFont typeface="Arial" panose="020B0604020202020204" pitchFamily="34" charset="0"/>
              <a:buChar char="•"/>
            </a:pPr>
            <a:r>
              <a:rPr lang="en-US" sz="2000" dirty="0"/>
              <a:t>The result of the research will give insight on whether users regard repositories owned by users with a higher number of followers are better than other repositories.</a:t>
            </a:r>
            <a:endParaRPr lang="en-IL" sz="2000" dirty="0"/>
          </a:p>
        </p:txBody>
      </p:sp>
      <p:sp>
        <p:nvSpPr>
          <p:cNvPr id="18" name="Title 17">
            <a:extLst>
              <a:ext uri="{FF2B5EF4-FFF2-40B4-BE49-F238E27FC236}">
                <a16:creationId xmlns:a16="http://schemas.microsoft.com/office/drawing/2014/main" id="{AA1DC6BA-EF48-9EBA-3995-27AA6B0E4F93}"/>
              </a:ext>
            </a:extLst>
          </p:cNvPr>
          <p:cNvSpPr>
            <a:spLocks noGrp="1"/>
          </p:cNvSpPr>
          <p:nvPr>
            <p:ph type="title"/>
          </p:nvPr>
        </p:nvSpPr>
        <p:spPr/>
        <p:txBody>
          <a:bodyPr/>
          <a:lstStyle/>
          <a:p>
            <a:r>
              <a:rPr lang="en-US" dirty="0"/>
              <a:t>Research Question Properties and Importance</a:t>
            </a:r>
            <a:endParaRPr lang="en-IL" dirty="0"/>
          </a:p>
        </p:txBody>
      </p:sp>
    </p:spTree>
    <p:extLst>
      <p:ext uri="{BB962C8B-B14F-4D97-AF65-F5344CB8AC3E}">
        <p14:creationId xmlns:p14="http://schemas.microsoft.com/office/powerpoint/2010/main" val="290014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3220A2-928F-D9EC-8666-CD0CED203F7A}"/>
              </a:ext>
            </a:extLst>
          </p:cNvPr>
          <p:cNvSpPr>
            <a:spLocks noGrp="1"/>
          </p:cNvSpPr>
          <p:nvPr>
            <p:ph type="body" sz="quarter" idx="11"/>
          </p:nvPr>
        </p:nvSpPr>
        <p:spPr>
          <a:xfrm>
            <a:off x="491123" y="2030623"/>
            <a:ext cx="11199105" cy="4089229"/>
          </a:xfrm>
        </p:spPr>
        <p:txBody>
          <a:bodyPr/>
          <a:lstStyle/>
          <a:p>
            <a:r>
              <a:rPr lang="en-US" sz="2000" dirty="0"/>
              <a:t>In order to answer the research question, we are proposing the use of Statistical analysis in order to </a:t>
            </a:r>
            <a:r>
              <a:rPr lang="en-GB" sz="2000" dirty="0"/>
              <a:t>find a corelation between two quantitative measures by using A scatter plot graph.</a:t>
            </a:r>
          </a:p>
          <a:p>
            <a:r>
              <a:rPr lang="en-GB" sz="2000" dirty="0"/>
              <a:t>A scatter plot uses dots to represent values for two different numeric variables. The position of each dot on the horizontal and vertical axis indicates values for an individual data point. Scatter plots are used to observe relationships between variables.</a:t>
            </a:r>
            <a:r>
              <a:rPr lang="en-GB" sz="4000" dirty="0"/>
              <a:t> </a:t>
            </a:r>
          </a:p>
          <a:p>
            <a:endParaRPr lang="en-GB" sz="4000" dirty="0"/>
          </a:p>
          <a:p>
            <a:r>
              <a:rPr lang="en-GB" sz="2400" dirty="0">
                <a:highlight>
                  <a:srgbClr val="FFFF00"/>
                </a:highlight>
              </a:rPr>
              <a:t>(trendline helps to see corelation </a:t>
            </a:r>
            <a:r>
              <a:rPr lang="en-GB" sz="1200" dirty="0">
                <a:highlight>
                  <a:srgbClr val="FFFF00"/>
                </a:highlight>
              </a:rPr>
              <a:t>-A trend line is a straight line that best represents the points on a scatterplot. The trend line may go through some points but need not go through them all. The trend line is used to show the pattern of the data. This trend line may show a positive trend or a negative trend.</a:t>
            </a:r>
          </a:p>
          <a:p>
            <a:r>
              <a:rPr lang="en-GB" sz="2000" dirty="0">
                <a:highlight>
                  <a:srgbClr val="FFFF00"/>
                </a:highlight>
              </a:rPr>
              <a:t>)</a:t>
            </a:r>
            <a:endParaRPr lang="en-GB" sz="4000" dirty="0">
              <a:highlight>
                <a:srgbClr val="FFFF00"/>
              </a:highlight>
            </a:endParaRPr>
          </a:p>
          <a:p>
            <a:endParaRPr lang="en-IL" sz="2000" dirty="0"/>
          </a:p>
        </p:txBody>
      </p:sp>
      <p:sp>
        <p:nvSpPr>
          <p:cNvPr id="18" name="Title 17">
            <a:extLst>
              <a:ext uri="{FF2B5EF4-FFF2-40B4-BE49-F238E27FC236}">
                <a16:creationId xmlns:a16="http://schemas.microsoft.com/office/drawing/2014/main" id="{26B46A48-1708-450A-6971-E30095FDB7B6}"/>
              </a:ext>
            </a:extLst>
          </p:cNvPr>
          <p:cNvSpPr>
            <a:spLocks noGrp="1"/>
          </p:cNvSpPr>
          <p:nvPr>
            <p:ph type="title"/>
          </p:nvPr>
        </p:nvSpPr>
        <p:spPr/>
        <p:txBody>
          <a:bodyPr/>
          <a:lstStyle/>
          <a:p>
            <a:r>
              <a:rPr lang="en-US" dirty="0"/>
              <a:t>Research Method - Background</a:t>
            </a:r>
            <a:endParaRPr lang="en-IL" dirty="0"/>
          </a:p>
        </p:txBody>
      </p:sp>
    </p:spTree>
    <p:extLst>
      <p:ext uri="{BB962C8B-B14F-4D97-AF65-F5344CB8AC3E}">
        <p14:creationId xmlns:p14="http://schemas.microsoft.com/office/powerpoint/2010/main" val="312169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3091B84-5E4D-BBCA-F399-EFAAA8AFAE7A}"/>
              </a:ext>
            </a:extLst>
          </p:cNvPr>
          <p:cNvGrpSpPr/>
          <p:nvPr/>
        </p:nvGrpSpPr>
        <p:grpSpPr>
          <a:xfrm>
            <a:off x="2536987" y="2006375"/>
            <a:ext cx="7107377" cy="2385016"/>
            <a:chOff x="1320120" y="2045565"/>
            <a:chExt cx="7107377" cy="2385016"/>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blipFill>
              <a:blip r:embed="rId2"/>
              <a:stretch>
                <a:fillRect/>
              </a:stretch>
            </a:blip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solidFill>
              </a:endParaRP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blipFill>
              <a:blip r:embed="rId3"/>
              <a:stretch>
                <a:fillRect/>
              </a:stretch>
            </a:blip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B0F0"/>
                </a:solidFill>
              </a:endParaRP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blipFill>
              <a:blip r:embed="rId4"/>
              <a:stretch>
                <a:fillRect/>
              </a:stretch>
            </a:blip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4"/>
                </a:solidFill>
              </a:endParaRPr>
            </a:p>
          </p:txBody>
        </p:sp>
        <p:grpSp>
          <p:nvGrpSpPr>
            <p:cNvPr id="10" name="Group 9">
              <a:extLst>
                <a:ext uri="{FF2B5EF4-FFF2-40B4-BE49-F238E27FC236}">
                  <a16:creationId xmlns:a16="http://schemas.microsoft.com/office/drawing/2014/main" id="{A6274804-8A03-5360-DBCB-5FEFEE728495}"/>
                </a:ext>
              </a:extLst>
            </p:cNvPr>
            <p:cNvGrpSpPr/>
            <p:nvPr/>
          </p:nvGrpSpPr>
          <p:grpSpPr>
            <a:xfrm>
              <a:off x="1320120" y="2045565"/>
              <a:ext cx="7107377" cy="2385016"/>
              <a:chOff x="1320120" y="2045565"/>
              <a:chExt cx="7107377" cy="2385016"/>
            </a:xfrm>
          </p:grpSpPr>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92438" y="2045565"/>
                <a:ext cx="6962741" cy="2385016"/>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2122634 w 9252295"/>
                  <a:gd name="connsiteY4" fmla="*/ 1886917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 name="connsiteX0" fmla="*/ 1192508 w 9252295"/>
                  <a:gd name="connsiteY0" fmla="*/ 2410190 h 2410190"/>
                  <a:gd name="connsiteX1" fmla="*/ 0 w 9252295"/>
                  <a:gd name="connsiteY1" fmla="*/ 1217682 h 2410190"/>
                  <a:gd name="connsiteX2" fmla="*/ 1107 w 9252295"/>
                  <a:gd name="connsiteY2" fmla="*/ 1206703 h 2410190"/>
                  <a:gd name="connsiteX3" fmla="*/ 2064106 w 9252295"/>
                  <a:gd name="connsiteY3" fmla="*/ 1809677 h 2410190"/>
                  <a:gd name="connsiteX4" fmla="*/ 2122634 w 9252295"/>
                  <a:gd name="connsiteY4" fmla="*/ 1886917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 name="connsiteX0" fmla="*/ 1192508 w 9252295"/>
                  <a:gd name="connsiteY0" fmla="*/ 2410190 h 2410190"/>
                  <a:gd name="connsiteX1" fmla="*/ 0 w 9252295"/>
                  <a:gd name="connsiteY1" fmla="*/ 1217682 h 2410190"/>
                  <a:gd name="connsiteX2" fmla="*/ 2008811 w 9252295"/>
                  <a:gd name="connsiteY2" fmla="*/ 1769921 h 2410190"/>
                  <a:gd name="connsiteX3" fmla="*/ 2064106 w 9252295"/>
                  <a:gd name="connsiteY3" fmla="*/ 1809677 h 2410190"/>
                  <a:gd name="connsiteX4" fmla="*/ 2122634 w 9252295"/>
                  <a:gd name="connsiteY4" fmla="*/ 1886917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 name="connsiteX0" fmla="*/ 2183 w 8061970"/>
                  <a:gd name="connsiteY0" fmla="*/ 2410190 h 2423888"/>
                  <a:gd name="connsiteX1" fmla="*/ 877014 w 8061970"/>
                  <a:gd name="connsiteY1" fmla="*/ 1635126 h 2423888"/>
                  <a:gd name="connsiteX2" fmla="*/ 818486 w 8061970"/>
                  <a:gd name="connsiteY2" fmla="*/ 1769921 h 2423888"/>
                  <a:gd name="connsiteX3" fmla="*/ 873781 w 8061970"/>
                  <a:gd name="connsiteY3" fmla="*/ 1809677 h 2423888"/>
                  <a:gd name="connsiteX4" fmla="*/ 932309 w 8061970"/>
                  <a:gd name="connsiteY4" fmla="*/ 1886917 h 2423888"/>
                  <a:gd name="connsiteX5" fmla="*/ 2183 w 8061970"/>
                  <a:gd name="connsiteY5" fmla="*/ 2315139 h 2423888"/>
                  <a:gd name="connsiteX6" fmla="*/ 1099640 w 8061970"/>
                  <a:gd name="connsiteY6" fmla="*/ 1217682 h 2423888"/>
                  <a:gd name="connsiteX7" fmla="*/ 1099229 w 8061970"/>
                  <a:gd name="connsiteY7" fmla="*/ 1209531 h 2423888"/>
                  <a:gd name="connsiteX8" fmla="*/ 1099760 w 8061970"/>
                  <a:gd name="connsiteY8" fmla="*/ 1209531 h 2423888"/>
                  <a:gd name="connsiteX9" fmla="*/ 1105506 w 8061970"/>
                  <a:gd name="connsiteY9" fmla="*/ 1095755 h 2423888"/>
                  <a:gd name="connsiteX10" fmla="*/ 2291857 w 8061970"/>
                  <a:gd name="connsiteY10" fmla="*/ 25174 h 2423888"/>
                  <a:gd name="connsiteX11" fmla="*/ 3478208 w 8061970"/>
                  <a:gd name="connsiteY11" fmla="*/ 1095755 h 2423888"/>
                  <a:gd name="connsiteX12" fmla="*/ 3483953 w 8061970"/>
                  <a:gd name="connsiteY12" fmla="*/ 1209531 h 2423888"/>
                  <a:gd name="connsiteX13" fmla="*/ 3483191 w 8061970"/>
                  <a:gd name="connsiteY13" fmla="*/ 1209531 h 2423888"/>
                  <a:gd name="connsiteX14" fmla="*/ 3487997 w 8061970"/>
                  <a:gd name="connsiteY14" fmla="*/ 1304717 h 2423888"/>
                  <a:gd name="connsiteX15" fmla="*/ 4579789 w 8061970"/>
                  <a:gd name="connsiteY15" fmla="*/ 2289966 h 2423888"/>
                  <a:gd name="connsiteX16" fmla="*/ 5671579 w 8061970"/>
                  <a:gd name="connsiteY16" fmla="*/ 1304717 h 2423888"/>
                  <a:gd name="connsiteX17" fmla="*/ 5676834 w 8061970"/>
                  <a:gd name="connsiteY17" fmla="*/ 1200660 h 2423888"/>
                  <a:gd name="connsiteX18" fmla="*/ 5677365 w 8061970"/>
                  <a:gd name="connsiteY18" fmla="*/ 1200660 h 2423888"/>
                  <a:gd name="connsiteX19" fmla="*/ 5676954 w 8061970"/>
                  <a:gd name="connsiteY19" fmla="*/ 1192508 h 2423888"/>
                  <a:gd name="connsiteX20" fmla="*/ 6869462 w 8061970"/>
                  <a:gd name="connsiteY20" fmla="*/ 0 h 2423888"/>
                  <a:gd name="connsiteX21" fmla="*/ 8061970 w 8061970"/>
                  <a:gd name="connsiteY21" fmla="*/ 1192508 h 2423888"/>
                  <a:gd name="connsiteX22" fmla="*/ 8061639 w 8061970"/>
                  <a:gd name="connsiteY22" fmla="*/ 1195794 h 2423888"/>
                  <a:gd name="connsiteX23" fmla="*/ 7966588 w 8061970"/>
                  <a:gd name="connsiteY23" fmla="*/ 1195794 h 2423888"/>
                  <a:gd name="connsiteX24" fmla="*/ 7966919 w 8061970"/>
                  <a:gd name="connsiteY24" fmla="*/ 1192508 h 2423888"/>
                  <a:gd name="connsiteX25" fmla="*/ 6869462 w 8061970"/>
                  <a:gd name="connsiteY25" fmla="*/ 95051 h 2423888"/>
                  <a:gd name="connsiteX26" fmla="*/ 5772005 w 8061970"/>
                  <a:gd name="connsiteY26" fmla="*/ 1192508 h 2423888"/>
                  <a:gd name="connsiteX27" fmla="*/ 5772416 w 8061970"/>
                  <a:gd name="connsiteY27" fmla="*/ 1200660 h 2423888"/>
                  <a:gd name="connsiteX28" fmla="*/ 5771884 w 8061970"/>
                  <a:gd name="connsiteY28" fmla="*/ 1200660 h 2423888"/>
                  <a:gd name="connsiteX29" fmla="*/ 5766139 w 8061970"/>
                  <a:gd name="connsiteY29" fmla="*/ 1314435 h 2423888"/>
                  <a:gd name="connsiteX30" fmla="*/ 4579789 w 8061970"/>
                  <a:gd name="connsiteY30" fmla="*/ 2385016 h 2423888"/>
                  <a:gd name="connsiteX31" fmla="*/ 3393438 w 8061970"/>
                  <a:gd name="connsiteY31" fmla="*/ 1314435 h 2423888"/>
                  <a:gd name="connsiteX32" fmla="*/ 3387692 w 8061970"/>
                  <a:gd name="connsiteY32" fmla="*/ 1200660 h 2423888"/>
                  <a:gd name="connsiteX33" fmla="*/ 3388455 w 8061970"/>
                  <a:gd name="connsiteY33" fmla="*/ 1200660 h 2423888"/>
                  <a:gd name="connsiteX34" fmla="*/ 3383649 w 8061970"/>
                  <a:gd name="connsiteY34" fmla="*/ 1105474 h 2423888"/>
                  <a:gd name="connsiteX35" fmla="*/ 2291857 w 8061970"/>
                  <a:gd name="connsiteY35" fmla="*/ 120225 h 2423888"/>
                  <a:gd name="connsiteX36" fmla="*/ 1200066 w 8061970"/>
                  <a:gd name="connsiteY36" fmla="*/ 1105474 h 2423888"/>
                  <a:gd name="connsiteX37" fmla="*/ 1194811 w 8061970"/>
                  <a:gd name="connsiteY37" fmla="*/ 1209531 h 2423888"/>
                  <a:gd name="connsiteX38" fmla="*/ 1194279 w 8061970"/>
                  <a:gd name="connsiteY38" fmla="*/ 1209531 h 2423888"/>
                  <a:gd name="connsiteX39" fmla="*/ 1194691 w 8061970"/>
                  <a:gd name="connsiteY39" fmla="*/ 1217682 h 2423888"/>
                  <a:gd name="connsiteX40" fmla="*/ 2183 w 8061970"/>
                  <a:gd name="connsiteY40" fmla="*/ 2410190 h 2423888"/>
                  <a:gd name="connsiteX0" fmla="*/ 2183 w 8061970"/>
                  <a:gd name="connsiteY0" fmla="*/ 2410190 h 2423888"/>
                  <a:gd name="connsiteX1" fmla="*/ 877014 w 8061970"/>
                  <a:gd name="connsiteY1" fmla="*/ 1635126 h 2423888"/>
                  <a:gd name="connsiteX2" fmla="*/ 818486 w 8061970"/>
                  <a:gd name="connsiteY2" fmla="*/ 1769921 h 2423888"/>
                  <a:gd name="connsiteX3" fmla="*/ 873781 w 8061970"/>
                  <a:gd name="connsiteY3" fmla="*/ 1809677 h 2423888"/>
                  <a:gd name="connsiteX4" fmla="*/ 932309 w 8061970"/>
                  <a:gd name="connsiteY4" fmla="*/ 1886917 h 2423888"/>
                  <a:gd name="connsiteX5" fmla="*/ 1135244 w 8061970"/>
                  <a:gd name="connsiteY5" fmla="*/ 1228461 h 2423888"/>
                  <a:gd name="connsiteX6" fmla="*/ 1099640 w 8061970"/>
                  <a:gd name="connsiteY6" fmla="*/ 1217682 h 2423888"/>
                  <a:gd name="connsiteX7" fmla="*/ 1099229 w 8061970"/>
                  <a:gd name="connsiteY7" fmla="*/ 1209531 h 2423888"/>
                  <a:gd name="connsiteX8" fmla="*/ 1099760 w 8061970"/>
                  <a:gd name="connsiteY8" fmla="*/ 1209531 h 2423888"/>
                  <a:gd name="connsiteX9" fmla="*/ 1105506 w 8061970"/>
                  <a:gd name="connsiteY9" fmla="*/ 1095755 h 2423888"/>
                  <a:gd name="connsiteX10" fmla="*/ 2291857 w 8061970"/>
                  <a:gd name="connsiteY10" fmla="*/ 25174 h 2423888"/>
                  <a:gd name="connsiteX11" fmla="*/ 3478208 w 8061970"/>
                  <a:gd name="connsiteY11" fmla="*/ 1095755 h 2423888"/>
                  <a:gd name="connsiteX12" fmla="*/ 3483953 w 8061970"/>
                  <a:gd name="connsiteY12" fmla="*/ 1209531 h 2423888"/>
                  <a:gd name="connsiteX13" fmla="*/ 3483191 w 8061970"/>
                  <a:gd name="connsiteY13" fmla="*/ 1209531 h 2423888"/>
                  <a:gd name="connsiteX14" fmla="*/ 3487997 w 8061970"/>
                  <a:gd name="connsiteY14" fmla="*/ 1304717 h 2423888"/>
                  <a:gd name="connsiteX15" fmla="*/ 4579789 w 8061970"/>
                  <a:gd name="connsiteY15" fmla="*/ 2289966 h 2423888"/>
                  <a:gd name="connsiteX16" fmla="*/ 5671579 w 8061970"/>
                  <a:gd name="connsiteY16" fmla="*/ 1304717 h 2423888"/>
                  <a:gd name="connsiteX17" fmla="*/ 5676834 w 8061970"/>
                  <a:gd name="connsiteY17" fmla="*/ 1200660 h 2423888"/>
                  <a:gd name="connsiteX18" fmla="*/ 5677365 w 8061970"/>
                  <a:gd name="connsiteY18" fmla="*/ 1200660 h 2423888"/>
                  <a:gd name="connsiteX19" fmla="*/ 5676954 w 8061970"/>
                  <a:gd name="connsiteY19" fmla="*/ 1192508 h 2423888"/>
                  <a:gd name="connsiteX20" fmla="*/ 6869462 w 8061970"/>
                  <a:gd name="connsiteY20" fmla="*/ 0 h 2423888"/>
                  <a:gd name="connsiteX21" fmla="*/ 8061970 w 8061970"/>
                  <a:gd name="connsiteY21" fmla="*/ 1192508 h 2423888"/>
                  <a:gd name="connsiteX22" fmla="*/ 8061639 w 8061970"/>
                  <a:gd name="connsiteY22" fmla="*/ 1195794 h 2423888"/>
                  <a:gd name="connsiteX23" fmla="*/ 7966588 w 8061970"/>
                  <a:gd name="connsiteY23" fmla="*/ 1195794 h 2423888"/>
                  <a:gd name="connsiteX24" fmla="*/ 7966919 w 8061970"/>
                  <a:gd name="connsiteY24" fmla="*/ 1192508 h 2423888"/>
                  <a:gd name="connsiteX25" fmla="*/ 6869462 w 8061970"/>
                  <a:gd name="connsiteY25" fmla="*/ 95051 h 2423888"/>
                  <a:gd name="connsiteX26" fmla="*/ 5772005 w 8061970"/>
                  <a:gd name="connsiteY26" fmla="*/ 1192508 h 2423888"/>
                  <a:gd name="connsiteX27" fmla="*/ 5772416 w 8061970"/>
                  <a:gd name="connsiteY27" fmla="*/ 1200660 h 2423888"/>
                  <a:gd name="connsiteX28" fmla="*/ 5771884 w 8061970"/>
                  <a:gd name="connsiteY28" fmla="*/ 1200660 h 2423888"/>
                  <a:gd name="connsiteX29" fmla="*/ 5766139 w 8061970"/>
                  <a:gd name="connsiteY29" fmla="*/ 1314435 h 2423888"/>
                  <a:gd name="connsiteX30" fmla="*/ 4579789 w 8061970"/>
                  <a:gd name="connsiteY30" fmla="*/ 2385016 h 2423888"/>
                  <a:gd name="connsiteX31" fmla="*/ 3393438 w 8061970"/>
                  <a:gd name="connsiteY31" fmla="*/ 1314435 h 2423888"/>
                  <a:gd name="connsiteX32" fmla="*/ 3387692 w 8061970"/>
                  <a:gd name="connsiteY32" fmla="*/ 1200660 h 2423888"/>
                  <a:gd name="connsiteX33" fmla="*/ 3388455 w 8061970"/>
                  <a:gd name="connsiteY33" fmla="*/ 1200660 h 2423888"/>
                  <a:gd name="connsiteX34" fmla="*/ 3383649 w 8061970"/>
                  <a:gd name="connsiteY34" fmla="*/ 1105474 h 2423888"/>
                  <a:gd name="connsiteX35" fmla="*/ 2291857 w 8061970"/>
                  <a:gd name="connsiteY35" fmla="*/ 120225 h 2423888"/>
                  <a:gd name="connsiteX36" fmla="*/ 1200066 w 8061970"/>
                  <a:gd name="connsiteY36" fmla="*/ 1105474 h 2423888"/>
                  <a:gd name="connsiteX37" fmla="*/ 1194811 w 8061970"/>
                  <a:gd name="connsiteY37" fmla="*/ 1209531 h 2423888"/>
                  <a:gd name="connsiteX38" fmla="*/ 1194279 w 8061970"/>
                  <a:gd name="connsiteY38" fmla="*/ 1209531 h 2423888"/>
                  <a:gd name="connsiteX39" fmla="*/ 1194691 w 8061970"/>
                  <a:gd name="connsiteY39" fmla="*/ 1217682 h 2423888"/>
                  <a:gd name="connsiteX40" fmla="*/ 2183 w 8061970"/>
                  <a:gd name="connsiteY40" fmla="*/ 2410190 h 2423888"/>
                  <a:gd name="connsiteX0" fmla="*/ 310132 w 7243484"/>
                  <a:gd name="connsiteY0" fmla="*/ 1343390 h 2385016"/>
                  <a:gd name="connsiteX1" fmla="*/ 58528 w 7243484"/>
                  <a:gd name="connsiteY1" fmla="*/ 1635126 h 2385016"/>
                  <a:gd name="connsiteX2" fmla="*/ 0 w 7243484"/>
                  <a:gd name="connsiteY2" fmla="*/ 1769921 h 2385016"/>
                  <a:gd name="connsiteX3" fmla="*/ 55295 w 7243484"/>
                  <a:gd name="connsiteY3" fmla="*/ 1809677 h 2385016"/>
                  <a:gd name="connsiteX4" fmla="*/ 113823 w 7243484"/>
                  <a:gd name="connsiteY4" fmla="*/ 1886917 h 2385016"/>
                  <a:gd name="connsiteX5" fmla="*/ 316758 w 7243484"/>
                  <a:gd name="connsiteY5" fmla="*/ 1228461 h 2385016"/>
                  <a:gd name="connsiteX6" fmla="*/ 281154 w 7243484"/>
                  <a:gd name="connsiteY6" fmla="*/ 1217682 h 2385016"/>
                  <a:gd name="connsiteX7" fmla="*/ 280743 w 7243484"/>
                  <a:gd name="connsiteY7" fmla="*/ 1209531 h 2385016"/>
                  <a:gd name="connsiteX8" fmla="*/ 281274 w 7243484"/>
                  <a:gd name="connsiteY8" fmla="*/ 1209531 h 2385016"/>
                  <a:gd name="connsiteX9" fmla="*/ 287020 w 7243484"/>
                  <a:gd name="connsiteY9" fmla="*/ 1095755 h 2385016"/>
                  <a:gd name="connsiteX10" fmla="*/ 1473371 w 7243484"/>
                  <a:gd name="connsiteY10" fmla="*/ 25174 h 2385016"/>
                  <a:gd name="connsiteX11" fmla="*/ 2659722 w 7243484"/>
                  <a:gd name="connsiteY11" fmla="*/ 1095755 h 2385016"/>
                  <a:gd name="connsiteX12" fmla="*/ 2665467 w 7243484"/>
                  <a:gd name="connsiteY12" fmla="*/ 1209531 h 2385016"/>
                  <a:gd name="connsiteX13" fmla="*/ 2664705 w 7243484"/>
                  <a:gd name="connsiteY13" fmla="*/ 1209531 h 2385016"/>
                  <a:gd name="connsiteX14" fmla="*/ 2669511 w 7243484"/>
                  <a:gd name="connsiteY14" fmla="*/ 1304717 h 2385016"/>
                  <a:gd name="connsiteX15" fmla="*/ 3761303 w 7243484"/>
                  <a:gd name="connsiteY15" fmla="*/ 2289966 h 2385016"/>
                  <a:gd name="connsiteX16" fmla="*/ 4853093 w 7243484"/>
                  <a:gd name="connsiteY16" fmla="*/ 1304717 h 2385016"/>
                  <a:gd name="connsiteX17" fmla="*/ 4858348 w 7243484"/>
                  <a:gd name="connsiteY17" fmla="*/ 1200660 h 2385016"/>
                  <a:gd name="connsiteX18" fmla="*/ 4858879 w 7243484"/>
                  <a:gd name="connsiteY18" fmla="*/ 1200660 h 2385016"/>
                  <a:gd name="connsiteX19" fmla="*/ 4858468 w 7243484"/>
                  <a:gd name="connsiteY19" fmla="*/ 1192508 h 2385016"/>
                  <a:gd name="connsiteX20" fmla="*/ 6050976 w 7243484"/>
                  <a:gd name="connsiteY20" fmla="*/ 0 h 2385016"/>
                  <a:gd name="connsiteX21" fmla="*/ 7243484 w 7243484"/>
                  <a:gd name="connsiteY21" fmla="*/ 1192508 h 2385016"/>
                  <a:gd name="connsiteX22" fmla="*/ 7243153 w 7243484"/>
                  <a:gd name="connsiteY22" fmla="*/ 1195794 h 2385016"/>
                  <a:gd name="connsiteX23" fmla="*/ 7148102 w 7243484"/>
                  <a:gd name="connsiteY23" fmla="*/ 1195794 h 2385016"/>
                  <a:gd name="connsiteX24" fmla="*/ 7148433 w 7243484"/>
                  <a:gd name="connsiteY24" fmla="*/ 1192508 h 2385016"/>
                  <a:gd name="connsiteX25" fmla="*/ 6050976 w 7243484"/>
                  <a:gd name="connsiteY25" fmla="*/ 95051 h 2385016"/>
                  <a:gd name="connsiteX26" fmla="*/ 4953519 w 7243484"/>
                  <a:gd name="connsiteY26" fmla="*/ 1192508 h 2385016"/>
                  <a:gd name="connsiteX27" fmla="*/ 4953930 w 7243484"/>
                  <a:gd name="connsiteY27" fmla="*/ 1200660 h 2385016"/>
                  <a:gd name="connsiteX28" fmla="*/ 4953398 w 7243484"/>
                  <a:gd name="connsiteY28" fmla="*/ 1200660 h 2385016"/>
                  <a:gd name="connsiteX29" fmla="*/ 4947653 w 7243484"/>
                  <a:gd name="connsiteY29" fmla="*/ 1314435 h 2385016"/>
                  <a:gd name="connsiteX30" fmla="*/ 3761303 w 7243484"/>
                  <a:gd name="connsiteY30" fmla="*/ 2385016 h 2385016"/>
                  <a:gd name="connsiteX31" fmla="*/ 2574952 w 7243484"/>
                  <a:gd name="connsiteY31" fmla="*/ 1314435 h 2385016"/>
                  <a:gd name="connsiteX32" fmla="*/ 2569206 w 7243484"/>
                  <a:gd name="connsiteY32" fmla="*/ 1200660 h 2385016"/>
                  <a:gd name="connsiteX33" fmla="*/ 2569969 w 7243484"/>
                  <a:gd name="connsiteY33" fmla="*/ 1200660 h 2385016"/>
                  <a:gd name="connsiteX34" fmla="*/ 2565163 w 7243484"/>
                  <a:gd name="connsiteY34" fmla="*/ 1105474 h 2385016"/>
                  <a:gd name="connsiteX35" fmla="*/ 1473371 w 7243484"/>
                  <a:gd name="connsiteY35" fmla="*/ 120225 h 2385016"/>
                  <a:gd name="connsiteX36" fmla="*/ 381580 w 7243484"/>
                  <a:gd name="connsiteY36" fmla="*/ 1105474 h 2385016"/>
                  <a:gd name="connsiteX37" fmla="*/ 376325 w 7243484"/>
                  <a:gd name="connsiteY37" fmla="*/ 1209531 h 2385016"/>
                  <a:gd name="connsiteX38" fmla="*/ 375793 w 7243484"/>
                  <a:gd name="connsiteY38" fmla="*/ 1209531 h 2385016"/>
                  <a:gd name="connsiteX39" fmla="*/ 376205 w 7243484"/>
                  <a:gd name="connsiteY39" fmla="*/ 1217682 h 2385016"/>
                  <a:gd name="connsiteX40" fmla="*/ 310132 w 7243484"/>
                  <a:gd name="connsiteY40" fmla="*/ 1343390 h 2385016"/>
                  <a:gd name="connsiteX0" fmla="*/ 310132 w 7243484"/>
                  <a:gd name="connsiteY0" fmla="*/ 1343390 h 2385016"/>
                  <a:gd name="connsiteX1" fmla="*/ 58528 w 7243484"/>
                  <a:gd name="connsiteY1" fmla="*/ 1635126 h 2385016"/>
                  <a:gd name="connsiteX2" fmla="*/ 0 w 7243484"/>
                  <a:gd name="connsiteY2" fmla="*/ 1769921 h 2385016"/>
                  <a:gd name="connsiteX3" fmla="*/ 55295 w 7243484"/>
                  <a:gd name="connsiteY3" fmla="*/ 1809677 h 2385016"/>
                  <a:gd name="connsiteX4" fmla="*/ 385493 w 7243484"/>
                  <a:gd name="connsiteY4" fmla="*/ 1237561 h 2385016"/>
                  <a:gd name="connsiteX5" fmla="*/ 316758 w 7243484"/>
                  <a:gd name="connsiteY5" fmla="*/ 1228461 h 2385016"/>
                  <a:gd name="connsiteX6" fmla="*/ 281154 w 7243484"/>
                  <a:gd name="connsiteY6" fmla="*/ 1217682 h 2385016"/>
                  <a:gd name="connsiteX7" fmla="*/ 280743 w 7243484"/>
                  <a:gd name="connsiteY7" fmla="*/ 1209531 h 2385016"/>
                  <a:gd name="connsiteX8" fmla="*/ 281274 w 7243484"/>
                  <a:gd name="connsiteY8" fmla="*/ 1209531 h 2385016"/>
                  <a:gd name="connsiteX9" fmla="*/ 287020 w 7243484"/>
                  <a:gd name="connsiteY9" fmla="*/ 1095755 h 2385016"/>
                  <a:gd name="connsiteX10" fmla="*/ 1473371 w 7243484"/>
                  <a:gd name="connsiteY10" fmla="*/ 25174 h 2385016"/>
                  <a:gd name="connsiteX11" fmla="*/ 2659722 w 7243484"/>
                  <a:gd name="connsiteY11" fmla="*/ 1095755 h 2385016"/>
                  <a:gd name="connsiteX12" fmla="*/ 2665467 w 7243484"/>
                  <a:gd name="connsiteY12" fmla="*/ 1209531 h 2385016"/>
                  <a:gd name="connsiteX13" fmla="*/ 2664705 w 7243484"/>
                  <a:gd name="connsiteY13" fmla="*/ 1209531 h 2385016"/>
                  <a:gd name="connsiteX14" fmla="*/ 2669511 w 7243484"/>
                  <a:gd name="connsiteY14" fmla="*/ 1304717 h 2385016"/>
                  <a:gd name="connsiteX15" fmla="*/ 3761303 w 7243484"/>
                  <a:gd name="connsiteY15" fmla="*/ 2289966 h 2385016"/>
                  <a:gd name="connsiteX16" fmla="*/ 4853093 w 7243484"/>
                  <a:gd name="connsiteY16" fmla="*/ 1304717 h 2385016"/>
                  <a:gd name="connsiteX17" fmla="*/ 4858348 w 7243484"/>
                  <a:gd name="connsiteY17" fmla="*/ 1200660 h 2385016"/>
                  <a:gd name="connsiteX18" fmla="*/ 4858879 w 7243484"/>
                  <a:gd name="connsiteY18" fmla="*/ 1200660 h 2385016"/>
                  <a:gd name="connsiteX19" fmla="*/ 4858468 w 7243484"/>
                  <a:gd name="connsiteY19" fmla="*/ 1192508 h 2385016"/>
                  <a:gd name="connsiteX20" fmla="*/ 6050976 w 7243484"/>
                  <a:gd name="connsiteY20" fmla="*/ 0 h 2385016"/>
                  <a:gd name="connsiteX21" fmla="*/ 7243484 w 7243484"/>
                  <a:gd name="connsiteY21" fmla="*/ 1192508 h 2385016"/>
                  <a:gd name="connsiteX22" fmla="*/ 7243153 w 7243484"/>
                  <a:gd name="connsiteY22" fmla="*/ 1195794 h 2385016"/>
                  <a:gd name="connsiteX23" fmla="*/ 7148102 w 7243484"/>
                  <a:gd name="connsiteY23" fmla="*/ 1195794 h 2385016"/>
                  <a:gd name="connsiteX24" fmla="*/ 7148433 w 7243484"/>
                  <a:gd name="connsiteY24" fmla="*/ 1192508 h 2385016"/>
                  <a:gd name="connsiteX25" fmla="*/ 6050976 w 7243484"/>
                  <a:gd name="connsiteY25" fmla="*/ 95051 h 2385016"/>
                  <a:gd name="connsiteX26" fmla="*/ 4953519 w 7243484"/>
                  <a:gd name="connsiteY26" fmla="*/ 1192508 h 2385016"/>
                  <a:gd name="connsiteX27" fmla="*/ 4953930 w 7243484"/>
                  <a:gd name="connsiteY27" fmla="*/ 1200660 h 2385016"/>
                  <a:gd name="connsiteX28" fmla="*/ 4953398 w 7243484"/>
                  <a:gd name="connsiteY28" fmla="*/ 1200660 h 2385016"/>
                  <a:gd name="connsiteX29" fmla="*/ 4947653 w 7243484"/>
                  <a:gd name="connsiteY29" fmla="*/ 1314435 h 2385016"/>
                  <a:gd name="connsiteX30" fmla="*/ 3761303 w 7243484"/>
                  <a:gd name="connsiteY30" fmla="*/ 2385016 h 2385016"/>
                  <a:gd name="connsiteX31" fmla="*/ 2574952 w 7243484"/>
                  <a:gd name="connsiteY31" fmla="*/ 1314435 h 2385016"/>
                  <a:gd name="connsiteX32" fmla="*/ 2569206 w 7243484"/>
                  <a:gd name="connsiteY32" fmla="*/ 1200660 h 2385016"/>
                  <a:gd name="connsiteX33" fmla="*/ 2569969 w 7243484"/>
                  <a:gd name="connsiteY33" fmla="*/ 1200660 h 2385016"/>
                  <a:gd name="connsiteX34" fmla="*/ 2565163 w 7243484"/>
                  <a:gd name="connsiteY34" fmla="*/ 1105474 h 2385016"/>
                  <a:gd name="connsiteX35" fmla="*/ 1473371 w 7243484"/>
                  <a:gd name="connsiteY35" fmla="*/ 120225 h 2385016"/>
                  <a:gd name="connsiteX36" fmla="*/ 381580 w 7243484"/>
                  <a:gd name="connsiteY36" fmla="*/ 1105474 h 2385016"/>
                  <a:gd name="connsiteX37" fmla="*/ 376325 w 7243484"/>
                  <a:gd name="connsiteY37" fmla="*/ 1209531 h 2385016"/>
                  <a:gd name="connsiteX38" fmla="*/ 375793 w 7243484"/>
                  <a:gd name="connsiteY38" fmla="*/ 1209531 h 2385016"/>
                  <a:gd name="connsiteX39" fmla="*/ 376205 w 7243484"/>
                  <a:gd name="connsiteY39" fmla="*/ 1217682 h 2385016"/>
                  <a:gd name="connsiteX40" fmla="*/ 310132 w 7243484"/>
                  <a:gd name="connsiteY40" fmla="*/ 1343390 h 2385016"/>
                  <a:gd name="connsiteX0" fmla="*/ 310132 w 7243484"/>
                  <a:gd name="connsiteY0" fmla="*/ 1343390 h 2385016"/>
                  <a:gd name="connsiteX1" fmla="*/ 58528 w 7243484"/>
                  <a:gd name="connsiteY1" fmla="*/ 1635126 h 2385016"/>
                  <a:gd name="connsiteX2" fmla="*/ 0 w 7243484"/>
                  <a:gd name="connsiteY2" fmla="*/ 1769921 h 2385016"/>
                  <a:gd name="connsiteX3" fmla="*/ 346843 w 7243484"/>
                  <a:gd name="connsiteY3" fmla="*/ 1213329 h 2385016"/>
                  <a:gd name="connsiteX4" fmla="*/ 385493 w 7243484"/>
                  <a:gd name="connsiteY4" fmla="*/ 1237561 h 2385016"/>
                  <a:gd name="connsiteX5" fmla="*/ 316758 w 7243484"/>
                  <a:gd name="connsiteY5" fmla="*/ 1228461 h 2385016"/>
                  <a:gd name="connsiteX6" fmla="*/ 281154 w 7243484"/>
                  <a:gd name="connsiteY6" fmla="*/ 1217682 h 2385016"/>
                  <a:gd name="connsiteX7" fmla="*/ 280743 w 7243484"/>
                  <a:gd name="connsiteY7" fmla="*/ 1209531 h 2385016"/>
                  <a:gd name="connsiteX8" fmla="*/ 281274 w 7243484"/>
                  <a:gd name="connsiteY8" fmla="*/ 1209531 h 2385016"/>
                  <a:gd name="connsiteX9" fmla="*/ 287020 w 7243484"/>
                  <a:gd name="connsiteY9" fmla="*/ 1095755 h 2385016"/>
                  <a:gd name="connsiteX10" fmla="*/ 1473371 w 7243484"/>
                  <a:gd name="connsiteY10" fmla="*/ 25174 h 2385016"/>
                  <a:gd name="connsiteX11" fmla="*/ 2659722 w 7243484"/>
                  <a:gd name="connsiteY11" fmla="*/ 1095755 h 2385016"/>
                  <a:gd name="connsiteX12" fmla="*/ 2665467 w 7243484"/>
                  <a:gd name="connsiteY12" fmla="*/ 1209531 h 2385016"/>
                  <a:gd name="connsiteX13" fmla="*/ 2664705 w 7243484"/>
                  <a:gd name="connsiteY13" fmla="*/ 1209531 h 2385016"/>
                  <a:gd name="connsiteX14" fmla="*/ 2669511 w 7243484"/>
                  <a:gd name="connsiteY14" fmla="*/ 1304717 h 2385016"/>
                  <a:gd name="connsiteX15" fmla="*/ 3761303 w 7243484"/>
                  <a:gd name="connsiteY15" fmla="*/ 2289966 h 2385016"/>
                  <a:gd name="connsiteX16" fmla="*/ 4853093 w 7243484"/>
                  <a:gd name="connsiteY16" fmla="*/ 1304717 h 2385016"/>
                  <a:gd name="connsiteX17" fmla="*/ 4858348 w 7243484"/>
                  <a:gd name="connsiteY17" fmla="*/ 1200660 h 2385016"/>
                  <a:gd name="connsiteX18" fmla="*/ 4858879 w 7243484"/>
                  <a:gd name="connsiteY18" fmla="*/ 1200660 h 2385016"/>
                  <a:gd name="connsiteX19" fmla="*/ 4858468 w 7243484"/>
                  <a:gd name="connsiteY19" fmla="*/ 1192508 h 2385016"/>
                  <a:gd name="connsiteX20" fmla="*/ 6050976 w 7243484"/>
                  <a:gd name="connsiteY20" fmla="*/ 0 h 2385016"/>
                  <a:gd name="connsiteX21" fmla="*/ 7243484 w 7243484"/>
                  <a:gd name="connsiteY21" fmla="*/ 1192508 h 2385016"/>
                  <a:gd name="connsiteX22" fmla="*/ 7243153 w 7243484"/>
                  <a:gd name="connsiteY22" fmla="*/ 1195794 h 2385016"/>
                  <a:gd name="connsiteX23" fmla="*/ 7148102 w 7243484"/>
                  <a:gd name="connsiteY23" fmla="*/ 1195794 h 2385016"/>
                  <a:gd name="connsiteX24" fmla="*/ 7148433 w 7243484"/>
                  <a:gd name="connsiteY24" fmla="*/ 1192508 h 2385016"/>
                  <a:gd name="connsiteX25" fmla="*/ 6050976 w 7243484"/>
                  <a:gd name="connsiteY25" fmla="*/ 95051 h 2385016"/>
                  <a:gd name="connsiteX26" fmla="*/ 4953519 w 7243484"/>
                  <a:gd name="connsiteY26" fmla="*/ 1192508 h 2385016"/>
                  <a:gd name="connsiteX27" fmla="*/ 4953930 w 7243484"/>
                  <a:gd name="connsiteY27" fmla="*/ 1200660 h 2385016"/>
                  <a:gd name="connsiteX28" fmla="*/ 4953398 w 7243484"/>
                  <a:gd name="connsiteY28" fmla="*/ 1200660 h 2385016"/>
                  <a:gd name="connsiteX29" fmla="*/ 4947653 w 7243484"/>
                  <a:gd name="connsiteY29" fmla="*/ 1314435 h 2385016"/>
                  <a:gd name="connsiteX30" fmla="*/ 3761303 w 7243484"/>
                  <a:gd name="connsiteY30" fmla="*/ 2385016 h 2385016"/>
                  <a:gd name="connsiteX31" fmla="*/ 2574952 w 7243484"/>
                  <a:gd name="connsiteY31" fmla="*/ 1314435 h 2385016"/>
                  <a:gd name="connsiteX32" fmla="*/ 2569206 w 7243484"/>
                  <a:gd name="connsiteY32" fmla="*/ 1200660 h 2385016"/>
                  <a:gd name="connsiteX33" fmla="*/ 2569969 w 7243484"/>
                  <a:gd name="connsiteY33" fmla="*/ 1200660 h 2385016"/>
                  <a:gd name="connsiteX34" fmla="*/ 2565163 w 7243484"/>
                  <a:gd name="connsiteY34" fmla="*/ 1105474 h 2385016"/>
                  <a:gd name="connsiteX35" fmla="*/ 1473371 w 7243484"/>
                  <a:gd name="connsiteY35" fmla="*/ 120225 h 2385016"/>
                  <a:gd name="connsiteX36" fmla="*/ 381580 w 7243484"/>
                  <a:gd name="connsiteY36" fmla="*/ 1105474 h 2385016"/>
                  <a:gd name="connsiteX37" fmla="*/ 376325 w 7243484"/>
                  <a:gd name="connsiteY37" fmla="*/ 1209531 h 2385016"/>
                  <a:gd name="connsiteX38" fmla="*/ 375793 w 7243484"/>
                  <a:gd name="connsiteY38" fmla="*/ 1209531 h 2385016"/>
                  <a:gd name="connsiteX39" fmla="*/ 376205 w 7243484"/>
                  <a:gd name="connsiteY39" fmla="*/ 1217682 h 2385016"/>
                  <a:gd name="connsiteX40" fmla="*/ 310132 w 7243484"/>
                  <a:gd name="connsiteY40" fmla="*/ 1343390 h 2385016"/>
                  <a:gd name="connsiteX0" fmla="*/ 251604 w 7184956"/>
                  <a:gd name="connsiteY0" fmla="*/ 1343390 h 2385016"/>
                  <a:gd name="connsiteX1" fmla="*/ 0 w 7184956"/>
                  <a:gd name="connsiteY1" fmla="*/ 1635126 h 2385016"/>
                  <a:gd name="connsiteX2" fmla="*/ 339037 w 7184956"/>
                  <a:gd name="connsiteY2" fmla="*/ 1180200 h 2385016"/>
                  <a:gd name="connsiteX3" fmla="*/ 288315 w 7184956"/>
                  <a:gd name="connsiteY3" fmla="*/ 1213329 h 2385016"/>
                  <a:gd name="connsiteX4" fmla="*/ 326965 w 7184956"/>
                  <a:gd name="connsiteY4" fmla="*/ 1237561 h 2385016"/>
                  <a:gd name="connsiteX5" fmla="*/ 258230 w 7184956"/>
                  <a:gd name="connsiteY5" fmla="*/ 1228461 h 2385016"/>
                  <a:gd name="connsiteX6" fmla="*/ 222626 w 7184956"/>
                  <a:gd name="connsiteY6" fmla="*/ 1217682 h 2385016"/>
                  <a:gd name="connsiteX7" fmla="*/ 222215 w 7184956"/>
                  <a:gd name="connsiteY7" fmla="*/ 1209531 h 2385016"/>
                  <a:gd name="connsiteX8" fmla="*/ 222746 w 7184956"/>
                  <a:gd name="connsiteY8" fmla="*/ 1209531 h 2385016"/>
                  <a:gd name="connsiteX9" fmla="*/ 228492 w 7184956"/>
                  <a:gd name="connsiteY9" fmla="*/ 1095755 h 2385016"/>
                  <a:gd name="connsiteX10" fmla="*/ 1414843 w 7184956"/>
                  <a:gd name="connsiteY10" fmla="*/ 25174 h 2385016"/>
                  <a:gd name="connsiteX11" fmla="*/ 2601194 w 7184956"/>
                  <a:gd name="connsiteY11" fmla="*/ 1095755 h 2385016"/>
                  <a:gd name="connsiteX12" fmla="*/ 2606939 w 7184956"/>
                  <a:gd name="connsiteY12" fmla="*/ 1209531 h 2385016"/>
                  <a:gd name="connsiteX13" fmla="*/ 2606177 w 7184956"/>
                  <a:gd name="connsiteY13" fmla="*/ 1209531 h 2385016"/>
                  <a:gd name="connsiteX14" fmla="*/ 2610983 w 7184956"/>
                  <a:gd name="connsiteY14" fmla="*/ 1304717 h 2385016"/>
                  <a:gd name="connsiteX15" fmla="*/ 3702775 w 7184956"/>
                  <a:gd name="connsiteY15" fmla="*/ 2289966 h 2385016"/>
                  <a:gd name="connsiteX16" fmla="*/ 4794565 w 7184956"/>
                  <a:gd name="connsiteY16" fmla="*/ 1304717 h 2385016"/>
                  <a:gd name="connsiteX17" fmla="*/ 4799820 w 7184956"/>
                  <a:gd name="connsiteY17" fmla="*/ 1200660 h 2385016"/>
                  <a:gd name="connsiteX18" fmla="*/ 4800351 w 7184956"/>
                  <a:gd name="connsiteY18" fmla="*/ 1200660 h 2385016"/>
                  <a:gd name="connsiteX19" fmla="*/ 4799940 w 7184956"/>
                  <a:gd name="connsiteY19" fmla="*/ 1192508 h 2385016"/>
                  <a:gd name="connsiteX20" fmla="*/ 5992448 w 7184956"/>
                  <a:gd name="connsiteY20" fmla="*/ 0 h 2385016"/>
                  <a:gd name="connsiteX21" fmla="*/ 7184956 w 7184956"/>
                  <a:gd name="connsiteY21" fmla="*/ 1192508 h 2385016"/>
                  <a:gd name="connsiteX22" fmla="*/ 7184625 w 7184956"/>
                  <a:gd name="connsiteY22" fmla="*/ 1195794 h 2385016"/>
                  <a:gd name="connsiteX23" fmla="*/ 7089574 w 7184956"/>
                  <a:gd name="connsiteY23" fmla="*/ 1195794 h 2385016"/>
                  <a:gd name="connsiteX24" fmla="*/ 7089905 w 7184956"/>
                  <a:gd name="connsiteY24" fmla="*/ 1192508 h 2385016"/>
                  <a:gd name="connsiteX25" fmla="*/ 5992448 w 7184956"/>
                  <a:gd name="connsiteY25" fmla="*/ 95051 h 2385016"/>
                  <a:gd name="connsiteX26" fmla="*/ 4894991 w 7184956"/>
                  <a:gd name="connsiteY26" fmla="*/ 1192508 h 2385016"/>
                  <a:gd name="connsiteX27" fmla="*/ 4895402 w 7184956"/>
                  <a:gd name="connsiteY27" fmla="*/ 1200660 h 2385016"/>
                  <a:gd name="connsiteX28" fmla="*/ 4894870 w 7184956"/>
                  <a:gd name="connsiteY28" fmla="*/ 1200660 h 2385016"/>
                  <a:gd name="connsiteX29" fmla="*/ 4889125 w 7184956"/>
                  <a:gd name="connsiteY29" fmla="*/ 1314435 h 2385016"/>
                  <a:gd name="connsiteX30" fmla="*/ 3702775 w 7184956"/>
                  <a:gd name="connsiteY30" fmla="*/ 2385016 h 2385016"/>
                  <a:gd name="connsiteX31" fmla="*/ 2516424 w 7184956"/>
                  <a:gd name="connsiteY31" fmla="*/ 1314435 h 2385016"/>
                  <a:gd name="connsiteX32" fmla="*/ 2510678 w 7184956"/>
                  <a:gd name="connsiteY32" fmla="*/ 1200660 h 2385016"/>
                  <a:gd name="connsiteX33" fmla="*/ 2511441 w 7184956"/>
                  <a:gd name="connsiteY33" fmla="*/ 1200660 h 2385016"/>
                  <a:gd name="connsiteX34" fmla="*/ 2506635 w 7184956"/>
                  <a:gd name="connsiteY34" fmla="*/ 1105474 h 2385016"/>
                  <a:gd name="connsiteX35" fmla="*/ 1414843 w 7184956"/>
                  <a:gd name="connsiteY35" fmla="*/ 120225 h 2385016"/>
                  <a:gd name="connsiteX36" fmla="*/ 323052 w 7184956"/>
                  <a:gd name="connsiteY36" fmla="*/ 1105474 h 2385016"/>
                  <a:gd name="connsiteX37" fmla="*/ 317797 w 7184956"/>
                  <a:gd name="connsiteY37" fmla="*/ 1209531 h 2385016"/>
                  <a:gd name="connsiteX38" fmla="*/ 317265 w 7184956"/>
                  <a:gd name="connsiteY38" fmla="*/ 1209531 h 2385016"/>
                  <a:gd name="connsiteX39" fmla="*/ 317677 w 7184956"/>
                  <a:gd name="connsiteY39" fmla="*/ 1217682 h 2385016"/>
                  <a:gd name="connsiteX40" fmla="*/ 251604 w 7184956"/>
                  <a:gd name="connsiteY40" fmla="*/ 1343390 h 2385016"/>
                  <a:gd name="connsiteX0" fmla="*/ 29389 w 6962741"/>
                  <a:gd name="connsiteY0" fmla="*/ 1343390 h 2385016"/>
                  <a:gd name="connsiteX1" fmla="*/ 128968 w 6962741"/>
                  <a:gd name="connsiteY1" fmla="*/ 1171300 h 2385016"/>
                  <a:gd name="connsiteX2" fmla="*/ 116822 w 6962741"/>
                  <a:gd name="connsiteY2" fmla="*/ 1180200 h 2385016"/>
                  <a:gd name="connsiteX3" fmla="*/ 66100 w 6962741"/>
                  <a:gd name="connsiteY3" fmla="*/ 1213329 h 2385016"/>
                  <a:gd name="connsiteX4" fmla="*/ 104750 w 6962741"/>
                  <a:gd name="connsiteY4" fmla="*/ 1237561 h 2385016"/>
                  <a:gd name="connsiteX5" fmla="*/ 36015 w 6962741"/>
                  <a:gd name="connsiteY5" fmla="*/ 1228461 h 2385016"/>
                  <a:gd name="connsiteX6" fmla="*/ 411 w 6962741"/>
                  <a:gd name="connsiteY6" fmla="*/ 1217682 h 2385016"/>
                  <a:gd name="connsiteX7" fmla="*/ 0 w 6962741"/>
                  <a:gd name="connsiteY7" fmla="*/ 1209531 h 2385016"/>
                  <a:gd name="connsiteX8" fmla="*/ 531 w 6962741"/>
                  <a:gd name="connsiteY8" fmla="*/ 1209531 h 2385016"/>
                  <a:gd name="connsiteX9" fmla="*/ 6277 w 6962741"/>
                  <a:gd name="connsiteY9" fmla="*/ 1095755 h 2385016"/>
                  <a:gd name="connsiteX10" fmla="*/ 1192628 w 6962741"/>
                  <a:gd name="connsiteY10" fmla="*/ 25174 h 2385016"/>
                  <a:gd name="connsiteX11" fmla="*/ 2378979 w 6962741"/>
                  <a:gd name="connsiteY11" fmla="*/ 1095755 h 2385016"/>
                  <a:gd name="connsiteX12" fmla="*/ 2384724 w 6962741"/>
                  <a:gd name="connsiteY12" fmla="*/ 1209531 h 2385016"/>
                  <a:gd name="connsiteX13" fmla="*/ 2383962 w 6962741"/>
                  <a:gd name="connsiteY13" fmla="*/ 1209531 h 2385016"/>
                  <a:gd name="connsiteX14" fmla="*/ 2388768 w 6962741"/>
                  <a:gd name="connsiteY14" fmla="*/ 1304717 h 2385016"/>
                  <a:gd name="connsiteX15" fmla="*/ 3480560 w 6962741"/>
                  <a:gd name="connsiteY15" fmla="*/ 2289966 h 2385016"/>
                  <a:gd name="connsiteX16" fmla="*/ 4572350 w 6962741"/>
                  <a:gd name="connsiteY16" fmla="*/ 1304717 h 2385016"/>
                  <a:gd name="connsiteX17" fmla="*/ 4577605 w 6962741"/>
                  <a:gd name="connsiteY17" fmla="*/ 1200660 h 2385016"/>
                  <a:gd name="connsiteX18" fmla="*/ 4578136 w 6962741"/>
                  <a:gd name="connsiteY18" fmla="*/ 1200660 h 2385016"/>
                  <a:gd name="connsiteX19" fmla="*/ 4577725 w 6962741"/>
                  <a:gd name="connsiteY19" fmla="*/ 1192508 h 2385016"/>
                  <a:gd name="connsiteX20" fmla="*/ 5770233 w 6962741"/>
                  <a:gd name="connsiteY20" fmla="*/ 0 h 2385016"/>
                  <a:gd name="connsiteX21" fmla="*/ 6962741 w 6962741"/>
                  <a:gd name="connsiteY21" fmla="*/ 1192508 h 2385016"/>
                  <a:gd name="connsiteX22" fmla="*/ 6962410 w 6962741"/>
                  <a:gd name="connsiteY22" fmla="*/ 1195794 h 2385016"/>
                  <a:gd name="connsiteX23" fmla="*/ 6867359 w 6962741"/>
                  <a:gd name="connsiteY23" fmla="*/ 1195794 h 2385016"/>
                  <a:gd name="connsiteX24" fmla="*/ 6867690 w 6962741"/>
                  <a:gd name="connsiteY24" fmla="*/ 1192508 h 2385016"/>
                  <a:gd name="connsiteX25" fmla="*/ 5770233 w 6962741"/>
                  <a:gd name="connsiteY25" fmla="*/ 95051 h 2385016"/>
                  <a:gd name="connsiteX26" fmla="*/ 4672776 w 6962741"/>
                  <a:gd name="connsiteY26" fmla="*/ 1192508 h 2385016"/>
                  <a:gd name="connsiteX27" fmla="*/ 4673187 w 6962741"/>
                  <a:gd name="connsiteY27" fmla="*/ 1200660 h 2385016"/>
                  <a:gd name="connsiteX28" fmla="*/ 4672655 w 6962741"/>
                  <a:gd name="connsiteY28" fmla="*/ 1200660 h 2385016"/>
                  <a:gd name="connsiteX29" fmla="*/ 4666910 w 6962741"/>
                  <a:gd name="connsiteY29" fmla="*/ 1314435 h 2385016"/>
                  <a:gd name="connsiteX30" fmla="*/ 3480560 w 6962741"/>
                  <a:gd name="connsiteY30" fmla="*/ 2385016 h 2385016"/>
                  <a:gd name="connsiteX31" fmla="*/ 2294209 w 6962741"/>
                  <a:gd name="connsiteY31" fmla="*/ 1314435 h 2385016"/>
                  <a:gd name="connsiteX32" fmla="*/ 2288463 w 6962741"/>
                  <a:gd name="connsiteY32" fmla="*/ 1200660 h 2385016"/>
                  <a:gd name="connsiteX33" fmla="*/ 2289226 w 6962741"/>
                  <a:gd name="connsiteY33" fmla="*/ 1200660 h 2385016"/>
                  <a:gd name="connsiteX34" fmla="*/ 2284420 w 6962741"/>
                  <a:gd name="connsiteY34" fmla="*/ 1105474 h 2385016"/>
                  <a:gd name="connsiteX35" fmla="*/ 1192628 w 6962741"/>
                  <a:gd name="connsiteY35" fmla="*/ 120225 h 2385016"/>
                  <a:gd name="connsiteX36" fmla="*/ 100837 w 6962741"/>
                  <a:gd name="connsiteY36" fmla="*/ 1105474 h 2385016"/>
                  <a:gd name="connsiteX37" fmla="*/ 95582 w 6962741"/>
                  <a:gd name="connsiteY37" fmla="*/ 1209531 h 2385016"/>
                  <a:gd name="connsiteX38" fmla="*/ 95050 w 6962741"/>
                  <a:gd name="connsiteY38" fmla="*/ 1209531 h 2385016"/>
                  <a:gd name="connsiteX39" fmla="*/ 95462 w 6962741"/>
                  <a:gd name="connsiteY39" fmla="*/ 1217682 h 2385016"/>
                  <a:gd name="connsiteX40" fmla="*/ 29389 w 6962741"/>
                  <a:gd name="connsiteY40" fmla="*/ 1343390 h 2385016"/>
                  <a:gd name="connsiteX0" fmla="*/ 29389 w 6962741"/>
                  <a:gd name="connsiteY0" fmla="*/ 1343390 h 2385016"/>
                  <a:gd name="connsiteX1" fmla="*/ 128968 w 6962741"/>
                  <a:gd name="connsiteY1" fmla="*/ 1171300 h 2385016"/>
                  <a:gd name="connsiteX2" fmla="*/ 116822 w 6962741"/>
                  <a:gd name="connsiteY2" fmla="*/ 1180200 h 2385016"/>
                  <a:gd name="connsiteX3" fmla="*/ 66100 w 6962741"/>
                  <a:gd name="connsiteY3" fmla="*/ 1213329 h 2385016"/>
                  <a:gd name="connsiteX4" fmla="*/ 104750 w 6962741"/>
                  <a:gd name="connsiteY4" fmla="*/ 1237561 h 2385016"/>
                  <a:gd name="connsiteX5" fmla="*/ 36015 w 6962741"/>
                  <a:gd name="connsiteY5" fmla="*/ 1228461 h 2385016"/>
                  <a:gd name="connsiteX6" fmla="*/ 411 w 6962741"/>
                  <a:gd name="connsiteY6" fmla="*/ 1217682 h 2385016"/>
                  <a:gd name="connsiteX7" fmla="*/ 0 w 6962741"/>
                  <a:gd name="connsiteY7" fmla="*/ 1209531 h 2385016"/>
                  <a:gd name="connsiteX8" fmla="*/ 531 w 6962741"/>
                  <a:gd name="connsiteY8" fmla="*/ 1209531 h 2385016"/>
                  <a:gd name="connsiteX9" fmla="*/ 6277 w 6962741"/>
                  <a:gd name="connsiteY9" fmla="*/ 1095755 h 2385016"/>
                  <a:gd name="connsiteX10" fmla="*/ 1192628 w 6962741"/>
                  <a:gd name="connsiteY10" fmla="*/ 25174 h 2385016"/>
                  <a:gd name="connsiteX11" fmla="*/ 2378979 w 6962741"/>
                  <a:gd name="connsiteY11" fmla="*/ 1095755 h 2385016"/>
                  <a:gd name="connsiteX12" fmla="*/ 2384724 w 6962741"/>
                  <a:gd name="connsiteY12" fmla="*/ 1209531 h 2385016"/>
                  <a:gd name="connsiteX13" fmla="*/ 2383962 w 6962741"/>
                  <a:gd name="connsiteY13" fmla="*/ 1209531 h 2385016"/>
                  <a:gd name="connsiteX14" fmla="*/ 2388768 w 6962741"/>
                  <a:gd name="connsiteY14" fmla="*/ 1304717 h 2385016"/>
                  <a:gd name="connsiteX15" fmla="*/ 3480560 w 6962741"/>
                  <a:gd name="connsiteY15" fmla="*/ 2289966 h 2385016"/>
                  <a:gd name="connsiteX16" fmla="*/ 4572350 w 6962741"/>
                  <a:gd name="connsiteY16" fmla="*/ 1304717 h 2385016"/>
                  <a:gd name="connsiteX17" fmla="*/ 4577605 w 6962741"/>
                  <a:gd name="connsiteY17" fmla="*/ 1200660 h 2385016"/>
                  <a:gd name="connsiteX18" fmla="*/ 4578136 w 6962741"/>
                  <a:gd name="connsiteY18" fmla="*/ 1200660 h 2385016"/>
                  <a:gd name="connsiteX19" fmla="*/ 4577725 w 6962741"/>
                  <a:gd name="connsiteY19" fmla="*/ 1192508 h 2385016"/>
                  <a:gd name="connsiteX20" fmla="*/ 5770233 w 6962741"/>
                  <a:gd name="connsiteY20" fmla="*/ 0 h 2385016"/>
                  <a:gd name="connsiteX21" fmla="*/ 6962741 w 6962741"/>
                  <a:gd name="connsiteY21" fmla="*/ 1192508 h 2385016"/>
                  <a:gd name="connsiteX22" fmla="*/ 6962410 w 6962741"/>
                  <a:gd name="connsiteY22" fmla="*/ 1195794 h 2385016"/>
                  <a:gd name="connsiteX23" fmla="*/ 6867359 w 6962741"/>
                  <a:gd name="connsiteY23" fmla="*/ 1195794 h 2385016"/>
                  <a:gd name="connsiteX24" fmla="*/ 6867690 w 6962741"/>
                  <a:gd name="connsiteY24" fmla="*/ 1192508 h 2385016"/>
                  <a:gd name="connsiteX25" fmla="*/ 5770233 w 6962741"/>
                  <a:gd name="connsiteY25" fmla="*/ 95051 h 2385016"/>
                  <a:gd name="connsiteX26" fmla="*/ 4672776 w 6962741"/>
                  <a:gd name="connsiteY26" fmla="*/ 1192508 h 2385016"/>
                  <a:gd name="connsiteX27" fmla="*/ 4673187 w 6962741"/>
                  <a:gd name="connsiteY27" fmla="*/ 1200660 h 2385016"/>
                  <a:gd name="connsiteX28" fmla="*/ 4672655 w 6962741"/>
                  <a:gd name="connsiteY28" fmla="*/ 1200660 h 2385016"/>
                  <a:gd name="connsiteX29" fmla="*/ 4666910 w 6962741"/>
                  <a:gd name="connsiteY29" fmla="*/ 1314435 h 2385016"/>
                  <a:gd name="connsiteX30" fmla="*/ 3480560 w 6962741"/>
                  <a:gd name="connsiteY30" fmla="*/ 2385016 h 2385016"/>
                  <a:gd name="connsiteX31" fmla="*/ 2294209 w 6962741"/>
                  <a:gd name="connsiteY31" fmla="*/ 1314435 h 2385016"/>
                  <a:gd name="connsiteX32" fmla="*/ 2288463 w 6962741"/>
                  <a:gd name="connsiteY32" fmla="*/ 1200660 h 2385016"/>
                  <a:gd name="connsiteX33" fmla="*/ 2289226 w 6962741"/>
                  <a:gd name="connsiteY33" fmla="*/ 1200660 h 2385016"/>
                  <a:gd name="connsiteX34" fmla="*/ 2284420 w 6962741"/>
                  <a:gd name="connsiteY34" fmla="*/ 1105474 h 2385016"/>
                  <a:gd name="connsiteX35" fmla="*/ 1192628 w 6962741"/>
                  <a:gd name="connsiteY35" fmla="*/ 120225 h 2385016"/>
                  <a:gd name="connsiteX36" fmla="*/ 100837 w 6962741"/>
                  <a:gd name="connsiteY36" fmla="*/ 1105474 h 2385016"/>
                  <a:gd name="connsiteX37" fmla="*/ 95582 w 6962741"/>
                  <a:gd name="connsiteY37" fmla="*/ 1209531 h 2385016"/>
                  <a:gd name="connsiteX38" fmla="*/ 95050 w 6962741"/>
                  <a:gd name="connsiteY38" fmla="*/ 1209531 h 2385016"/>
                  <a:gd name="connsiteX39" fmla="*/ 95462 w 6962741"/>
                  <a:gd name="connsiteY39" fmla="*/ 1217682 h 2385016"/>
                  <a:gd name="connsiteX40" fmla="*/ 92449 w 6962741"/>
                  <a:gd name="connsiteY40" fmla="*/ 1183798 h 2385016"/>
                  <a:gd name="connsiteX41" fmla="*/ 29389 w 6962741"/>
                  <a:gd name="connsiteY41" fmla="*/ 1343390 h 2385016"/>
                  <a:gd name="connsiteX0" fmla="*/ 29389 w 6962741"/>
                  <a:gd name="connsiteY0" fmla="*/ 1343390 h 2385016"/>
                  <a:gd name="connsiteX1" fmla="*/ 128968 w 6962741"/>
                  <a:gd name="connsiteY1" fmla="*/ 1171300 h 2385016"/>
                  <a:gd name="connsiteX2" fmla="*/ 116822 w 6962741"/>
                  <a:gd name="connsiteY2" fmla="*/ 1180200 h 2385016"/>
                  <a:gd name="connsiteX3" fmla="*/ 66100 w 6962741"/>
                  <a:gd name="connsiteY3" fmla="*/ 1213329 h 2385016"/>
                  <a:gd name="connsiteX4" fmla="*/ 104750 w 6962741"/>
                  <a:gd name="connsiteY4" fmla="*/ 1237561 h 2385016"/>
                  <a:gd name="connsiteX5" fmla="*/ 105701 w 6962741"/>
                  <a:gd name="connsiteY5" fmla="*/ 1177172 h 2385016"/>
                  <a:gd name="connsiteX6" fmla="*/ 36015 w 6962741"/>
                  <a:gd name="connsiteY6" fmla="*/ 1228461 h 2385016"/>
                  <a:gd name="connsiteX7" fmla="*/ 411 w 6962741"/>
                  <a:gd name="connsiteY7" fmla="*/ 1217682 h 2385016"/>
                  <a:gd name="connsiteX8" fmla="*/ 0 w 6962741"/>
                  <a:gd name="connsiteY8" fmla="*/ 1209531 h 2385016"/>
                  <a:gd name="connsiteX9" fmla="*/ 531 w 6962741"/>
                  <a:gd name="connsiteY9" fmla="*/ 1209531 h 2385016"/>
                  <a:gd name="connsiteX10" fmla="*/ 6277 w 6962741"/>
                  <a:gd name="connsiteY10" fmla="*/ 1095755 h 2385016"/>
                  <a:gd name="connsiteX11" fmla="*/ 1192628 w 6962741"/>
                  <a:gd name="connsiteY11" fmla="*/ 25174 h 2385016"/>
                  <a:gd name="connsiteX12" fmla="*/ 2378979 w 6962741"/>
                  <a:gd name="connsiteY12" fmla="*/ 1095755 h 2385016"/>
                  <a:gd name="connsiteX13" fmla="*/ 2384724 w 6962741"/>
                  <a:gd name="connsiteY13" fmla="*/ 1209531 h 2385016"/>
                  <a:gd name="connsiteX14" fmla="*/ 2383962 w 6962741"/>
                  <a:gd name="connsiteY14" fmla="*/ 1209531 h 2385016"/>
                  <a:gd name="connsiteX15" fmla="*/ 2388768 w 6962741"/>
                  <a:gd name="connsiteY15" fmla="*/ 1304717 h 2385016"/>
                  <a:gd name="connsiteX16" fmla="*/ 3480560 w 6962741"/>
                  <a:gd name="connsiteY16" fmla="*/ 2289966 h 2385016"/>
                  <a:gd name="connsiteX17" fmla="*/ 4572350 w 6962741"/>
                  <a:gd name="connsiteY17" fmla="*/ 1304717 h 2385016"/>
                  <a:gd name="connsiteX18" fmla="*/ 4577605 w 6962741"/>
                  <a:gd name="connsiteY18" fmla="*/ 1200660 h 2385016"/>
                  <a:gd name="connsiteX19" fmla="*/ 4578136 w 6962741"/>
                  <a:gd name="connsiteY19" fmla="*/ 1200660 h 2385016"/>
                  <a:gd name="connsiteX20" fmla="*/ 4577725 w 6962741"/>
                  <a:gd name="connsiteY20" fmla="*/ 1192508 h 2385016"/>
                  <a:gd name="connsiteX21" fmla="*/ 5770233 w 6962741"/>
                  <a:gd name="connsiteY21" fmla="*/ 0 h 2385016"/>
                  <a:gd name="connsiteX22" fmla="*/ 6962741 w 6962741"/>
                  <a:gd name="connsiteY22" fmla="*/ 1192508 h 2385016"/>
                  <a:gd name="connsiteX23" fmla="*/ 6962410 w 6962741"/>
                  <a:gd name="connsiteY23" fmla="*/ 1195794 h 2385016"/>
                  <a:gd name="connsiteX24" fmla="*/ 6867359 w 6962741"/>
                  <a:gd name="connsiteY24" fmla="*/ 1195794 h 2385016"/>
                  <a:gd name="connsiteX25" fmla="*/ 6867690 w 6962741"/>
                  <a:gd name="connsiteY25" fmla="*/ 1192508 h 2385016"/>
                  <a:gd name="connsiteX26" fmla="*/ 5770233 w 6962741"/>
                  <a:gd name="connsiteY26" fmla="*/ 95051 h 2385016"/>
                  <a:gd name="connsiteX27" fmla="*/ 4672776 w 6962741"/>
                  <a:gd name="connsiteY27" fmla="*/ 1192508 h 2385016"/>
                  <a:gd name="connsiteX28" fmla="*/ 4673187 w 6962741"/>
                  <a:gd name="connsiteY28" fmla="*/ 1200660 h 2385016"/>
                  <a:gd name="connsiteX29" fmla="*/ 4672655 w 6962741"/>
                  <a:gd name="connsiteY29" fmla="*/ 1200660 h 2385016"/>
                  <a:gd name="connsiteX30" fmla="*/ 4666910 w 6962741"/>
                  <a:gd name="connsiteY30" fmla="*/ 1314435 h 2385016"/>
                  <a:gd name="connsiteX31" fmla="*/ 3480560 w 6962741"/>
                  <a:gd name="connsiteY31" fmla="*/ 2385016 h 2385016"/>
                  <a:gd name="connsiteX32" fmla="*/ 2294209 w 6962741"/>
                  <a:gd name="connsiteY32" fmla="*/ 1314435 h 2385016"/>
                  <a:gd name="connsiteX33" fmla="*/ 2288463 w 6962741"/>
                  <a:gd name="connsiteY33" fmla="*/ 1200660 h 2385016"/>
                  <a:gd name="connsiteX34" fmla="*/ 2289226 w 6962741"/>
                  <a:gd name="connsiteY34" fmla="*/ 1200660 h 2385016"/>
                  <a:gd name="connsiteX35" fmla="*/ 2284420 w 6962741"/>
                  <a:gd name="connsiteY35" fmla="*/ 1105474 h 2385016"/>
                  <a:gd name="connsiteX36" fmla="*/ 1192628 w 6962741"/>
                  <a:gd name="connsiteY36" fmla="*/ 120225 h 2385016"/>
                  <a:gd name="connsiteX37" fmla="*/ 100837 w 6962741"/>
                  <a:gd name="connsiteY37" fmla="*/ 1105474 h 2385016"/>
                  <a:gd name="connsiteX38" fmla="*/ 95582 w 6962741"/>
                  <a:gd name="connsiteY38" fmla="*/ 1209531 h 2385016"/>
                  <a:gd name="connsiteX39" fmla="*/ 95050 w 6962741"/>
                  <a:gd name="connsiteY39" fmla="*/ 1209531 h 2385016"/>
                  <a:gd name="connsiteX40" fmla="*/ 95462 w 6962741"/>
                  <a:gd name="connsiteY40" fmla="*/ 1217682 h 2385016"/>
                  <a:gd name="connsiteX41" fmla="*/ 92449 w 6962741"/>
                  <a:gd name="connsiteY41" fmla="*/ 1183798 h 2385016"/>
                  <a:gd name="connsiteX42" fmla="*/ 29389 w 6962741"/>
                  <a:gd name="connsiteY42" fmla="*/ 1343390 h 2385016"/>
                  <a:gd name="connsiteX0" fmla="*/ 29389 w 6962741"/>
                  <a:gd name="connsiteY0" fmla="*/ 1343390 h 2385016"/>
                  <a:gd name="connsiteX1" fmla="*/ 43029 w 6962741"/>
                  <a:gd name="connsiteY1" fmla="*/ 1253464 h 2385016"/>
                  <a:gd name="connsiteX2" fmla="*/ 128968 w 6962741"/>
                  <a:gd name="connsiteY2" fmla="*/ 1171300 h 2385016"/>
                  <a:gd name="connsiteX3" fmla="*/ 116822 w 6962741"/>
                  <a:gd name="connsiteY3" fmla="*/ 1180200 h 2385016"/>
                  <a:gd name="connsiteX4" fmla="*/ 66100 w 6962741"/>
                  <a:gd name="connsiteY4" fmla="*/ 1213329 h 2385016"/>
                  <a:gd name="connsiteX5" fmla="*/ 104750 w 6962741"/>
                  <a:gd name="connsiteY5" fmla="*/ 1237561 h 2385016"/>
                  <a:gd name="connsiteX6" fmla="*/ 105701 w 6962741"/>
                  <a:gd name="connsiteY6" fmla="*/ 1177172 h 2385016"/>
                  <a:gd name="connsiteX7" fmla="*/ 36015 w 6962741"/>
                  <a:gd name="connsiteY7" fmla="*/ 1228461 h 2385016"/>
                  <a:gd name="connsiteX8" fmla="*/ 411 w 6962741"/>
                  <a:gd name="connsiteY8" fmla="*/ 1217682 h 2385016"/>
                  <a:gd name="connsiteX9" fmla="*/ 0 w 6962741"/>
                  <a:gd name="connsiteY9" fmla="*/ 1209531 h 2385016"/>
                  <a:gd name="connsiteX10" fmla="*/ 531 w 6962741"/>
                  <a:gd name="connsiteY10" fmla="*/ 1209531 h 2385016"/>
                  <a:gd name="connsiteX11" fmla="*/ 6277 w 6962741"/>
                  <a:gd name="connsiteY11" fmla="*/ 1095755 h 2385016"/>
                  <a:gd name="connsiteX12" fmla="*/ 1192628 w 6962741"/>
                  <a:gd name="connsiteY12" fmla="*/ 25174 h 2385016"/>
                  <a:gd name="connsiteX13" fmla="*/ 2378979 w 6962741"/>
                  <a:gd name="connsiteY13" fmla="*/ 1095755 h 2385016"/>
                  <a:gd name="connsiteX14" fmla="*/ 2384724 w 6962741"/>
                  <a:gd name="connsiteY14" fmla="*/ 1209531 h 2385016"/>
                  <a:gd name="connsiteX15" fmla="*/ 2383962 w 6962741"/>
                  <a:gd name="connsiteY15" fmla="*/ 1209531 h 2385016"/>
                  <a:gd name="connsiteX16" fmla="*/ 2388768 w 6962741"/>
                  <a:gd name="connsiteY16" fmla="*/ 1304717 h 2385016"/>
                  <a:gd name="connsiteX17" fmla="*/ 3480560 w 6962741"/>
                  <a:gd name="connsiteY17" fmla="*/ 2289966 h 2385016"/>
                  <a:gd name="connsiteX18" fmla="*/ 4572350 w 6962741"/>
                  <a:gd name="connsiteY18" fmla="*/ 1304717 h 2385016"/>
                  <a:gd name="connsiteX19" fmla="*/ 4577605 w 6962741"/>
                  <a:gd name="connsiteY19" fmla="*/ 1200660 h 2385016"/>
                  <a:gd name="connsiteX20" fmla="*/ 4578136 w 6962741"/>
                  <a:gd name="connsiteY20" fmla="*/ 1200660 h 2385016"/>
                  <a:gd name="connsiteX21" fmla="*/ 4577725 w 6962741"/>
                  <a:gd name="connsiteY21" fmla="*/ 1192508 h 2385016"/>
                  <a:gd name="connsiteX22" fmla="*/ 5770233 w 6962741"/>
                  <a:gd name="connsiteY22" fmla="*/ 0 h 2385016"/>
                  <a:gd name="connsiteX23" fmla="*/ 6962741 w 6962741"/>
                  <a:gd name="connsiteY23" fmla="*/ 1192508 h 2385016"/>
                  <a:gd name="connsiteX24" fmla="*/ 6962410 w 6962741"/>
                  <a:gd name="connsiteY24" fmla="*/ 1195794 h 2385016"/>
                  <a:gd name="connsiteX25" fmla="*/ 6867359 w 6962741"/>
                  <a:gd name="connsiteY25" fmla="*/ 1195794 h 2385016"/>
                  <a:gd name="connsiteX26" fmla="*/ 6867690 w 6962741"/>
                  <a:gd name="connsiteY26" fmla="*/ 1192508 h 2385016"/>
                  <a:gd name="connsiteX27" fmla="*/ 5770233 w 6962741"/>
                  <a:gd name="connsiteY27" fmla="*/ 95051 h 2385016"/>
                  <a:gd name="connsiteX28" fmla="*/ 4672776 w 6962741"/>
                  <a:gd name="connsiteY28" fmla="*/ 1192508 h 2385016"/>
                  <a:gd name="connsiteX29" fmla="*/ 4673187 w 6962741"/>
                  <a:gd name="connsiteY29" fmla="*/ 1200660 h 2385016"/>
                  <a:gd name="connsiteX30" fmla="*/ 4672655 w 6962741"/>
                  <a:gd name="connsiteY30" fmla="*/ 1200660 h 2385016"/>
                  <a:gd name="connsiteX31" fmla="*/ 4666910 w 6962741"/>
                  <a:gd name="connsiteY31" fmla="*/ 1314435 h 2385016"/>
                  <a:gd name="connsiteX32" fmla="*/ 3480560 w 6962741"/>
                  <a:gd name="connsiteY32" fmla="*/ 2385016 h 2385016"/>
                  <a:gd name="connsiteX33" fmla="*/ 2294209 w 6962741"/>
                  <a:gd name="connsiteY33" fmla="*/ 1314435 h 2385016"/>
                  <a:gd name="connsiteX34" fmla="*/ 2288463 w 6962741"/>
                  <a:gd name="connsiteY34" fmla="*/ 1200660 h 2385016"/>
                  <a:gd name="connsiteX35" fmla="*/ 2289226 w 6962741"/>
                  <a:gd name="connsiteY35" fmla="*/ 1200660 h 2385016"/>
                  <a:gd name="connsiteX36" fmla="*/ 2284420 w 6962741"/>
                  <a:gd name="connsiteY36" fmla="*/ 1105474 h 2385016"/>
                  <a:gd name="connsiteX37" fmla="*/ 1192628 w 6962741"/>
                  <a:gd name="connsiteY37" fmla="*/ 120225 h 2385016"/>
                  <a:gd name="connsiteX38" fmla="*/ 100837 w 6962741"/>
                  <a:gd name="connsiteY38" fmla="*/ 1105474 h 2385016"/>
                  <a:gd name="connsiteX39" fmla="*/ 95582 w 6962741"/>
                  <a:gd name="connsiteY39" fmla="*/ 1209531 h 2385016"/>
                  <a:gd name="connsiteX40" fmla="*/ 95050 w 6962741"/>
                  <a:gd name="connsiteY40" fmla="*/ 1209531 h 2385016"/>
                  <a:gd name="connsiteX41" fmla="*/ 95462 w 6962741"/>
                  <a:gd name="connsiteY41" fmla="*/ 1217682 h 2385016"/>
                  <a:gd name="connsiteX42" fmla="*/ 92449 w 6962741"/>
                  <a:gd name="connsiteY42" fmla="*/ 1183798 h 2385016"/>
                  <a:gd name="connsiteX43" fmla="*/ 29389 w 6962741"/>
                  <a:gd name="connsiteY43" fmla="*/ 1343390 h 2385016"/>
                  <a:gd name="connsiteX0" fmla="*/ 29389 w 6962741"/>
                  <a:gd name="connsiteY0" fmla="*/ 1343390 h 2385016"/>
                  <a:gd name="connsiteX1" fmla="*/ 43029 w 6962741"/>
                  <a:gd name="connsiteY1" fmla="*/ 1253464 h 2385016"/>
                  <a:gd name="connsiteX2" fmla="*/ 128968 w 6962741"/>
                  <a:gd name="connsiteY2" fmla="*/ 1171300 h 2385016"/>
                  <a:gd name="connsiteX3" fmla="*/ 116822 w 6962741"/>
                  <a:gd name="connsiteY3" fmla="*/ 1180200 h 2385016"/>
                  <a:gd name="connsiteX4" fmla="*/ 66100 w 6962741"/>
                  <a:gd name="connsiteY4" fmla="*/ 1213329 h 2385016"/>
                  <a:gd name="connsiteX5" fmla="*/ 104750 w 6962741"/>
                  <a:gd name="connsiteY5" fmla="*/ 1237561 h 2385016"/>
                  <a:gd name="connsiteX6" fmla="*/ 105701 w 6962741"/>
                  <a:gd name="connsiteY6" fmla="*/ 1177172 h 2385016"/>
                  <a:gd name="connsiteX7" fmla="*/ 36015 w 6962741"/>
                  <a:gd name="connsiteY7" fmla="*/ 1228461 h 2385016"/>
                  <a:gd name="connsiteX8" fmla="*/ 45146 w 6962741"/>
                  <a:gd name="connsiteY8" fmla="*/ 1266164 h 2385016"/>
                  <a:gd name="connsiteX9" fmla="*/ 411 w 6962741"/>
                  <a:gd name="connsiteY9" fmla="*/ 1217682 h 2385016"/>
                  <a:gd name="connsiteX10" fmla="*/ 0 w 6962741"/>
                  <a:gd name="connsiteY10" fmla="*/ 1209531 h 2385016"/>
                  <a:gd name="connsiteX11" fmla="*/ 531 w 6962741"/>
                  <a:gd name="connsiteY11" fmla="*/ 1209531 h 2385016"/>
                  <a:gd name="connsiteX12" fmla="*/ 6277 w 6962741"/>
                  <a:gd name="connsiteY12" fmla="*/ 1095755 h 2385016"/>
                  <a:gd name="connsiteX13" fmla="*/ 1192628 w 6962741"/>
                  <a:gd name="connsiteY13" fmla="*/ 25174 h 2385016"/>
                  <a:gd name="connsiteX14" fmla="*/ 2378979 w 6962741"/>
                  <a:gd name="connsiteY14" fmla="*/ 1095755 h 2385016"/>
                  <a:gd name="connsiteX15" fmla="*/ 2384724 w 6962741"/>
                  <a:gd name="connsiteY15" fmla="*/ 1209531 h 2385016"/>
                  <a:gd name="connsiteX16" fmla="*/ 2383962 w 6962741"/>
                  <a:gd name="connsiteY16" fmla="*/ 1209531 h 2385016"/>
                  <a:gd name="connsiteX17" fmla="*/ 2388768 w 6962741"/>
                  <a:gd name="connsiteY17" fmla="*/ 1304717 h 2385016"/>
                  <a:gd name="connsiteX18" fmla="*/ 3480560 w 6962741"/>
                  <a:gd name="connsiteY18" fmla="*/ 2289966 h 2385016"/>
                  <a:gd name="connsiteX19" fmla="*/ 4572350 w 6962741"/>
                  <a:gd name="connsiteY19" fmla="*/ 1304717 h 2385016"/>
                  <a:gd name="connsiteX20" fmla="*/ 4577605 w 6962741"/>
                  <a:gd name="connsiteY20" fmla="*/ 1200660 h 2385016"/>
                  <a:gd name="connsiteX21" fmla="*/ 4578136 w 6962741"/>
                  <a:gd name="connsiteY21" fmla="*/ 1200660 h 2385016"/>
                  <a:gd name="connsiteX22" fmla="*/ 4577725 w 6962741"/>
                  <a:gd name="connsiteY22" fmla="*/ 1192508 h 2385016"/>
                  <a:gd name="connsiteX23" fmla="*/ 5770233 w 6962741"/>
                  <a:gd name="connsiteY23" fmla="*/ 0 h 2385016"/>
                  <a:gd name="connsiteX24" fmla="*/ 6962741 w 6962741"/>
                  <a:gd name="connsiteY24" fmla="*/ 1192508 h 2385016"/>
                  <a:gd name="connsiteX25" fmla="*/ 6962410 w 6962741"/>
                  <a:gd name="connsiteY25" fmla="*/ 1195794 h 2385016"/>
                  <a:gd name="connsiteX26" fmla="*/ 6867359 w 6962741"/>
                  <a:gd name="connsiteY26" fmla="*/ 1195794 h 2385016"/>
                  <a:gd name="connsiteX27" fmla="*/ 6867690 w 6962741"/>
                  <a:gd name="connsiteY27" fmla="*/ 1192508 h 2385016"/>
                  <a:gd name="connsiteX28" fmla="*/ 5770233 w 6962741"/>
                  <a:gd name="connsiteY28" fmla="*/ 95051 h 2385016"/>
                  <a:gd name="connsiteX29" fmla="*/ 4672776 w 6962741"/>
                  <a:gd name="connsiteY29" fmla="*/ 1192508 h 2385016"/>
                  <a:gd name="connsiteX30" fmla="*/ 4673187 w 6962741"/>
                  <a:gd name="connsiteY30" fmla="*/ 1200660 h 2385016"/>
                  <a:gd name="connsiteX31" fmla="*/ 4672655 w 6962741"/>
                  <a:gd name="connsiteY31" fmla="*/ 1200660 h 2385016"/>
                  <a:gd name="connsiteX32" fmla="*/ 4666910 w 6962741"/>
                  <a:gd name="connsiteY32" fmla="*/ 1314435 h 2385016"/>
                  <a:gd name="connsiteX33" fmla="*/ 3480560 w 6962741"/>
                  <a:gd name="connsiteY33" fmla="*/ 2385016 h 2385016"/>
                  <a:gd name="connsiteX34" fmla="*/ 2294209 w 6962741"/>
                  <a:gd name="connsiteY34" fmla="*/ 1314435 h 2385016"/>
                  <a:gd name="connsiteX35" fmla="*/ 2288463 w 6962741"/>
                  <a:gd name="connsiteY35" fmla="*/ 1200660 h 2385016"/>
                  <a:gd name="connsiteX36" fmla="*/ 2289226 w 6962741"/>
                  <a:gd name="connsiteY36" fmla="*/ 1200660 h 2385016"/>
                  <a:gd name="connsiteX37" fmla="*/ 2284420 w 6962741"/>
                  <a:gd name="connsiteY37" fmla="*/ 1105474 h 2385016"/>
                  <a:gd name="connsiteX38" fmla="*/ 1192628 w 6962741"/>
                  <a:gd name="connsiteY38" fmla="*/ 120225 h 2385016"/>
                  <a:gd name="connsiteX39" fmla="*/ 100837 w 6962741"/>
                  <a:gd name="connsiteY39" fmla="*/ 1105474 h 2385016"/>
                  <a:gd name="connsiteX40" fmla="*/ 95582 w 6962741"/>
                  <a:gd name="connsiteY40" fmla="*/ 1209531 h 2385016"/>
                  <a:gd name="connsiteX41" fmla="*/ 95050 w 6962741"/>
                  <a:gd name="connsiteY41" fmla="*/ 1209531 h 2385016"/>
                  <a:gd name="connsiteX42" fmla="*/ 95462 w 6962741"/>
                  <a:gd name="connsiteY42" fmla="*/ 1217682 h 2385016"/>
                  <a:gd name="connsiteX43" fmla="*/ 92449 w 6962741"/>
                  <a:gd name="connsiteY43" fmla="*/ 1183798 h 2385016"/>
                  <a:gd name="connsiteX44" fmla="*/ 29389 w 6962741"/>
                  <a:gd name="connsiteY44" fmla="*/ 1343390 h 2385016"/>
                  <a:gd name="connsiteX0" fmla="*/ 54789 w 6962741"/>
                  <a:gd name="connsiteY0" fmla="*/ 1231207 h 2385016"/>
                  <a:gd name="connsiteX1" fmla="*/ 43029 w 6962741"/>
                  <a:gd name="connsiteY1" fmla="*/ 1253464 h 2385016"/>
                  <a:gd name="connsiteX2" fmla="*/ 128968 w 6962741"/>
                  <a:gd name="connsiteY2" fmla="*/ 1171300 h 2385016"/>
                  <a:gd name="connsiteX3" fmla="*/ 116822 w 6962741"/>
                  <a:gd name="connsiteY3" fmla="*/ 1180200 h 2385016"/>
                  <a:gd name="connsiteX4" fmla="*/ 66100 w 6962741"/>
                  <a:gd name="connsiteY4" fmla="*/ 1213329 h 2385016"/>
                  <a:gd name="connsiteX5" fmla="*/ 104750 w 6962741"/>
                  <a:gd name="connsiteY5" fmla="*/ 1237561 h 2385016"/>
                  <a:gd name="connsiteX6" fmla="*/ 105701 w 6962741"/>
                  <a:gd name="connsiteY6" fmla="*/ 1177172 h 2385016"/>
                  <a:gd name="connsiteX7" fmla="*/ 36015 w 6962741"/>
                  <a:gd name="connsiteY7" fmla="*/ 1228461 h 2385016"/>
                  <a:gd name="connsiteX8" fmla="*/ 45146 w 6962741"/>
                  <a:gd name="connsiteY8" fmla="*/ 1266164 h 2385016"/>
                  <a:gd name="connsiteX9" fmla="*/ 411 w 6962741"/>
                  <a:gd name="connsiteY9" fmla="*/ 1217682 h 2385016"/>
                  <a:gd name="connsiteX10" fmla="*/ 0 w 6962741"/>
                  <a:gd name="connsiteY10" fmla="*/ 1209531 h 2385016"/>
                  <a:gd name="connsiteX11" fmla="*/ 531 w 6962741"/>
                  <a:gd name="connsiteY11" fmla="*/ 1209531 h 2385016"/>
                  <a:gd name="connsiteX12" fmla="*/ 6277 w 6962741"/>
                  <a:gd name="connsiteY12" fmla="*/ 1095755 h 2385016"/>
                  <a:gd name="connsiteX13" fmla="*/ 1192628 w 6962741"/>
                  <a:gd name="connsiteY13" fmla="*/ 25174 h 2385016"/>
                  <a:gd name="connsiteX14" fmla="*/ 2378979 w 6962741"/>
                  <a:gd name="connsiteY14" fmla="*/ 1095755 h 2385016"/>
                  <a:gd name="connsiteX15" fmla="*/ 2384724 w 6962741"/>
                  <a:gd name="connsiteY15" fmla="*/ 1209531 h 2385016"/>
                  <a:gd name="connsiteX16" fmla="*/ 2383962 w 6962741"/>
                  <a:gd name="connsiteY16" fmla="*/ 1209531 h 2385016"/>
                  <a:gd name="connsiteX17" fmla="*/ 2388768 w 6962741"/>
                  <a:gd name="connsiteY17" fmla="*/ 1304717 h 2385016"/>
                  <a:gd name="connsiteX18" fmla="*/ 3480560 w 6962741"/>
                  <a:gd name="connsiteY18" fmla="*/ 2289966 h 2385016"/>
                  <a:gd name="connsiteX19" fmla="*/ 4572350 w 6962741"/>
                  <a:gd name="connsiteY19" fmla="*/ 1304717 h 2385016"/>
                  <a:gd name="connsiteX20" fmla="*/ 4577605 w 6962741"/>
                  <a:gd name="connsiteY20" fmla="*/ 1200660 h 2385016"/>
                  <a:gd name="connsiteX21" fmla="*/ 4578136 w 6962741"/>
                  <a:gd name="connsiteY21" fmla="*/ 1200660 h 2385016"/>
                  <a:gd name="connsiteX22" fmla="*/ 4577725 w 6962741"/>
                  <a:gd name="connsiteY22" fmla="*/ 1192508 h 2385016"/>
                  <a:gd name="connsiteX23" fmla="*/ 5770233 w 6962741"/>
                  <a:gd name="connsiteY23" fmla="*/ 0 h 2385016"/>
                  <a:gd name="connsiteX24" fmla="*/ 6962741 w 6962741"/>
                  <a:gd name="connsiteY24" fmla="*/ 1192508 h 2385016"/>
                  <a:gd name="connsiteX25" fmla="*/ 6962410 w 6962741"/>
                  <a:gd name="connsiteY25" fmla="*/ 1195794 h 2385016"/>
                  <a:gd name="connsiteX26" fmla="*/ 6867359 w 6962741"/>
                  <a:gd name="connsiteY26" fmla="*/ 1195794 h 2385016"/>
                  <a:gd name="connsiteX27" fmla="*/ 6867690 w 6962741"/>
                  <a:gd name="connsiteY27" fmla="*/ 1192508 h 2385016"/>
                  <a:gd name="connsiteX28" fmla="*/ 5770233 w 6962741"/>
                  <a:gd name="connsiteY28" fmla="*/ 95051 h 2385016"/>
                  <a:gd name="connsiteX29" fmla="*/ 4672776 w 6962741"/>
                  <a:gd name="connsiteY29" fmla="*/ 1192508 h 2385016"/>
                  <a:gd name="connsiteX30" fmla="*/ 4673187 w 6962741"/>
                  <a:gd name="connsiteY30" fmla="*/ 1200660 h 2385016"/>
                  <a:gd name="connsiteX31" fmla="*/ 4672655 w 6962741"/>
                  <a:gd name="connsiteY31" fmla="*/ 1200660 h 2385016"/>
                  <a:gd name="connsiteX32" fmla="*/ 4666910 w 6962741"/>
                  <a:gd name="connsiteY32" fmla="*/ 1314435 h 2385016"/>
                  <a:gd name="connsiteX33" fmla="*/ 3480560 w 6962741"/>
                  <a:gd name="connsiteY33" fmla="*/ 2385016 h 2385016"/>
                  <a:gd name="connsiteX34" fmla="*/ 2294209 w 6962741"/>
                  <a:gd name="connsiteY34" fmla="*/ 1314435 h 2385016"/>
                  <a:gd name="connsiteX35" fmla="*/ 2288463 w 6962741"/>
                  <a:gd name="connsiteY35" fmla="*/ 1200660 h 2385016"/>
                  <a:gd name="connsiteX36" fmla="*/ 2289226 w 6962741"/>
                  <a:gd name="connsiteY36" fmla="*/ 1200660 h 2385016"/>
                  <a:gd name="connsiteX37" fmla="*/ 2284420 w 6962741"/>
                  <a:gd name="connsiteY37" fmla="*/ 1105474 h 2385016"/>
                  <a:gd name="connsiteX38" fmla="*/ 1192628 w 6962741"/>
                  <a:gd name="connsiteY38" fmla="*/ 120225 h 2385016"/>
                  <a:gd name="connsiteX39" fmla="*/ 100837 w 6962741"/>
                  <a:gd name="connsiteY39" fmla="*/ 1105474 h 2385016"/>
                  <a:gd name="connsiteX40" fmla="*/ 95582 w 6962741"/>
                  <a:gd name="connsiteY40" fmla="*/ 1209531 h 2385016"/>
                  <a:gd name="connsiteX41" fmla="*/ 95050 w 6962741"/>
                  <a:gd name="connsiteY41" fmla="*/ 1209531 h 2385016"/>
                  <a:gd name="connsiteX42" fmla="*/ 95462 w 6962741"/>
                  <a:gd name="connsiteY42" fmla="*/ 1217682 h 2385016"/>
                  <a:gd name="connsiteX43" fmla="*/ 92449 w 6962741"/>
                  <a:gd name="connsiteY43" fmla="*/ 1183798 h 2385016"/>
                  <a:gd name="connsiteX44" fmla="*/ 54789 w 6962741"/>
                  <a:gd name="connsiteY44" fmla="*/ 1231207 h 238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962741" h="2385016">
                    <a:moveTo>
                      <a:pt x="54789" y="1231207"/>
                    </a:moveTo>
                    <a:cubicBezTo>
                      <a:pt x="46552" y="1242818"/>
                      <a:pt x="26433" y="1282146"/>
                      <a:pt x="43029" y="1253464"/>
                    </a:cubicBezTo>
                    <a:cubicBezTo>
                      <a:pt x="59626" y="1224782"/>
                      <a:pt x="125489" y="1227608"/>
                      <a:pt x="128968" y="1171300"/>
                    </a:cubicBezTo>
                    <a:lnTo>
                      <a:pt x="116822" y="1180200"/>
                    </a:lnTo>
                    <a:lnTo>
                      <a:pt x="66100" y="1213329"/>
                    </a:lnTo>
                    <a:cubicBezTo>
                      <a:pt x="65731" y="1216989"/>
                      <a:pt x="105119" y="1233901"/>
                      <a:pt x="104750" y="1237561"/>
                    </a:cubicBezTo>
                    <a:cubicBezTo>
                      <a:pt x="112454" y="1285648"/>
                      <a:pt x="117157" y="1178689"/>
                      <a:pt x="105701" y="1177172"/>
                    </a:cubicBezTo>
                    <a:cubicBezTo>
                      <a:pt x="94245" y="1175655"/>
                      <a:pt x="46107" y="1213629"/>
                      <a:pt x="36015" y="1228461"/>
                    </a:cubicBezTo>
                    <a:cubicBezTo>
                      <a:pt x="25923" y="1243293"/>
                      <a:pt x="51080" y="1267960"/>
                      <a:pt x="45146" y="1266164"/>
                    </a:cubicBezTo>
                    <a:cubicBezTo>
                      <a:pt x="39212" y="1264368"/>
                      <a:pt x="1938" y="1264162"/>
                      <a:pt x="411" y="1217682"/>
                    </a:cubicBezTo>
                    <a:lnTo>
                      <a:pt x="0" y="1209531"/>
                    </a:lnTo>
                    <a:lnTo>
                      <a:pt x="531" y="1209531"/>
                    </a:lnTo>
                    <a:lnTo>
                      <a:pt x="6277" y="1095755"/>
                    </a:lnTo>
                    <a:cubicBezTo>
                      <a:pt x="67345" y="494427"/>
                      <a:pt x="575188" y="25174"/>
                      <a:pt x="1192628" y="25174"/>
                    </a:cubicBezTo>
                    <a:cubicBezTo>
                      <a:pt x="1810069" y="25174"/>
                      <a:pt x="2317911" y="494427"/>
                      <a:pt x="2378979" y="1095755"/>
                    </a:cubicBezTo>
                    <a:lnTo>
                      <a:pt x="2384724" y="1209531"/>
                    </a:lnTo>
                    <a:lnTo>
                      <a:pt x="2383962" y="1209531"/>
                    </a:lnTo>
                    <a:lnTo>
                      <a:pt x="2388768" y="1304717"/>
                    </a:lnTo>
                    <a:cubicBezTo>
                      <a:pt x="2444969" y="1858116"/>
                      <a:pt x="2912332" y="2289966"/>
                      <a:pt x="3480560" y="2289966"/>
                    </a:cubicBezTo>
                    <a:cubicBezTo>
                      <a:pt x="4048786" y="2289966"/>
                      <a:pt x="4516150" y="1858116"/>
                      <a:pt x="4572350" y="1304717"/>
                    </a:cubicBezTo>
                    <a:lnTo>
                      <a:pt x="4577605" y="1200660"/>
                    </a:lnTo>
                    <a:lnTo>
                      <a:pt x="4578136" y="1200660"/>
                    </a:lnTo>
                    <a:lnTo>
                      <a:pt x="4577725" y="1192508"/>
                    </a:lnTo>
                    <a:cubicBezTo>
                      <a:pt x="4577725" y="533905"/>
                      <a:pt x="5111629" y="0"/>
                      <a:pt x="5770233" y="0"/>
                    </a:cubicBezTo>
                    <a:cubicBezTo>
                      <a:pt x="6428836" y="0"/>
                      <a:pt x="6962741" y="533905"/>
                      <a:pt x="6962741" y="1192508"/>
                    </a:cubicBezTo>
                    <a:cubicBezTo>
                      <a:pt x="6962631" y="1193603"/>
                      <a:pt x="6962520" y="1194699"/>
                      <a:pt x="6962410" y="1195794"/>
                    </a:cubicBezTo>
                    <a:lnTo>
                      <a:pt x="6867359" y="1195794"/>
                    </a:lnTo>
                    <a:cubicBezTo>
                      <a:pt x="6867469" y="1194699"/>
                      <a:pt x="6867580" y="1193603"/>
                      <a:pt x="6867690" y="1192508"/>
                    </a:cubicBezTo>
                    <a:cubicBezTo>
                      <a:pt x="6867690" y="586400"/>
                      <a:pt x="6376341" y="95051"/>
                      <a:pt x="5770233" y="95051"/>
                    </a:cubicBezTo>
                    <a:cubicBezTo>
                      <a:pt x="5164125" y="95051"/>
                      <a:pt x="4672776" y="586400"/>
                      <a:pt x="4672776" y="1192508"/>
                    </a:cubicBezTo>
                    <a:lnTo>
                      <a:pt x="4673187" y="1200660"/>
                    </a:lnTo>
                    <a:lnTo>
                      <a:pt x="4672655" y="1200660"/>
                    </a:lnTo>
                    <a:lnTo>
                      <a:pt x="4666910" y="1314435"/>
                    </a:lnTo>
                    <a:cubicBezTo>
                      <a:pt x="4605842" y="1915764"/>
                      <a:pt x="4098000" y="2385016"/>
                      <a:pt x="3480560" y="2385016"/>
                    </a:cubicBezTo>
                    <a:cubicBezTo>
                      <a:pt x="2863118" y="2385016"/>
                      <a:pt x="2355277" y="1915764"/>
                      <a:pt x="2294209" y="1314435"/>
                    </a:cubicBezTo>
                    <a:lnTo>
                      <a:pt x="2288463" y="1200660"/>
                    </a:lnTo>
                    <a:lnTo>
                      <a:pt x="2289226" y="1200660"/>
                    </a:lnTo>
                    <a:lnTo>
                      <a:pt x="2284420" y="1105474"/>
                    </a:lnTo>
                    <a:cubicBezTo>
                      <a:pt x="2228218" y="552075"/>
                      <a:pt x="1760855" y="120225"/>
                      <a:pt x="1192628" y="120225"/>
                    </a:cubicBezTo>
                    <a:cubicBezTo>
                      <a:pt x="624402" y="120225"/>
                      <a:pt x="157038" y="552075"/>
                      <a:pt x="100837" y="1105474"/>
                    </a:cubicBezTo>
                    <a:lnTo>
                      <a:pt x="95582" y="1209531"/>
                    </a:lnTo>
                    <a:lnTo>
                      <a:pt x="95050" y="1209531"/>
                    </a:lnTo>
                    <a:cubicBezTo>
                      <a:pt x="95187" y="1212248"/>
                      <a:pt x="95325" y="1214965"/>
                      <a:pt x="95462" y="1217682"/>
                    </a:cubicBezTo>
                    <a:cubicBezTo>
                      <a:pt x="92820" y="1268611"/>
                      <a:pt x="103461" y="1162847"/>
                      <a:pt x="92449" y="1183798"/>
                    </a:cubicBezTo>
                    <a:cubicBezTo>
                      <a:pt x="81437" y="1204749"/>
                      <a:pt x="63026" y="1219596"/>
                      <a:pt x="54789" y="1231207"/>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8209405" y="3129027"/>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grpSp>
      </p:gr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a:xfrm>
            <a:off x="2909764" y="4856384"/>
            <a:ext cx="1796396" cy="302186"/>
          </a:xfrm>
        </p:spPr>
        <p:txBody>
          <a:bodyPr/>
          <a:lstStyle/>
          <a:p>
            <a:pPr algn="ctr"/>
            <a:r>
              <a:rPr lang="en-US" dirty="0"/>
              <a:t>GitHub API</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a:xfrm>
            <a:off x="2909764" y="5249630"/>
            <a:ext cx="1813567" cy="706438"/>
          </a:xfrm>
        </p:spPr>
        <p:txBody>
          <a:bodyPr/>
          <a:lstStyle/>
          <a:p>
            <a:pPr algn="ctr"/>
            <a:r>
              <a:rPr lang="en-US" dirty="0"/>
              <a:t>Used in order to collect Data </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a:xfrm>
            <a:off x="5219926" y="4856384"/>
            <a:ext cx="1796396" cy="302186"/>
          </a:xfrm>
        </p:spPr>
        <p:txBody>
          <a:bodyPr/>
          <a:lstStyle/>
          <a:p>
            <a:pPr algn="ctr"/>
            <a:r>
              <a:rPr lang="en-US" dirty="0"/>
              <a:t>C#</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a:xfrm>
            <a:off x="5219926" y="5249630"/>
            <a:ext cx="1813567" cy="706438"/>
          </a:xfrm>
        </p:spPr>
        <p:txBody>
          <a:bodyPr/>
          <a:lstStyle/>
          <a:p>
            <a:pPr algn="ctr"/>
            <a:r>
              <a:rPr lang="en-US" dirty="0"/>
              <a:t>Used to perform requests from GitHub API in order to collect data</a:t>
            </a:r>
          </a:p>
          <a:p>
            <a:pPr algn="ctr"/>
            <a:endParaRPr lang="en-US" dirty="0"/>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7530088" y="4856384"/>
            <a:ext cx="1796396" cy="302186"/>
          </a:xfrm>
        </p:spPr>
        <p:txBody>
          <a:bodyPr/>
          <a:lstStyle/>
          <a:p>
            <a:pPr algn="ctr"/>
            <a:r>
              <a:rPr lang="en-US" dirty="0"/>
              <a:t>Tableau</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7530088" y="5249630"/>
            <a:ext cx="1813567" cy="706438"/>
          </a:xfrm>
        </p:spPr>
        <p:txBody>
          <a:bodyPr/>
          <a:lstStyle/>
          <a:p>
            <a:pPr algn="ctr"/>
            <a:r>
              <a:rPr lang="en-US" dirty="0"/>
              <a:t>Used for manual Data Analysis</a:t>
            </a:r>
          </a:p>
          <a:p>
            <a:pPr algn="ctr"/>
            <a:endParaRPr lang="en-US" dirty="0"/>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Tools Used during research</a:t>
            </a:r>
          </a:p>
        </p:txBody>
      </p:sp>
    </p:spTree>
    <p:extLst>
      <p:ext uri="{BB962C8B-B14F-4D97-AF65-F5344CB8AC3E}">
        <p14:creationId xmlns:p14="http://schemas.microsoft.com/office/powerpoint/2010/main" val="423062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3E4767-AF13-1312-ADC5-3DD112EC8E8E}"/>
              </a:ext>
            </a:extLst>
          </p:cNvPr>
          <p:cNvSpPr>
            <a:spLocks noGrp="1"/>
          </p:cNvSpPr>
          <p:nvPr>
            <p:ph type="body" sz="quarter" idx="11"/>
          </p:nvPr>
        </p:nvSpPr>
        <p:spPr>
          <a:xfrm>
            <a:off x="1563858" y="1788695"/>
            <a:ext cx="9053636" cy="4393401"/>
          </a:xfrm>
        </p:spPr>
        <p:txBody>
          <a:bodyPr/>
          <a:lstStyle/>
          <a:p>
            <a:r>
              <a:rPr lang="en-US" sz="2000" dirty="0"/>
              <a:t>In order to answer the research question, we used the course’s website to find a dataset containing different users.</a:t>
            </a:r>
          </a:p>
          <a:p>
            <a:endParaRPr lang="en-US" sz="2000" dirty="0"/>
          </a:p>
          <a:p>
            <a:pPr marL="342900" indent="-342900">
              <a:buFont typeface="Arial" panose="020B0604020202020204" pitchFamily="34" charset="0"/>
              <a:buChar char="•"/>
            </a:pPr>
            <a:r>
              <a:rPr lang="en-US" sz="2000" dirty="0"/>
              <a:t>The original Dataset contain more than 31000 records and doesn’t have information about number of follower of the owner of the repository</a:t>
            </a:r>
          </a:p>
          <a:p>
            <a:pPr marL="342900" indent="-342900">
              <a:buFont typeface="Arial" panose="020B0604020202020204" pitchFamily="34" charset="0"/>
              <a:buChar char="•"/>
            </a:pPr>
            <a:r>
              <a:rPr lang="en-US" sz="2000" dirty="0">
                <a:effectLst/>
              </a:rPr>
              <a:t>Using C# code and GitHub API we add the needed information.</a:t>
            </a:r>
          </a:p>
        </p:txBody>
      </p:sp>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Dataset</a:t>
            </a:r>
            <a:endParaRPr lang="en-IL" dirty="0"/>
          </a:p>
        </p:txBody>
      </p:sp>
    </p:spTree>
    <p:extLst>
      <p:ext uri="{BB962C8B-B14F-4D97-AF65-F5344CB8AC3E}">
        <p14:creationId xmlns:p14="http://schemas.microsoft.com/office/powerpoint/2010/main" val="45853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1048CD5-397F-1637-E1F7-45556FB23F0F}"/>
              </a:ext>
            </a:extLst>
          </p:cNvPr>
          <p:cNvSpPr>
            <a:spLocks noGrp="1"/>
          </p:cNvSpPr>
          <p:nvPr>
            <p:ph type="title"/>
          </p:nvPr>
        </p:nvSpPr>
        <p:spPr/>
        <p:txBody>
          <a:bodyPr/>
          <a:lstStyle/>
          <a:p>
            <a:r>
              <a:rPr lang="en-US" dirty="0"/>
              <a:t>Dataset</a:t>
            </a:r>
            <a:endParaRPr lang="en-IL" dirty="0"/>
          </a:p>
        </p:txBody>
      </p:sp>
      <p:sp>
        <p:nvSpPr>
          <p:cNvPr id="13" name="AutoShape 2">
            <a:extLst>
              <a:ext uri="{FF2B5EF4-FFF2-40B4-BE49-F238E27FC236}">
                <a16:creationId xmlns:a16="http://schemas.microsoft.com/office/drawing/2014/main" id="{9E1D9368-441B-893E-BF9F-150DA59642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15" name="Picture 14" descr="Table&#10;&#10;Description automatically generated">
            <a:extLst>
              <a:ext uri="{FF2B5EF4-FFF2-40B4-BE49-F238E27FC236}">
                <a16:creationId xmlns:a16="http://schemas.microsoft.com/office/drawing/2014/main" id="{97001C34-7EDB-4842-8CED-CC19297346CE}"/>
              </a:ext>
            </a:extLst>
          </p:cNvPr>
          <p:cNvPicPr>
            <a:picLocks noChangeAspect="1"/>
          </p:cNvPicPr>
          <p:nvPr/>
        </p:nvPicPr>
        <p:blipFill>
          <a:blip r:embed="rId2"/>
          <a:stretch>
            <a:fillRect/>
          </a:stretch>
        </p:blipFill>
        <p:spPr>
          <a:xfrm>
            <a:off x="741436" y="1666960"/>
            <a:ext cx="10698480" cy="4794256"/>
          </a:xfrm>
          <a:prstGeom prst="rect">
            <a:avLst/>
          </a:prstGeom>
        </p:spPr>
      </p:pic>
    </p:spTree>
    <p:extLst>
      <p:ext uri="{BB962C8B-B14F-4D97-AF65-F5344CB8AC3E}">
        <p14:creationId xmlns:p14="http://schemas.microsoft.com/office/powerpoint/2010/main" val="333158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3E4767-AF13-1312-ADC5-3DD112EC8E8E}"/>
              </a:ext>
            </a:extLst>
          </p:cNvPr>
          <p:cNvSpPr>
            <a:spLocks noGrp="1"/>
          </p:cNvSpPr>
          <p:nvPr>
            <p:ph type="body" sz="quarter" idx="11"/>
          </p:nvPr>
        </p:nvSpPr>
        <p:spPr>
          <a:xfrm>
            <a:off x="1399371" y="1634479"/>
            <a:ext cx="9706235" cy="4724400"/>
          </a:xfrm>
        </p:spPr>
        <p:txBody>
          <a:bodyPr/>
          <a:lstStyle/>
          <a:p>
            <a:pPr marL="914400" lvl="1" indent="-457200">
              <a:buFont typeface="+mj-lt"/>
              <a:buAutoNum type="arabicPeriod"/>
            </a:pPr>
            <a:r>
              <a:rPr lang="en-US" sz="2000" dirty="0">
                <a:effectLst/>
              </a:rPr>
              <a:t>In our research question we are investigating the user’s followers, therefore, we decided to remove all the duplicate user from the original dataset</a:t>
            </a:r>
            <a:r>
              <a:rPr lang="en-US" sz="2000" dirty="0">
                <a:effectLst/>
                <a:highlight>
                  <a:srgbClr val="FFFF00"/>
                </a:highlight>
              </a:rPr>
              <a:t> and remove all the repositories with 0 forks </a:t>
            </a:r>
            <a:r>
              <a:rPr lang="en-US" sz="2000" dirty="0">
                <a:effectLst/>
              </a:rPr>
              <a:t>using C# before starting analysis.</a:t>
            </a:r>
          </a:p>
          <a:p>
            <a:pPr marL="914400" lvl="1" indent="-457200">
              <a:buFont typeface="+mj-lt"/>
              <a:buAutoNum type="arabicPeriod"/>
            </a:pPr>
            <a:r>
              <a:rPr lang="en-US" sz="2000" dirty="0">
                <a:effectLst/>
              </a:rPr>
              <a:t>We Used GitHub User Information API in order to obtain the followers and more relevant data set as:</a:t>
            </a:r>
          </a:p>
          <a:p>
            <a:pPr marL="1828800" lvl="3" indent="-457200">
              <a:buFont typeface="Arial" panose="020B0604020202020204" pitchFamily="34" charset="0"/>
              <a:buChar char="•"/>
            </a:pPr>
            <a:r>
              <a:rPr lang="en-US" sz="2000" dirty="0">
                <a:effectLst/>
              </a:rPr>
              <a:t>Username</a:t>
            </a:r>
          </a:p>
          <a:p>
            <a:pPr marL="1828800" lvl="3" indent="-457200">
              <a:buFont typeface="Arial" panose="020B0604020202020204" pitchFamily="34" charset="0"/>
              <a:buChar char="•"/>
            </a:pPr>
            <a:r>
              <a:rPr lang="en-US" sz="2000" dirty="0">
                <a:effectLst/>
              </a:rPr>
              <a:t>Bio</a:t>
            </a:r>
          </a:p>
          <a:p>
            <a:pPr marL="1828800" lvl="3" indent="-457200">
              <a:buFont typeface="Arial" panose="020B0604020202020204" pitchFamily="34" charset="0"/>
              <a:buChar char="•"/>
            </a:pPr>
            <a:r>
              <a:rPr lang="en-US" sz="2000" dirty="0">
                <a:effectLst/>
              </a:rPr>
              <a:t>Company</a:t>
            </a:r>
          </a:p>
          <a:p>
            <a:pPr marL="1828800" lvl="3" indent="-457200">
              <a:buFont typeface="Arial" panose="020B0604020202020204" pitchFamily="34" charset="0"/>
              <a:buChar char="•"/>
            </a:pPr>
            <a:r>
              <a:rPr lang="en-US" sz="2000" dirty="0">
                <a:effectLst/>
              </a:rPr>
              <a:t>Followers</a:t>
            </a:r>
          </a:p>
          <a:p>
            <a:pPr lvl="3"/>
            <a:r>
              <a:rPr lang="en-US" sz="2000" dirty="0">
                <a:effectLst/>
              </a:rPr>
              <a:t>The dataset we ended up with contains </a:t>
            </a:r>
            <a:r>
              <a:rPr lang="en-US" sz="2000" dirty="0">
                <a:effectLst/>
                <a:highlight>
                  <a:srgbClr val="FFFF00"/>
                </a:highlight>
              </a:rPr>
              <a:t>967</a:t>
            </a:r>
            <a:r>
              <a:rPr lang="en-US" sz="2000" dirty="0">
                <a:effectLst/>
              </a:rPr>
              <a:t> records ( different users )</a:t>
            </a:r>
            <a:endParaRPr lang="en-IL" sz="2000" dirty="0">
              <a:effectLst/>
            </a:endParaRPr>
          </a:p>
          <a:p>
            <a:endParaRPr lang="en-US" sz="2000" dirty="0">
              <a:effectLst/>
            </a:endParaRPr>
          </a:p>
          <a:p>
            <a:pPr marL="457200" indent="-457200">
              <a:buFont typeface="+mj-lt"/>
              <a:buAutoNum type="arabicPeriod"/>
            </a:pPr>
            <a:endParaRPr lang="en-IL" sz="2000" dirty="0">
              <a:effectLst/>
            </a:endParaRPr>
          </a:p>
        </p:txBody>
      </p:sp>
      <p:sp>
        <p:nvSpPr>
          <p:cNvPr id="10" name="Title 9">
            <a:extLst>
              <a:ext uri="{FF2B5EF4-FFF2-40B4-BE49-F238E27FC236}">
                <a16:creationId xmlns:a16="http://schemas.microsoft.com/office/drawing/2014/main" id="{5DD2EFD5-DDA4-4259-1CB4-42BF496B3794}"/>
              </a:ext>
            </a:extLst>
          </p:cNvPr>
          <p:cNvSpPr>
            <a:spLocks noGrp="1"/>
          </p:cNvSpPr>
          <p:nvPr>
            <p:ph type="title"/>
          </p:nvPr>
        </p:nvSpPr>
        <p:spPr/>
        <p:txBody>
          <a:bodyPr/>
          <a:lstStyle/>
          <a:p>
            <a:r>
              <a:rPr lang="en-US" dirty="0"/>
              <a:t>Preprocessing</a:t>
            </a:r>
            <a:endParaRPr lang="en-IL" dirty="0"/>
          </a:p>
        </p:txBody>
      </p:sp>
    </p:spTree>
    <p:extLst>
      <p:ext uri="{BB962C8B-B14F-4D97-AF65-F5344CB8AC3E}">
        <p14:creationId xmlns:p14="http://schemas.microsoft.com/office/powerpoint/2010/main" val="43389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0A21A7D-7970-9A09-9F01-F73C9E5F5137}"/>
              </a:ext>
            </a:extLst>
          </p:cNvPr>
          <p:cNvPicPr>
            <a:picLocks noChangeAspect="1"/>
          </p:cNvPicPr>
          <p:nvPr/>
        </p:nvPicPr>
        <p:blipFill>
          <a:blip r:embed="rId2"/>
          <a:stretch>
            <a:fillRect/>
          </a:stretch>
        </p:blipFill>
        <p:spPr>
          <a:xfrm>
            <a:off x="290309" y="551032"/>
            <a:ext cx="5704092" cy="3093622"/>
          </a:xfrm>
          <a:prstGeom prst="rect">
            <a:avLst/>
          </a:prstGeom>
        </p:spPr>
      </p:pic>
      <p:pic>
        <p:nvPicPr>
          <p:cNvPr id="12" name="Picture 11">
            <a:extLst>
              <a:ext uri="{FF2B5EF4-FFF2-40B4-BE49-F238E27FC236}">
                <a16:creationId xmlns:a16="http://schemas.microsoft.com/office/drawing/2014/main" id="{41537E99-84DB-48A0-C38D-C49B440ACFB0}"/>
              </a:ext>
            </a:extLst>
          </p:cNvPr>
          <p:cNvPicPr>
            <a:picLocks noChangeAspect="1"/>
          </p:cNvPicPr>
          <p:nvPr/>
        </p:nvPicPr>
        <p:blipFill>
          <a:blip r:embed="rId3"/>
          <a:stretch>
            <a:fillRect/>
          </a:stretch>
        </p:blipFill>
        <p:spPr>
          <a:xfrm>
            <a:off x="2473622" y="1406820"/>
            <a:ext cx="6080899" cy="3891262"/>
          </a:xfrm>
          <a:prstGeom prst="rect">
            <a:avLst/>
          </a:prstGeom>
        </p:spPr>
      </p:pic>
      <p:pic>
        <p:nvPicPr>
          <p:cNvPr id="13" name="Picture 12">
            <a:extLst>
              <a:ext uri="{FF2B5EF4-FFF2-40B4-BE49-F238E27FC236}">
                <a16:creationId xmlns:a16="http://schemas.microsoft.com/office/drawing/2014/main" id="{1107BF79-69F2-4363-E041-37901D07A006}"/>
              </a:ext>
            </a:extLst>
          </p:cNvPr>
          <p:cNvPicPr>
            <a:picLocks noChangeAspect="1"/>
          </p:cNvPicPr>
          <p:nvPr/>
        </p:nvPicPr>
        <p:blipFill>
          <a:blip r:embed="rId4"/>
          <a:stretch>
            <a:fillRect/>
          </a:stretch>
        </p:blipFill>
        <p:spPr>
          <a:xfrm>
            <a:off x="4560506" y="2597114"/>
            <a:ext cx="7022264" cy="3978278"/>
          </a:xfrm>
          <a:prstGeom prst="rect">
            <a:avLst/>
          </a:prstGeom>
        </p:spPr>
      </p:pic>
    </p:spTree>
    <p:extLst>
      <p:ext uri="{BB962C8B-B14F-4D97-AF65-F5344CB8AC3E}">
        <p14:creationId xmlns:p14="http://schemas.microsoft.com/office/powerpoint/2010/main" val="194252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2.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{0C3C3A64-CCA4-4D1A-BEC5-AFB41C4C02AC}tf16411242_win32</Template>
  <TotalTime>326</TotalTime>
  <Words>837</Words>
  <Application>Microsoft Office PowerPoint</Application>
  <PresentationFormat>מסך רחב</PresentationFormat>
  <Paragraphs>73</Paragraphs>
  <Slides>18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18</vt:i4>
      </vt:variant>
    </vt:vector>
  </HeadingPairs>
  <TitlesOfParts>
    <vt:vector size="25" baseType="lpstr">
      <vt:lpstr>Arial</vt:lpstr>
      <vt:lpstr>Avenir Next LT Pro Light</vt:lpstr>
      <vt:lpstr>Calisto MT</vt:lpstr>
      <vt:lpstr>Speak Pro</vt:lpstr>
      <vt:lpstr>Wingdings 2</vt:lpstr>
      <vt:lpstr>2_Office Theme</vt:lpstr>
      <vt:lpstr>Slate</vt:lpstr>
      <vt:lpstr>Advanced Software Engineering Seminar</vt:lpstr>
      <vt:lpstr>Research Question</vt:lpstr>
      <vt:lpstr>Research Question Properties and Importance</vt:lpstr>
      <vt:lpstr>Research Method - Background</vt:lpstr>
      <vt:lpstr>Tools Used during research</vt:lpstr>
      <vt:lpstr>Dataset</vt:lpstr>
      <vt:lpstr>Dataset</vt:lpstr>
      <vt:lpstr>Preprocessing</vt:lpstr>
      <vt:lpstr>מצגת של PowerPoint‏</vt:lpstr>
      <vt:lpstr>Results - Scatter Plot </vt:lpstr>
      <vt:lpstr>Results - Scatter Plot zoomed-in </vt:lpstr>
      <vt:lpstr>Results</vt:lpstr>
      <vt:lpstr>Conclusion</vt:lpstr>
      <vt:lpstr>Challenges</vt:lpstr>
      <vt:lpstr>Lessons Learned</vt:lpstr>
      <vt:lpstr>Limitations</vt:lpstr>
      <vt:lpstr>Further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Engineering Seminar</dc:title>
  <dc:creator>Malak Younis</dc:creator>
  <cp:lastModifiedBy>ירין צידון</cp:lastModifiedBy>
  <cp:revision>20</cp:revision>
  <dcterms:created xsi:type="dcterms:W3CDTF">2022-05-28T17:32:03Z</dcterms:created>
  <dcterms:modified xsi:type="dcterms:W3CDTF">2022-05-29T18:06:47Z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