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Arvo"/>
      <p:regular r:id="rId27"/>
      <p:bold r:id="rId28"/>
      <p:italic r:id="rId29"/>
      <p:boldItalic r:id="rId30"/>
    </p:embeddedFont>
    <p:embeddedFont>
      <p:font typeface="Roboto Condensed"/>
      <p:regular r:id="rId31"/>
      <p:bold r:id="rId32"/>
      <p:italic r:id="rId33"/>
      <p:boldItalic r:id="rId34"/>
    </p:embeddedFont>
    <p:embeddedFont>
      <p:font typeface="Roboto Condensed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rvo-bold.fntdata"/><Relationship Id="rId27" Type="http://schemas.openxmlformats.org/officeDocument/2006/relationships/font" Target="fonts/Arv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v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-regular.fntdata"/><Relationship Id="rId30" Type="http://schemas.openxmlformats.org/officeDocument/2006/relationships/font" Target="fonts/Arvo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RobotoCondensed-bold.fntdata"/><Relationship Id="rId13" Type="http://schemas.openxmlformats.org/officeDocument/2006/relationships/slide" Target="slides/slide9.xml"/><Relationship Id="rId35" Type="http://schemas.openxmlformats.org/officeDocument/2006/relationships/font" Target="fonts/RobotoCondensedLight-regular.fntdata"/><Relationship Id="rId12" Type="http://schemas.openxmlformats.org/officeDocument/2006/relationships/slide" Target="slides/slide8.xml"/><Relationship Id="rId34" Type="http://schemas.openxmlformats.org/officeDocument/2006/relationships/font" Target="fonts/RobotoCondensed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CondensedLight-italic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Condensed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04ca23db1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04ca23d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04ca23db1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04ca23db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04ca23db1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04ca23db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04ca23db1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04ca23db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04ca23db1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04ca23db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04ca23db1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04ca23db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04ca23db1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04ca23db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04ca23db1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04ca23db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04ca23db1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04ca23db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04ca23db1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04ca23db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04ca23db1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04ca23db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04ca23db1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04ca23db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04ca23db1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04ca23d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04ca23db1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04ca23d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04ca23db1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04ca23d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04ca23db1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04ca23db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04ca23db1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04ca23d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de Análise de Algoritmos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ctrTitle"/>
          </p:nvPr>
        </p:nvSpPr>
        <p:spPr>
          <a:xfrm>
            <a:off x="463525" y="328409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Merge</a:t>
            </a:r>
            <a:r>
              <a:rPr lang="en" sz="4500"/>
              <a:t> Sort</a:t>
            </a:r>
            <a:endParaRPr sz="4500"/>
          </a:p>
        </p:txBody>
      </p:sp>
      <p:sp>
        <p:nvSpPr>
          <p:cNvPr id="294" name="Google Shape;294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r>
              <a:rPr lang="en"/>
              <a:t> Sort</a:t>
            </a:r>
            <a:endParaRPr/>
          </a:p>
        </p:txBody>
      </p:sp>
      <p:sp>
        <p:nvSpPr>
          <p:cNvPr id="301" name="Google Shape;301;p21"/>
          <p:cNvSpPr txBox="1"/>
          <p:nvPr>
            <p:ph idx="2" type="body"/>
          </p:nvPr>
        </p:nvSpPr>
        <p:spPr>
          <a:xfrm>
            <a:off x="4119725" y="1914350"/>
            <a:ext cx="3654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1400"/>
              <a:t>O melhor, pior e médio caso possuem o mesmo valor de O(nlogn).</a:t>
            </a:r>
            <a:endParaRPr b="1" sz="1400"/>
          </a:p>
        </p:txBody>
      </p:sp>
      <p:sp>
        <p:nvSpPr>
          <p:cNvPr id="302" name="Google Shape;302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21"/>
          <p:cNvSpPr txBox="1"/>
          <p:nvPr>
            <p:ph idx="1" type="body"/>
          </p:nvPr>
        </p:nvSpPr>
        <p:spPr>
          <a:xfrm>
            <a:off x="814275" y="1693800"/>
            <a:ext cx="30843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Merge Sort é um algoritmo de divisão e conquista . Ele divide a matriz de entrada em duas metades, chama a si mesmo pelas duas metades e, em seguida, mescla as duas metades classificadas.</a:t>
            </a:r>
            <a:endParaRPr sz="1400"/>
          </a:p>
        </p:txBody>
      </p:sp>
      <p:grpSp>
        <p:nvGrpSpPr>
          <p:cNvPr id="304" name="Google Shape;304;p21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05" name="Google Shape;305;p2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r>
              <a:rPr lang="en"/>
              <a:t> Sort</a:t>
            </a:r>
            <a:endParaRPr/>
          </a:p>
        </p:txBody>
      </p:sp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485275" y="1545075"/>
            <a:ext cx="37293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Vantagens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É possível implementar o merge sort utilizando somente um vetor auxiliar ao longo de toda a execução, tornando assim a complexidade de espaço adicional igual a O(nlogn).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É um algoritmo estável na maioria das implementações, em que elas podem ser iterativas ou recursivas.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 txBox="1"/>
          <p:nvPr>
            <p:ph idx="3" type="body"/>
          </p:nvPr>
        </p:nvSpPr>
        <p:spPr>
          <a:xfrm>
            <a:off x="4815575" y="1545075"/>
            <a:ext cx="31263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Desvantagens</a:t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Utiliza funções recursivas.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Gasto extra de memória.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7" name="Google Shape;327;p2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28" name="Google Shape;328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75" y="643525"/>
            <a:ext cx="6839650" cy="38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ctrTitle"/>
          </p:nvPr>
        </p:nvSpPr>
        <p:spPr>
          <a:xfrm>
            <a:off x="463525" y="328409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Insertion</a:t>
            </a:r>
            <a:r>
              <a:rPr lang="en" sz="4500"/>
              <a:t> Sort</a:t>
            </a:r>
            <a:endParaRPr sz="4500"/>
          </a:p>
        </p:txBody>
      </p:sp>
      <p:sp>
        <p:nvSpPr>
          <p:cNvPr id="346" name="Google Shape;346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r>
              <a:rPr lang="en"/>
              <a:t> Sort</a:t>
            </a:r>
            <a:endParaRPr/>
          </a:p>
        </p:txBody>
      </p:sp>
      <p:sp>
        <p:nvSpPr>
          <p:cNvPr id="353" name="Google Shape;353;p25"/>
          <p:cNvSpPr txBox="1"/>
          <p:nvPr>
            <p:ph idx="2" type="body"/>
          </p:nvPr>
        </p:nvSpPr>
        <p:spPr>
          <a:xfrm>
            <a:off x="4448275" y="1767050"/>
            <a:ext cx="3654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Melhor caso: O(n), quando a matriz está ordenado.</a:t>
            </a:r>
            <a:endParaRPr b="1"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Médio caso: O(n²/4), quando a matriz tem valores aleatórios sem ordem de classificação (crescente ou decrescente).</a:t>
            </a:r>
            <a:endParaRPr b="1"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Pior caso: O(n²), quando a matriz está em ordem inversa, daquela que deseja ordenar.</a:t>
            </a:r>
            <a:endParaRPr b="1"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354" name="Google Shape;354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814275" y="1693800"/>
            <a:ext cx="30843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Insertion Sort é um algoritmo de ordenação que, dado uma estrutura (array, lista) constrói uma matriz final com um elemento de cada vez, uma inserção por vez. Assim como algoritmos de ordenação quadrática, é bastante eficiente para problemas com pequenas entradas, sendo o mais eficiente entre os algoritmos desta ordem de classificação.</a:t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356" name="Google Shape;356;p25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57" name="Google Shape;357;p25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r>
              <a:rPr lang="en"/>
              <a:t> Sort</a:t>
            </a:r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485275" y="1545075"/>
            <a:ext cx="37293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Vantagens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É o método a ser utilizado quando o arquivo está "quase" ordenado.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É um bom método quando se deseja adicionar poucos elementos em um arquivo já ordenado, pois seu custo é linear.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 algoritmo de ordenação por inserção é estável.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 txBox="1"/>
          <p:nvPr>
            <p:ph idx="3" type="body"/>
          </p:nvPr>
        </p:nvSpPr>
        <p:spPr>
          <a:xfrm>
            <a:off x="4815575" y="1545075"/>
            <a:ext cx="31263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Desvantagens</a:t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Alto custo de movimentação de elementos no vetor.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9" name="Google Shape;379;p2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80" name="Google Shape;380;p2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663" y="676650"/>
            <a:ext cx="6730675" cy="37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ctrTitle"/>
          </p:nvPr>
        </p:nvSpPr>
        <p:spPr>
          <a:xfrm>
            <a:off x="463525" y="328409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Selection</a:t>
            </a:r>
            <a:r>
              <a:rPr lang="en" sz="4500"/>
              <a:t> Sort</a:t>
            </a:r>
            <a:endParaRPr sz="4500"/>
          </a:p>
        </p:txBody>
      </p:sp>
      <p:sp>
        <p:nvSpPr>
          <p:cNvPr id="398" name="Google Shape;398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28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r>
              <a:rPr lang="en"/>
              <a:t> Sort</a:t>
            </a:r>
            <a:endParaRPr/>
          </a:p>
        </p:txBody>
      </p:sp>
      <p:sp>
        <p:nvSpPr>
          <p:cNvPr id="405" name="Google Shape;405;p29"/>
          <p:cNvSpPr txBox="1"/>
          <p:nvPr>
            <p:ph idx="2" type="body"/>
          </p:nvPr>
        </p:nvSpPr>
        <p:spPr>
          <a:xfrm>
            <a:off x="4448275" y="2095600"/>
            <a:ext cx="3654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1400"/>
              <a:t>O melhor, pior e médio caso possuem o mesmo valor de O(n²).</a:t>
            </a:r>
            <a:endParaRPr b="1" sz="1400"/>
          </a:p>
        </p:txBody>
      </p:sp>
      <p:sp>
        <p:nvSpPr>
          <p:cNvPr id="406" name="Google Shape;406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29"/>
          <p:cNvSpPr txBox="1"/>
          <p:nvPr>
            <p:ph idx="1" type="body"/>
          </p:nvPr>
        </p:nvSpPr>
        <p:spPr>
          <a:xfrm>
            <a:off x="814275" y="1693800"/>
            <a:ext cx="30843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Selection</a:t>
            </a:r>
            <a:r>
              <a:rPr lang="en" sz="1400"/>
              <a:t> Sort é um algoritmo de ordenação baseado em se passar sempre o menor valor do vetor para a primeira posição (ou o maior dependendo da ordem requerida), depois o de segundo menor valor para a segunda posição, e assim é feito sucessivamente com os n-1 elementos restantes, até os últimos dois elementos.</a:t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408" name="Google Shape;408;p29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409" name="Google Shape;409;p2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ctrTitle"/>
          </p:nvPr>
        </p:nvSpPr>
        <p:spPr>
          <a:xfrm>
            <a:off x="463525" y="328409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Bubble Sort</a:t>
            </a:r>
            <a:endParaRPr sz="4500"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428" name="Google Shape;428;p30"/>
          <p:cNvSpPr txBox="1"/>
          <p:nvPr>
            <p:ph idx="1" type="body"/>
          </p:nvPr>
        </p:nvSpPr>
        <p:spPr>
          <a:xfrm>
            <a:off x="485275" y="1545075"/>
            <a:ext cx="37293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Vantagens</a:t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Ele é um algoritmo simples de ser implementado em comparação aos demais.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Por não usar um vetor auxiliar para realizar a ordenação, ele ocupa menos memória.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Ele é uns dos mais velozes na ordenação de vetores de tamanhos pequenos.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0"/>
          <p:cNvSpPr txBox="1"/>
          <p:nvPr>
            <p:ph idx="3" type="body"/>
          </p:nvPr>
        </p:nvSpPr>
        <p:spPr>
          <a:xfrm>
            <a:off x="4815575" y="1545075"/>
            <a:ext cx="31263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Desvantagens</a:t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Ele é um dos mais lentos para vetores de tamanhos grandes.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Ele não é estável.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Ele faz sempre (</a:t>
            </a:r>
            <a:r>
              <a:rPr b="1" lang="en"/>
              <a:t>n²-n)/2 </a:t>
            </a:r>
            <a:r>
              <a:rPr lang="en"/>
              <a:t>comparações, independentemente do vetor estar ordenado ou não.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1" name="Google Shape;431;p30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432" name="Google Shape;432;p3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4" name="Google Shape;4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413" y="669213"/>
            <a:ext cx="6797174" cy="380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32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OBRIGADO</a:t>
            </a:r>
            <a:r>
              <a:rPr lang="en" sz="6000">
                <a:solidFill>
                  <a:schemeClr val="accent5"/>
                </a:solidFill>
              </a:rPr>
              <a:t>!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451" name="Google Shape;451;p32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452" name="Google Shape;452;p3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197" name="Google Shape;197;p13"/>
          <p:cNvSpPr txBox="1"/>
          <p:nvPr>
            <p:ph idx="2" type="body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O pior caso do Bubble é de O(n²), assim como o do caso médio.</a:t>
            </a:r>
            <a:endParaRPr b="1" sz="14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/>
              <a:t>O melhor caso do Bubble é de O(n</a:t>
            </a:r>
            <a:r>
              <a:rPr b="1" lang="en" sz="1400"/>
              <a:t>).</a:t>
            </a:r>
            <a:endParaRPr b="1" sz="1200"/>
          </a:p>
        </p:txBody>
      </p:sp>
      <p:sp>
        <p:nvSpPr>
          <p:cNvPr id="198" name="Google Shape;198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 Bubble Sort, que é provavelmente o algoritmo de classificação mais famoso, baseia-se na ideia de comparar repetidamente pares de elementos adjacentes e, em seguida, trocar as suas posições se existirem na ordem errada.</a:t>
            </a:r>
            <a:endParaRPr sz="2200"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1" name="Google Shape;201;p13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</a:t>
            </a:r>
            <a:r>
              <a:rPr lang="en"/>
              <a:t> Sort</a:t>
            </a:r>
            <a:endParaRPr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485275" y="1545075"/>
            <a:ext cx="37293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Vantagens</a:t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Os elementos são trocados de lugar sem utilizar armazenamento temporário, o que faz o requerimento de espaço ser mínimo.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 txBox="1"/>
          <p:nvPr>
            <p:ph idx="3" type="body"/>
          </p:nvPr>
        </p:nvSpPr>
        <p:spPr>
          <a:xfrm>
            <a:off x="4815575" y="1545075"/>
            <a:ext cx="31263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Desvantagens</a:t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Não apresenta bons resultados quando a lista contém muitos itens.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3" name="Google Shape;223;p14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24" name="Google Shape;224;p1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13" y="690113"/>
            <a:ext cx="8484975" cy="37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ctrTitle"/>
          </p:nvPr>
        </p:nvSpPr>
        <p:spPr>
          <a:xfrm>
            <a:off x="463525" y="328409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Quick </a:t>
            </a:r>
            <a:r>
              <a:rPr lang="en" sz="4500"/>
              <a:t>Sort</a:t>
            </a:r>
            <a:endParaRPr sz="4500"/>
          </a:p>
        </p:txBody>
      </p:sp>
      <p:sp>
        <p:nvSpPr>
          <p:cNvPr id="242" name="Google Shape;242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</a:t>
            </a:r>
            <a:r>
              <a:rPr lang="en"/>
              <a:t> Sort</a:t>
            </a:r>
            <a:endParaRPr/>
          </a:p>
        </p:txBody>
      </p:sp>
      <p:sp>
        <p:nvSpPr>
          <p:cNvPr id="249" name="Google Shape;249;p17"/>
          <p:cNvSpPr txBox="1"/>
          <p:nvPr>
            <p:ph idx="2" type="body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O pior caso é O(n²).</a:t>
            </a:r>
            <a:endParaRPr b="1"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O caso médio é O(n log n).</a:t>
            </a:r>
            <a:endParaRPr b="1"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O melhor caso é de O(n log n).</a:t>
            </a:r>
            <a:endParaRPr b="1"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50" name="Google Shape;250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17"/>
          <p:cNvSpPr txBox="1"/>
          <p:nvPr>
            <p:ph idx="1" type="body"/>
          </p:nvPr>
        </p:nvSpPr>
        <p:spPr>
          <a:xfrm>
            <a:off x="814275" y="1517850"/>
            <a:ext cx="30843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Quick Sort é um algoritmo eficiente de ordenação por divisão e conquista.O funcionamento do Quick Sort baseia-se em uma rotina fundamental cujo nome é particionamento. Particionar significa escolher um número qualquer presente no array, chamado de pivot, e colocá-lo em uma posição tal que todos os elementos à esquerda são menores ou iguais e todos os elementos à direita são maiores.</a:t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52" name="Google Shape;252;p17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53" name="Google Shape;253;p1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</a:t>
            </a:r>
            <a:r>
              <a:rPr lang="en"/>
              <a:t> Sort</a:t>
            </a:r>
            <a:endParaRPr/>
          </a:p>
        </p:txBody>
      </p:sp>
      <p:sp>
        <p:nvSpPr>
          <p:cNvPr id="272" name="Google Shape;272;p18"/>
          <p:cNvSpPr txBox="1"/>
          <p:nvPr>
            <p:ph idx="1" type="body"/>
          </p:nvPr>
        </p:nvSpPr>
        <p:spPr>
          <a:xfrm>
            <a:off x="485275" y="1545075"/>
            <a:ext cx="37293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Vantagens</a:t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É extremamente eficiente para ordenar arquivos de dados.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Necessita de apenas uma pequena pilha como memória auxiliar.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Requer O(n log n) comparações em média (caso médio) para ordenar n itens.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 txBox="1"/>
          <p:nvPr>
            <p:ph idx="3" type="body"/>
          </p:nvPr>
        </p:nvSpPr>
        <p:spPr>
          <a:xfrm>
            <a:off x="4815575" y="1545075"/>
            <a:ext cx="31263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Desvantagens</a:t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Sua implementação é delicada e difícil.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Não é estável.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6" name="Google Shape;276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50" y="676650"/>
            <a:ext cx="7840900" cy="37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