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1"/>
  </p:notesMasterIdLst>
  <p:sldIdLst>
    <p:sldId id="271" r:id="rId2"/>
    <p:sldId id="272" r:id="rId3"/>
    <p:sldId id="275" r:id="rId4"/>
    <p:sldId id="293" r:id="rId5"/>
    <p:sldId id="281" r:id="rId6"/>
    <p:sldId id="327" r:id="rId7"/>
    <p:sldId id="278" r:id="rId8"/>
    <p:sldId id="283" r:id="rId9"/>
    <p:sldId id="284" r:id="rId10"/>
    <p:sldId id="294" r:id="rId11"/>
    <p:sldId id="295" r:id="rId12"/>
    <p:sldId id="343" r:id="rId13"/>
    <p:sldId id="296" r:id="rId14"/>
    <p:sldId id="297" r:id="rId15"/>
    <p:sldId id="290" r:id="rId16"/>
    <p:sldId id="291" r:id="rId17"/>
    <p:sldId id="340" r:id="rId18"/>
    <p:sldId id="341" r:id="rId19"/>
    <p:sldId id="279"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4" userDrawn="1">
          <p15:clr>
            <a:srgbClr val="A4A3A4"/>
          </p15:clr>
        </p15:guide>
        <p15:guide id="2" pos="29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99"/>
    <a:srgbClr val="003635"/>
    <a:srgbClr val="9EFF29"/>
    <a:srgbClr val="C80064"/>
    <a:srgbClr val="C33A1F"/>
    <a:srgbClr val="0000CC"/>
    <a:srgbClr val="FF2549"/>
    <a:srgbClr val="007033"/>
    <a:srgbClr val="D63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58"/>
      </p:cViewPr>
      <p:guideLst>
        <p:guide orient="horz" pos="1604"/>
        <p:guide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5143500"/>
          </a:xfrm>
          <a:prstGeom prst="rect">
            <a:avLst/>
          </a:prstGeom>
          <a:noFill/>
          <a:ln w="9525">
            <a:noFill/>
          </a:ln>
        </p:spPr>
      </p:pic>
      <p:sp>
        <p:nvSpPr>
          <p:cNvPr id="2051" name="Rectangle 3"/>
          <p:cNvSpPr>
            <a:spLocks noGrp="1" noChangeArrowheads="1"/>
          </p:cNvSpPr>
          <p:nvPr>
            <p:ph type="ctrTitle"/>
          </p:nvPr>
        </p:nvSpPr>
        <p:spPr>
          <a:xfrm>
            <a:off x="468313" y="897731"/>
            <a:ext cx="8207375" cy="812006"/>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1816894"/>
            <a:ext cx="8212138" cy="131445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3074F12-AA26-4AC8-9962-C36BB8F32554}" type="datetimeFigureOut">
              <a:rPr lang="en-US" smtClean="0"/>
              <a:t>3/12/2024</a:t>
            </a:fld>
            <a:endParaRPr lang="en-US"/>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82CCC60-E8CD-4174-8B1A-7DF615B22EEF}"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81063"/>
            <a:ext cx="4038600" cy="371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81063"/>
            <a:ext cx="4038600" cy="371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0238"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91567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fld id="{53074F12-AA26-4AC8-9962-C36BB8F32554}" type="datetimeFigureOut">
              <a:rPr lang="en-US" smtClean="0"/>
              <a:t>3/12/2024</a:t>
            </a:fld>
            <a:endParaRPr lang="en-US"/>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endParaRPr lang="en-US"/>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fld id="{B82CCC60-E8CD-4174-8B1A-7DF615B22EEF}" type="slidenum">
              <a:rPr lang="en-US" smtClean="0"/>
              <a:t>‹#›</a:t>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68370" y="2108835"/>
            <a:ext cx="4145915" cy="2681605"/>
          </a:xfrm>
          <a:prstGeom prst="rect">
            <a:avLst/>
          </a:prstGeom>
          <a:noFill/>
        </p:spPr>
        <p:txBody>
          <a:bodyPr wrap="square" rtlCol="0">
            <a:noAutofit/>
          </a:bodyPr>
          <a:lstStyle/>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Under the Esteemed Guidance Of</a:t>
            </a:r>
          </a:p>
          <a:p>
            <a:pPr algn="ctr"/>
            <a:endParaRPr lang="en-US"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Mrs. CH.B.V.Durga</a:t>
            </a:r>
          </a:p>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 Associate  Professor</a:t>
            </a:r>
          </a:p>
          <a:p>
            <a:pPr algn="ctr"/>
            <a:r>
              <a:rPr lang="en-US" sz="1100" dirty="0">
                <a:latin typeface="Times New Roman" panose="02020603050405020304" pitchFamily="18" charset="0"/>
                <a:cs typeface="Times New Roman" panose="02020603050405020304" pitchFamily="18" charset="0"/>
              </a:rPr>
              <a:t>Submitted by</a:t>
            </a:r>
          </a:p>
          <a:p>
            <a:pPr algn="ctr"/>
            <a:r>
              <a:rPr lang="en-US" sz="1100" b="1" dirty="0">
                <a:latin typeface="Times New Roman" panose="02020603050405020304" pitchFamily="18" charset="0"/>
                <a:cs typeface="Times New Roman" panose="02020603050405020304" pitchFamily="18" charset="0"/>
              </a:rPr>
              <a:t>IV  CSE(AI&amp;ML)  (Batch-21)</a:t>
            </a:r>
          </a:p>
          <a:p>
            <a:pPr algn="ctr"/>
            <a:endParaRPr lang="en-US" sz="1100" b="1" dirty="0">
              <a:latin typeface="Times New Roman" panose="02020603050405020304" pitchFamily="18" charset="0"/>
              <a:cs typeface="Times New Roman" panose="02020603050405020304" pitchFamily="18" charset="0"/>
            </a:endParaRPr>
          </a:p>
          <a:p>
            <a:pPr algn="ctr"/>
            <a:r>
              <a:rPr lang="en-US" sz="1200" b="1" dirty="0">
                <a:latin typeface="Times New Roman" panose="02020603050405020304" pitchFamily="18" charset="0"/>
                <a:cs typeface="Times New Roman" panose="02020603050405020304" pitchFamily="18" charset="0"/>
              </a:rPr>
              <a:t>Ms. Sakam Rani</a:t>
            </a:r>
            <a:r>
              <a:rPr lang="en-US" sz="1100" b="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(20KT1A4247)</a:t>
            </a:r>
            <a:endParaRPr lang="en-US" sz="1100" b="1" dirty="0">
              <a:latin typeface="Times New Roman" panose="02020603050405020304" pitchFamily="18" charset="0"/>
              <a:cs typeface="Times New Roman" panose="02020603050405020304" pitchFamily="18" charset="0"/>
            </a:endParaRPr>
          </a:p>
          <a:p>
            <a:pPr algn="ctr"/>
            <a:r>
              <a:rPr lang="en-US" sz="1200" b="1" dirty="0">
                <a:latin typeface="Times New Roman" panose="02020603050405020304" pitchFamily="18" charset="0"/>
                <a:cs typeface="Times New Roman" panose="02020603050405020304" pitchFamily="18" charset="0"/>
              </a:rPr>
              <a:t>Mr. Rakesh</a:t>
            </a:r>
            <a:r>
              <a:rPr lang="en-US" sz="1100" b="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 (21KT5A4206)</a:t>
            </a:r>
            <a:endParaRPr lang="en-US" sz="1100" b="1" dirty="0">
              <a:latin typeface="Times New Roman" panose="02020603050405020304" pitchFamily="18" charset="0"/>
              <a:cs typeface="Times New Roman" panose="02020603050405020304" pitchFamily="18" charset="0"/>
            </a:endParaRPr>
          </a:p>
          <a:p>
            <a:pPr algn="ctr"/>
            <a:r>
              <a:rPr lang="en-US" sz="1200" b="1" dirty="0">
                <a:latin typeface="Times New Roman" panose="02020603050405020304" pitchFamily="18" charset="0"/>
                <a:cs typeface="Times New Roman" panose="02020603050405020304" pitchFamily="18" charset="0"/>
              </a:rPr>
              <a:t>Ms. Y Hannah</a:t>
            </a:r>
            <a:r>
              <a:rPr lang="en-US" sz="1100" b="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(20KT1A4263)</a:t>
            </a:r>
          </a:p>
        </p:txBody>
      </p:sp>
      <p:sp>
        <p:nvSpPr>
          <p:cNvPr id="2" name="TextBox 1"/>
          <p:cNvSpPr txBox="1"/>
          <p:nvPr/>
        </p:nvSpPr>
        <p:spPr>
          <a:xfrm>
            <a:off x="2712720" y="1252855"/>
            <a:ext cx="5805170" cy="855980"/>
          </a:xfrm>
          <a:prstGeom prst="rect">
            <a:avLst/>
          </a:prstGeom>
          <a:noFill/>
        </p:spPr>
        <p:txBody>
          <a:bodyPr wrap="square" rtlCol="0">
            <a:noAutofit/>
          </a:bodyPr>
          <a:lstStyle/>
          <a:p>
            <a:pPr algn="ctr"/>
            <a:r>
              <a:rPr lang="en-US" sz="2800" b="1" dirty="0"/>
              <a:t>Literature Survey &amp; Design </a:t>
            </a:r>
            <a:r>
              <a:rPr lang="en-US" sz="2800" b="1" dirty="0">
                <a:sym typeface="+mn-ea"/>
              </a:rPr>
              <a:t>Review</a:t>
            </a:r>
            <a:endParaRPr lang="en-IN" sz="2800" b="1" dirty="0"/>
          </a:p>
        </p:txBody>
      </p:sp>
      <p:pic>
        <p:nvPicPr>
          <p:cNvPr id="7" name="Picture 6" descr="C:\Users\pscmr\Desktop\logo aiml.JPG"/>
          <p:cNvPicPr/>
          <p:nvPr/>
        </p:nvPicPr>
        <p:blipFill>
          <a:blip r:embed="rId2" cstate="print"/>
          <a:srcRect/>
          <a:stretch>
            <a:fillRect/>
          </a:stretch>
        </p:blipFill>
        <p:spPr bwMode="auto">
          <a:xfrm>
            <a:off x="1882083" y="310539"/>
            <a:ext cx="5943600" cy="78232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dirty="0">
                <a:solidFill>
                  <a:schemeClr val="tx1"/>
                </a:solidFill>
                <a:effectLst/>
                <a:latin typeface="Times New Roman" panose="02020603050405020304" pitchFamily="18" charset="0"/>
                <a:cs typeface="Times New Roman" panose="02020603050405020304" pitchFamily="18" charset="0"/>
              </a:rPr>
              <a:t>Random Forest Algorithm</a:t>
            </a:r>
            <a:endParaRPr lang="en-IN" sz="1800" b="1"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8490" y="1038860"/>
            <a:ext cx="8075930" cy="3801745"/>
          </a:xfrm>
        </p:spPr>
        <p:txBody>
          <a:bodyPr>
            <a:noAutofit/>
          </a:bodyPr>
          <a:lstStyle/>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Random Forest is a popular ensemble learning algorithm that is widely used for both classification and regression tasks.</a:t>
            </a:r>
          </a:p>
          <a:p>
            <a:pPr marL="0" indent="0" algn="just">
              <a:buNone/>
            </a:pPr>
            <a:r>
              <a:rPr lang="en-US" sz="1600" b="1" dirty="0">
                <a:solidFill>
                  <a:schemeClr val="tx1"/>
                </a:solidFill>
                <a:latin typeface="Times New Roman" panose="02020603050405020304" pitchFamily="18" charset="0"/>
                <a:cs typeface="Times New Roman" panose="02020603050405020304" pitchFamily="18" charset="0"/>
              </a:rPr>
              <a:t>Random Forest Algorithm Working:</a:t>
            </a:r>
          </a:p>
          <a:p>
            <a:pPr algn="just">
              <a:buFont typeface="+mj-lt"/>
              <a:buAutoNum type="arabicPeriod"/>
            </a:pPr>
            <a:r>
              <a:rPr lang="en-IN" sz="1600" b="1" dirty="0">
                <a:solidFill>
                  <a:schemeClr val="tx1"/>
                </a:solidFill>
                <a:latin typeface="Times New Roman" panose="02020603050405020304" pitchFamily="18" charset="0"/>
                <a:cs typeface="Times New Roman" panose="02020603050405020304" pitchFamily="18" charset="0"/>
              </a:rPr>
              <a:t>Initialization:</a:t>
            </a:r>
            <a:r>
              <a:rPr lang="en-US" altLang="en-IN" sz="16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Start with a dataset</a:t>
            </a:r>
            <a:r>
              <a:rPr lang="en-US" altLang="en-IN" sz="1600" dirty="0">
                <a:solidFill>
                  <a:schemeClr val="tx1"/>
                </a:solidFill>
                <a:latin typeface="Times New Roman" panose="02020603050405020304" pitchFamily="18" charset="0"/>
                <a:cs typeface="Times New Roman" panose="02020603050405020304" pitchFamily="18" charset="0"/>
              </a:rPr>
              <a:t> that</a:t>
            </a:r>
            <a:r>
              <a:rPr lang="en-IN" sz="1600" dirty="0">
                <a:solidFill>
                  <a:schemeClr val="tx1"/>
                </a:solidFill>
                <a:latin typeface="Times New Roman" panose="02020603050405020304" pitchFamily="18" charset="0"/>
                <a:cs typeface="Times New Roman" panose="02020603050405020304" pitchFamily="18" charset="0"/>
              </a:rPr>
              <a:t> contain</a:t>
            </a:r>
            <a:r>
              <a:rPr lang="en-US" altLang="en-IN" sz="1600" dirty="0">
                <a:solidFill>
                  <a:schemeClr val="tx1"/>
                </a:solidFill>
                <a:latin typeface="Times New Roman" panose="02020603050405020304" pitchFamily="18" charset="0"/>
                <a:cs typeface="Times New Roman" panose="02020603050405020304" pitchFamily="18" charset="0"/>
              </a:rPr>
              <a:t>s</a:t>
            </a:r>
            <a:r>
              <a:rPr lang="en-IN" sz="1600" dirty="0">
                <a:solidFill>
                  <a:schemeClr val="tx1"/>
                </a:solidFill>
                <a:latin typeface="Times New Roman" panose="02020603050405020304" pitchFamily="18" charset="0"/>
                <a:cs typeface="Times New Roman" panose="02020603050405020304" pitchFamily="18" charset="0"/>
              </a:rPr>
              <a:t> </a:t>
            </a:r>
            <a:r>
              <a:rPr lang="en-US" altLang="en-IN" sz="1600" dirty="0">
                <a:solidFill>
                  <a:schemeClr val="tx1"/>
                </a:solidFill>
                <a:latin typeface="Times New Roman" panose="02020603050405020304" pitchFamily="18" charset="0"/>
                <a:cs typeface="Times New Roman" panose="02020603050405020304" pitchFamily="18" charset="0"/>
              </a:rPr>
              <a:t>images</a:t>
            </a:r>
            <a:r>
              <a:rPr lang="en-IN" sz="1600" dirty="0">
                <a:solidFill>
                  <a:schemeClr val="tx1"/>
                </a:solidFill>
                <a:latin typeface="Times New Roman" panose="02020603050405020304" pitchFamily="18" charset="0"/>
                <a:cs typeface="Times New Roman" panose="02020603050405020304" pitchFamily="18" charset="0"/>
              </a:rPr>
              <a:t>.</a:t>
            </a:r>
          </a:p>
          <a:p>
            <a:pPr algn="just">
              <a:buFont typeface="+mj-lt"/>
              <a:buAutoNum type="arabicPeriod"/>
            </a:pPr>
            <a:r>
              <a:rPr lang="en-US" altLang="en-IN" sz="1600" b="1" dirty="0">
                <a:solidFill>
                  <a:schemeClr val="tx1"/>
                </a:solidFill>
                <a:latin typeface="Times New Roman" panose="02020603050405020304" pitchFamily="18" charset="0"/>
                <a:cs typeface="Times New Roman" panose="02020603050405020304" pitchFamily="18" charset="0"/>
              </a:rPr>
              <a:t>Random Sampling:</a:t>
            </a:r>
            <a:r>
              <a:rPr lang="en-US" altLang="en-IN" sz="16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Randomly select a subset of the dataset with replacement to create multiple subsets of data.</a:t>
            </a:r>
          </a:p>
          <a:p>
            <a:pPr algn="just">
              <a:buFont typeface="+mj-lt"/>
              <a:buAutoNum type="arabicPeriod"/>
            </a:pPr>
            <a:r>
              <a:rPr lang="en-IN" sz="1600" b="1" dirty="0">
                <a:solidFill>
                  <a:schemeClr val="tx1"/>
                </a:solidFill>
                <a:latin typeface="Times New Roman" panose="02020603050405020304" pitchFamily="18" charset="0"/>
                <a:cs typeface="Times New Roman" panose="02020603050405020304" pitchFamily="18" charset="0"/>
              </a:rPr>
              <a:t>Tree Construction:</a:t>
            </a:r>
            <a:r>
              <a:rPr lang="en-US" altLang="en-IN" sz="16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Build decision trees on each subset using randomly selected features.</a:t>
            </a:r>
          </a:p>
          <a:p>
            <a:pPr algn="just">
              <a:buFont typeface="+mj-lt"/>
              <a:buAutoNum type="arabicPeriod"/>
            </a:pPr>
            <a:r>
              <a:rPr lang="en-IN" sz="1600" b="1" dirty="0">
                <a:solidFill>
                  <a:schemeClr val="tx1"/>
                </a:solidFill>
                <a:latin typeface="Times New Roman" panose="02020603050405020304" pitchFamily="18" charset="0"/>
                <a:cs typeface="Times New Roman" panose="02020603050405020304" pitchFamily="18" charset="0"/>
              </a:rPr>
              <a:t>Ensemble Learning:</a:t>
            </a:r>
            <a:r>
              <a:rPr lang="en-US" altLang="en-IN" sz="16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Create an ensemble of decision trees.</a:t>
            </a:r>
          </a:p>
          <a:p>
            <a:pPr algn="just">
              <a:buFont typeface="+mj-lt"/>
              <a:buAutoNum type="arabicPeriod"/>
            </a:pPr>
            <a:r>
              <a:rPr lang="en-IN" sz="1600" b="1" dirty="0">
                <a:solidFill>
                  <a:schemeClr val="tx1"/>
                </a:solidFill>
                <a:latin typeface="Times New Roman" panose="02020603050405020304" pitchFamily="18" charset="0"/>
                <a:cs typeface="Times New Roman" panose="02020603050405020304" pitchFamily="18" charset="0"/>
              </a:rPr>
              <a:t>Voting</a:t>
            </a:r>
            <a:r>
              <a:rPr lang="en-US" altLang="en-IN" sz="1600" b="1"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Combine predictions from all trees for final output.</a:t>
            </a:r>
          </a:p>
          <a:p>
            <a:pPr algn="just">
              <a:buFont typeface="+mj-lt"/>
              <a:buAutoNum type="arabicPeriod"/>
            </a:pPr>
            <a:r>
              <a:rPr lang="en-US" altLang="en-IN" sz="1600" b="1" dirty="0">
                <a:solidFill>
                  <a:schemeClr val="tx1"/>
                </a:solidFill>
                <a:latin typeface="Times New Roman" panose="02020603050405020304" pitchFamily="18" charset="0"/>
                <a:cs typeface="Times New Roman" panose="02020603050405020304" pitchFamily="18" charset="0"/>
              </a:rPr>
              <a:t>Output: </a:t>
            </a:r>
            <a:r>
              <a:rPr lang="en-IN" sz="1600" dirty="0">
                <a:solidFill>
                  <a:schemeClr val="tx1"/>
                </a:solidFill>
                <a:latin typeface="Times New Roman" panose="02020603050405020304" pitchFamily="18" charset="0"/>
                <a:cs typeface="Times New Roman" panose="02020603050405020304" pitchFamily="18" charset="0"/>
              </a:rPr>
              <a:t>Return the final prediction as the classifier's output.</a:t>
            </a:r>
          </a:p>
          <a:p>
            <a:pPr algn="just">
              <a:buFont typeface="+mj-lt"/>
              <a:buAutoNum type="arabicPeriod"/>
            </a:pPr>
            <a:r>
              <a:rPr lang="en-IN" sz="1600" b="1" dirty="0">
                <a:solidFill>
                  <a:schemeClr val="tx1"/>
                </a:solidFill>
                <a:latin typeface="Times New Roman" panose="02020603050405020304" pitchFamily="18" charset="0"/>
                <a:cs typeface="Times New Roman" panose="02020603050405020304" pitchFamily="18" charset="0"/>
              </a:rPr>
              <a:t>Evaluation:</a:t>
            </a:r>
            <a:r>
              <a:rPr lang="en-IN" sz="1600" dirty="0">
                <a:solidFill>
                  <a:schemeClr val="tx1"/>
                </a:solidFill>
                <a:latin typeface="Times New Roman" panose="02020603050405020304" pitchFamily="18" charset="0"/>
                <a:cs typeface="Times New Roman" panose="02020603050405020304" pitchFamily="18" charset="0"/>
              </a:rPr>
              <a:t> Assess the performance of the Random Forest classifier using metrics such as accuracy, precision, recall, or F1-score.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780" y="222250"/>
            <a:ext cx="5332730" cy="544830"/>
          </a:xfrm>
        </p:spPr>
        <p:txBody>
          <a:bodyPr>
            <a:normAutofit/>
          </a:bodyPr>
          <a:lstStyle/>
          <a:p>
            <a:pPr algn="ctr"/>
            <a:r>
              <a:rPr lang="en-IN" sz="1600" b="1" dirty="0">
                <a:solidFill>
                  <a:schemeClr val="tx1"/>
                </a:solidFill>
                <a:effectLst/>
                <a:latin typeface="Times New Roman" panose="02020603050405020304" pitchFamily="18" charset="0"/>
                <a:cs typeface="Times New Roman" panose="02020603050405020304" pitchFamily="18" charset="0"/>
              </a:rPr>
              <a:t>Random Forest Classifier is commonly used</a:t>
            </a:r>
          </a:p>
        </p:txBody>
      </p:sp>
      <p:sp>
        <p:nvSpPr>
          <p:cNvPr id="3" name="Content Placeholder 2"/>
          <p:cNvSpPr>
            <a:spLocks noGrp="1"/>
          </p:cNvSpPr>
          <p:nvPr>
            <p:ph idx="1"/>
          </p:nvPr>
        </p:nvSpPr>
        <p:spPr>
          <a:xfrm>
            <a:off x="845820" y="767080"/>
            <a:ext cx="7410450" cy="4126865"/>
          </a:xfrm>
        </p:spPr>
        <p:txBody>
          <a:bodyPr>
            <a:noAutofit/>
          </a:bodyPr>
          <a:lstStyle/>
          <a:p>
            <a:pPr marL="0" indent="0" algn="just">
              <a:buNone/>
            </a:pPr>
            <a:r>
              <a:rPr lang="en-IN" sz="1400" b="1" dirty="0">
                <a:solidFill>
                  <a:schemeClr val="tx1"/>
                </a:solidFill>
                <a:latin typeface="Times New Roman" panose="02020603050405020304" pitchFamily="18" charset="0"/>
                <a:cs typeface="Times New Roman" panose="02020603050405020304" pitchFamily="18" charset="0"/>
              </a:rPr>
              <a:t>Ensemble Learning</a:t>
            </a:r>
            <a:r>
              <a:rPr lang="en-IN" sz="1400" dirty="0">
                <a:solidFill>
                  <a:schemeClr val="tx1"/>
                </a:solidFill>
                <a:latin typeface="Times New Roman" panose="02020603050405020304" pitchFamily="18" charset="0"/>
                <a:cs typeface="Times New Roman" panose="02020603050405020304" pitchFamily="18" charset="0"/>
              </a:rPr>
              <a:t>:</a:t>
            </a:r>
            <a:r>
              <a:rPr lang="en-US" altLang="en-IN" sz="1400" dirty="0">
                <a:solidFill>
                  <a:schemeClr val="tx1"/>
                </a:solidFill>
                <a:latin typeface="Times New Roman" panose="02020603050405020304" pitchFamily="18" charset="0"/>
                <a:cs typeface="Times New Roman" panose="02020603050405020304" pitchFamily="18" charset="0"/>
              </a:rPr>
              <a:t> </a:t>
            </a:r>
            <a:r>
              <a:rPr lang="en-IN" sz="1400" dirty="0">
                <a:solidFill>
                  <a:schemeClr val="tx1"/>
                </a:solidFill>
                <a:latin typeface="Times New Roman" panose="02020603050405020304" pitchFamily="18" charset="0"/>
                <a:cs typeface="Times New Roman" panose="02020603050405020304" pitchFamily="18" charset="0"/>
              </a:rPr>
              <a:t>Random Forest combines multiple decision trees for accurate and stable predictions.</a:t>
            </a:r>
          </a:p>
          <a:p>
            <a:pPr marL="0" indent="0" algn="just">
              <a:buNone/>
            </a:pPr>
            <a:r>
              <a:rPr lang="en-IN" sz="1400" b="1" dirty="0">
                <a:solidFill>
                  <a:schemeClr val="tx1"/>
                </a:solidFill>
                <a:latin typeface="Times New Roman" panose="02020603050405020304" pitchFamily="18" charset="0"/>
                <a:cs typeface="Times New Roman" panose="02020603050405020304" pitchFamily="18" charset="0"/>
              </a:rPr>
              <a:t>High Accuracy:</a:t>
            </a:r>
            <a:r>
              <a:rPr lang="en-US" altLang="en-IN" sz="1400" dirty="0">
                <a:solidFill>
                  <a:schemeClr val="tx1"/>
                </a:solidFill>
                <a:latin typeface="Times New Roman" panose="02020603050405020304" pitchFamily="18" charset="0"/>
                <a:cs typeface="Times New Roman" panose="02020603050405020304" pitchFamily="18" charset="0"/>
              </a:rPr>
              <a:t> </a:t>
            </a:r>
            <a:r>
              <a:rPr lang="en-IN" sz="1400" dirty="0">
                <a:solidFill>
                  <a:schemeClr val="tx1"/>
                </a:solidFill>
                <a:latin typeface="Times New Roman" panose="02020603050405020304" pitchFamily="18" charset="0"/>
                <a:cs typeface="Times New Roman" panose="02020603050405020304" pitchFamily="18" charset="0"/>
              </a:rPr>
              <a:t>Random Forest provides high accuracy, capturing complex relationships without overfitting.</a:t>
            </a:r>
          </a:p>
          <a:p>
            <a:pPr marL="0" indent="0" algn="just">
              <a:buNone/>
            </a:pPr>
            <a:r>
              <a:rPr lang="en-IN" sz="1400" b="1" dirty="0">
                <a:solidFill>
                  <a:schemeClr val="tx1"/>
                </a:solidFill>
                <a:latin typeface="Times New Roman" panose="02020603050405020304" pitchFamily="18" charset="0"/>
                <a:cs typeface="Times New Roman" panose="02020603050405020304" pitchFamily="18" charset="0"/>
              </a:rPr>
              <a:t>Robust to Outliers</a:t>
            </a:r>
            <a:r>
              <a:rPr lang="en-IN" sz="1400" dirty="0">
                <a:solidFill>
                  <a:schemeClr val="tx1"/>
                </a:solidFill>
                <a:latin typeface="Times New Roman" panose="02020603050405020304" pitchFamily="18" charset="0"/>
                <a:cs typeface="Times New Roman" panose="02020603050405020304" pitchFamily="18" charset="0"/>
              </a:rPr>
              <a:t>:</a:t>
            </a:r>
            <a:r>
              <a:rPr lang="en-US" altLang="en-IN" sz="1400" dirty="0">
                <a:solidFill>
                  <a:schemeClr val="tx1"/>
                </a:solidFill>
                <a:latin typeface="Times New Roman" panose="02020603050405020304" pitchFamily="18" charset="0"/>
                <a:cs typeface="Times New Roman" panose="02020603050405020304" pitchFamily="18" charset="0"/>
              </a:rPr>
              <a:t> </a:t>
            </a:r>
            <a:r>
              <a:rPr lang="en-IN" sz="1400" dirty="0">
                <a:solidFill>
                  <a:schemeClr val="tx1"/>
                </a:solidFill>
                <a:latin typeface="Times New Roman" panose="02020603050405020304" pitchFamily="18" charset="0"/>
                <a:cs typeface="Times New Roman" panose="02020603050405020304" pitchFamily="18" charset="0"/>
              </a:rPr>
              <a:t>Random Forest is robust to outliers due to aggregation of predictions from multiple trees.</a:t>
            </a:r>
          </a:p>
          <a:p>
            <a:pPr marL="0" indent="0" algn="just">
              <a:buNone/>
            </a:pPr>
            <a:r>
              <a:rPr lang="en-IN" sz="1400" b="1" dirty="0">
                <a:solidFill>
                  <a:schemeClr val="tx1"/>
                </a:solidFill>
                <a:latin typeface="Times New Roman" panose="02020603050405020304" pitchFamily="18" charset="0"/>
                <a:cs typeface="Times New Roman" panose="02020603050405020304" pitchFamily="18" charset="0"/>
              </a:rPr>
              <a:t>Handles Missing Values:</a:t>
            </a:r>
            <a:r>
              <a:rPr lang="en-US" altLang="en-IN" sz="1400" dirty="0">
                <a:solidFill>
                  <a:schemeClr val="tx1"/>
                </a:solidFill>
                <a:latin typeface="Times New Roman" panose="02020603050405020304" pitchFamily="18" charset="0"/>
                <a:cs typeface="Times New Roman" panose="02020603050405020304" pitchFamily="18" charset="0"/>
              </a:rPr>
              <a:t> </a:t>
            </a:r>
            <a:r>
              <a:rPr lang="en-IN" sz="1400" dirty="0">
                <a:solidFill>
                  <a:schemeClr val="tx1"/>
                </a:solidFill>
                <a:latin typeface="Times New Roman" panose="02020603050405020304" pitchFamily="18" charset="0"/>
                <a:cs typeface="Times New Roman" panose="02020603050405020304" pitchFamily="18" charset="0"/>
              </a:rPr>
              <a:t>Random Forest can handle missing values without requiring imputation or removal.</a:t>
            </a:r>
          </a:p>
          <a:p>
            <a:pPr marL="0" indent="0" algn="just">
              <a:buNone/>
            </a:pPr>
            <a:r>
              <a:rPr lang="en-IN" sz="1400" b="1" dirty="0">
                <a:solidFill>
                  <a:schemeClr val="tx1"/>
                </a:solidFill>
                <a:latin typeface="Times New Roman" panose="02020603050405020304" pitchFamily="18" charset="0"/>
                <a:cs typeface="Times New Roman" panose="02020603050405020304" pitchFamily="18" charset="0"/>
              </a:rPr>
              <a:t>Feature Importance:</a:t>
            </a:r>
            <a:r>
              <a:rPr lang="en-US" altLang="en-IN" sz="1400" dirty="0">
                <a:solidFill>
                  <a:schemeClr val="tx1"/>
                </a:solidFill>
                <a:latin typeface="Times New Roman" panose="02020603050405020304" pitchFamily="18" charset="0"/>
                <a:cs typeface="Times New Roman" panose="02020603050405020304" pitchFamily="18" charset="0"/>
              </a:rPr>
              <a:t> </a:t>
            </a:r>
            <a:r>
              <a:rPr lang="en-IN" sz="1400" dirty="0">
                <a:solidFill>
                  <a:schemeClr val="tx1"/>
                </a:solidFill>
                <a:latin typeface="Times New Roman" panose="02020603050405020304" pitchFamily="18" charset="0"/>
                <a:cs typeface="Times New Roman" panose="02020603050405020304" pitchFamily="18" charset="0"/>
              </a:rPr>
              <a:t>Random Forest assigns feature importance scores, aiding in feature selection and understanding.</a:t>
            </a:r>
          </a:p>
          <a:p>
            <a:pPr marL="0" indent="0" algn="just">
              <a:buNone/>
            </a:pPr>
            <a:r>
              <a:rPr lang="en-IN" sz="1400" b="1" dirty="0">
                <a:solidFill>
                  <a:schemeClr val="tx1"/>
                </a:solidFill>
                <a:latin typeface="Times New Roman" panose="02020603050405020304" pitchFamily="18" charset="0"/>
                <a:cs typeface="Times New Roman" panose="02020603050405020304" pitchFamily="18" charset="0"/>
              </a:rPr>
              <a:t>Reduced Risk of Overfitting:</a:t>
            </a:r>
            <a:r>
              <a:rPr lang="en-US" altLang="en-IN" sz="1400" dirty="0">
                <a:solidFill>
                  <a:schemeClr val="tx1"/>
                </a:solidFill>
                <a:latin typeface="Times New Roman" panose="02020603050405020304" pitchFamily="18" charset="0"/>
                <a:cs typeface="Times New Roman" panose="02020603050405020304" pitchFamily="18" charset="0"/>
              </a:rPr>
              <a:t> </a:t>
            </a:r>
            <a:r>
              <a:rPr lang="en-IN" sz="1400" dirty="0">
                <a:solidFill>
                  <a:schemeClr val="tx1"/>
                </a:solidFill>
                <a:latin typeface="Times New Roman" panose="02020603050405020304" pitchFamily="18" charset="0"/>
                <a:cs typeface="Times New Roman" panose="02020603050405020304" pitchFamily="18" charset="0"/>
              </a:rPr>
              <a:t>Random Forest's ensemble approach reduces overfitting, enhancing generalization to new data.</a:t>
            </a:r>
          </a:p>
          <a:p>
            <a:pPr marL="0" indent="0" algn="just">
              <a:buNone/>
            </a:pPr>
            <a:r>
              <a:rPr lang="en-IN" sz="1400" b="1" dirty="0">
                <a:solidFill>
                  <a:schemeClr val="tx1"/>
                </a:solidFill>
                <a:latin typeface="Times New Roman" panose="02020603050405020304" pitchFamily="18" charset="0"/>
                <a:cs typeface="Times New Roman" panose="02020603050405020304" pitchFamily="18" charset="0"/>
              </a:rPr>
              <a:t>Parallelization:</a:t>
            </a:r>
            <a:r>
              <a:rPr lang="en-US" altLang="en-IN" sz="1400" dirty="0">
                <a:solidFill>
                  <a:schemeClr val="tx1"/>
                </a:solidFill>
                <a:latin typeface="Times New Roman" panose="02020603050405020304" pitchFamily="18" charset="0"/>
                <a:cs typeface="Times New Roman" panose="02020603050405020304" pitchFamily="18" charset="0"/>
              </a:rPr>
              <a:t> </a:t>
            </a:r>
            <a:r>
              <a:rPr lang="en-IN" sz="1400" dirty="0">
                <a:solidFill>
                  <a:schemeClr val="tx1"/>
                </a:solidFill>
                <a:latin typeface="Times New Roman" panose="02020603050405020304" pitchFamily="18" charset="0"/>
                <a:cs typeface="Times New Roman" panose="02020603050405020304" pitchFamily="18" charset="0"/>
              </a:rPr>
              <a:t>Random Forest's tree training can be parallelized, making it efficient for large datasets.</a:t>
            </a:r>
          </a:p>
          <a:p>
            <a:pPr marL="0" indent="0" algn="just">
              <a:buNone/>
            </a:pPr>
            <a:r>
              <a:rPr lang="en-IN" sz="1400" b="1" dirty="0">
                <a:solidFill>
                  <a:schemeClr val="tx1"/>
                </a:solidFill>
                <a:latin typeface="Times New Roman" panose="02020603050405020304" pitchFamily="18" charset="0"/>
                <a:cs typeface="Times New Roman" panose="02020603050405020304" pitchFamily="18" charset="0"/>
              </a:rPr>
              <a:t>No Need for Feature Scaling:</a:t>
            </a:r>
            <a:r>
              <a:rPr lang="en-US" altLang="en-IN" sz="1400" dirty="0">
                <a:solidFill>
                  <a:schemeClr val="tx1"/>
                </a:solidFill>
                <a:latin typeface="Times New Roman" panose="02020603050405020304" pitchFamily="18" charset="0"/>
                <a:cs typeface="Times New Roman" panose="02020603050405020304" pitchFamily="18" charset="0"/>
              </a:rPr>
              <a:t> </a:t>
            </a:r>
            <a:r>
              <a:rPr lang="en-IN" sz="1400" dirty="0">
                <a:solidFill>
                  <a:schemeClr val="tx1"/>
                </a:solidFill>
                <a:latin typeface="Times New Roman" panose="02020603050405020304" pitchFamily="18" charset="0"/>
                <a:cs typeface="Times New Roman" panose="02020603050405020304" pitchFamily="18" charset="0"/>
              </a:rPr>
              <a:t>Random Forest operates without feature scaling, as it splits nodes based on feature thresholds.</a:t>
            </a:r>
          </a:p>
          <a:p>
            <a:pPr marL="0" indent="0" algn="just">
              <a:buNone/>
            </a:pPr>
            <a:r>
              <a:rPr lang="en-IN" sz="1400" b="1" dirty="0">
                <a:solidFill>
                  <a:schemeClr val="tx1"/>
                </a:solidFill>
                <a:latin typeface="Times New Roman" panose="02020603050405020304" pitchFamily="18" charset="0"/>
                <a:cs typeface="Times New Roman" panose="02020603050405020304" pitchFamily="18" charset="0"/>
              </a:rPr>
              <a:t>Tuning Parameters:</a:t>
            </a:r>
            <a:r>
              <a:rPr lang="en-US" altLang="en-IN" sz="1400" dirty="0">
                <a:solidFill>
                  <a:schemeClr val="tx1"/>
                </a:solidFill>
                <a:latin typeface="Times New Roman" panose="02020603050405020304" pitchFamily="18" charset="0"/>
                <a:cs typeface="Times New Roman" panose="02020603050405020304" pitchFamily="18" charset="0"/>
              </a:rPr>
              <a:t> </a:t>
            </a:r>
            <a:r>
              <a:rPr lang="en-IN" sz="1400" dirty="0">
                <a:solidFill>
                  <a:schemeClr val="tx1"/>
                </a:solidFill>
                <a:latin typeface="Times New Roman" panose="02020603050405020304" pitchFamily="18" charset="0"/>
                <a:cs typeface="Times New Roman" panose="02020603050405020304" pitchFamily="18" charset="0"/>
              </a:rPr>
              <a:t>Random Forest is less sensitive to hyperparameter choice, often performing well with default settings.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BE10-35DF-E834-17DC-A10970CCE132}"/>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Design</a:t>
            </a:r>
            <a:endParaRPr lang="en-IN" dirty="0"/>
          </a:p>
        </p:txBody>
      </p:sp>
      <p:pic>
        <p:nvPicPr>
          <p:cNvPr id="5" name="Content Placeholder 4">
            <a:extLst>
              <a:ext uri="{FF2B5EF4-FFF2-40B4-BE49-F238E27FC236}">
                <a16:creationId xmlns:a16="http://schemas.microsoft.com/office/drawing/2014/main" id="{7992A856-2C2B-19BF-A008-0EF13182A6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848" y="579835"/>
            <a:ext cx="7921110" cy="4144420"/>
          </a:xfrm>
        </p:spPr>
      </p:pic>
    </p:spTree>
    <p:extLst>
      <p:ext uri="{BB962C8B-B14F-4D97-AF65-F5344CB8AC3E}">
        <p14:creationId xmlns:p14="http://schemas.microsoft.com/office/powerpoint/2010/main" val="56391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355" y="1043940"/>
            <a:ext cx="8005445" cy="3041015"/>
          </a:xfrm>
        </p:spPr>
        <p:txBody>
          <a:bodyPr/>
          <a:lstStyle/>
          <a:p>
            <a:pPr marL="0" indent="0" algn="just">
              <a:buNone/>
            </a:pPr>
            <a:r>
              <a:rPr lang="en-US" sz="1600">
                <a:latin typeface="Times New Roman" panose="02020603050405020304" pitchFamily="18" charset="0"/>
                <a:cs typeface="Times New Roman" panose="02020603050405020304" pitchFamily="18" charset="0"/>
              </a:rPr>
              <a:t>To develop a sign language to speech system, The first step is gathering a dataset of pictures of sign language motions. From these images, we extract hand coordinates using the MediaPipe library. The data is then recorded in a dictionary format along with class labels after the retrieved coordinates are preprocessed and tagged with the appropriate sign language motions. The next stage is to use the preprocessed data to train a machine learning model, like a Random Forest Classifier. To make sure the model is effective at identifying sign language motions, we assess its accuracy on a validation set. When the trained model reaches a high enough accuracy level, it is saved in a pickle file for later use. </a:t>
            </a:r>
          </a:p>
        </p:txBody>
      </p:sp>
      <p:sp>
        <p:nvSpPr>
          <p:cNvPr id="4" name="Text Box 3"/>
          <p:cNvSpPr txBox="1"/>
          <p:nvPr/>
        </p:nvSpPr>
        <p:spPr>
          <a:xfrm>
            <a:off x="2232660" y="412750"/>
            <a:ext cx="5335270" cy="390525"/>
          </a:xfrm>
          <a:prstGeom prst="rect">
            <a:avLst/>
          </a:prstGeom>
          <a:noFill/>
        </p:spPr>
        <p:txBody>
          <a:bodyPr wrap="square" rtlCol="0">
            <a:noAutofit/>
          </a:bodyPr>
          <a:lstStyle/>
          <a:p>
            <a:pPr algn="ctr"/>
            <a:r>
              <a:rPr lang="en-US" b="1" dirty="0">
                <a:effectLst/>
                <a:latin typeface="Times New Roman" panose="02020603050405020304" pitchFamily="18" charset="0"/>
                <a:cs typeface="Times New Roman" panose="02020603050405020304" pitchFamily="18" charset="0"/>
                <a:sym typeface="+mn-ea"/>
              </a:rPr>
              <a:t>Proposed Methodology</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06145"/>
            <a:ext cx="7431405" cy="3082290"/>
          </a:xfrm>
        </p:spPr>
        <p:txBody>
          <a:bodyPr>
            <a:normAutofit/>
          </a:bodyPr>
          <a:lstStyle/>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Next, we build the system in real-time by utilizing OpenCV to record a live video stream and training the model to predict sign language movements in real-time. Characters are taken out of the gestures and combined to form words or sentences. We translate the identified text from English to Telugu or another target language using the Googletrans library. In order to transform the translated text into speech and provide the meaning of the identified sign language movements in the required language, such as Telugu, we finally use the GTTS (Google Text-to-Speech) library. This all-inclusive method bridges the gap between spoken and sign language for those with hearing difficulties, enabling them to communicate effectively.</a:t>
            </a:r>
          </a:p>
        </p:txBody>
      </p:sp>
      <p:sp>
        <p:nvSpPr>
          <p:cNvPr id="2" name="Text Box 1"/>
          <p:cNvSpPr txBox="1"/>
          <p:nvPr/>
        </p:nvSpPr>
        <p:spPr>
          <a:xfrm>
            <a:off x="1915160" y="349250"/>
            <a:ext cx="5399405" cy="390525"/>
          </a:xfrm>
          <a:prstGeom prst="rect">
            <a:avLst/>
          </a:prstGeom>
          <a:noFill/>
        </p:spPr>
        <p:txBody>
          <a:bodyPr wrap="square" rtlCol="0">
            <a:noAutofit/>
          </a:bodyPr>
          <a:lstStyle/>
          <a:p>
            <a:pPr algn="ctr"/>
            <a:r>
              <a:rPr lang="en-US" b="1" dirty="0">
                <a:effectLst/>
                <a:latin typeface="Times New Roman" panose="02020603050405020304" pitchFamily="18" charset="0"/>
                <a:cs typeface="Times New Roman" panose="02020603050405020304" pitchFamily="18" charset="0"/>
                <a:sym typeface="+mn-ea"/>
              </a:rPr>
              <a:t>Proposed Methodology (Cont..)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775" y="1069340"/>
            <a:ext cx="7573645" cy="3618865"/>
          </a:xfrm>
        </p:spPr>
        <p:txBody>
          <a:bodyPr>
            <a:normAutofit/>
          </a:bodyPr>
          <a:lstStyle/>
          <a:p>
            <a:pPr marL="0" indent="0">
              <a:buNone/>
            </a:pPr>
            <a:r>
              <a:rPr lang="en-US" sz="1800" b="1" dirty="0">
                <a:solidFill>
                  <a:schemeClr val="tx1"/>
                </a:solidFill>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sym typeface="+mn-ea"/>
              </a:rPr>
              <a:t>Computer</a:t>
            </a:r>
            <a:r>
              <a:rPr lang="en-US" altLang="en-IN" sz="1600" dirty="0">
                <a:solidFill>
                  <a:schemeClr val="tx1"/>
                </a:solidFill>
                <a:latin typeface="Times New Roman" panose="02020603050405020304" pitchFamily="18" charset="0"/>
                <a:cs typeface="Times New Roman" panose="02020603050405020304" pitchFamily="18" charset="0"/>
                <a:sym typeface="+mn-ea"/>
              </a:rPr>
              <a:t>/Laptop</a:t>
            </a:r>
          </a:p>
          <a:p>
            <a:pPr>
              <a:buFont typeface="Arial" panose="020B0604020202020204" pitchFamily="34" charset="0"/>
              <a:buChar char="•"/>
            </a:pPr>
            <a:r>
              <a:rPr lang="en-US" altLang="en-IN" sz="1600" dirty="0">
                <a:solidFill>
                  <a:schemeClr val="tx1"/>
                </a:solidFill>
                <a:latin typeface="Times New Roman" panose="02020603050405020304" pitchFamily="18" charset="0"/>
                <a:cs typeface="Times New Roman" panose="02020603050405020304" pitchFamily="18" charset="0"/>
                <a:sym typeface="+mn-ea"/>
              </a:rPr>
              <a:t>Processor</a:t>
            </a:r>
          </a:p>
          <a:p>
            <a:pPr>
              <a:buFont typeface="Arial" panose="020B0604020202020204" pitchFamily="34" charset="0"/>
              <a:buChar char="•"/>
            </a:pPr>
            <a:r>
              <a:rPr lang="en-US" altLang="en-IN" sz="1600" dirty="0">
                <a:solidFill>
                  <a:schemeClr val="tx1"/>
                </a:solidFill>
                <a:latin typeface="Times New Roman" panose="02020603050405020304" pitchFamily="18" charset="0"/>
                <a:cs typeface="Times New Roman" panose="02020603050405020304" pitchFamily="18" charset="0"/>
                <a:sym typeface="+mn-ea"/>
              </a:rPr>
              <a:t>8 GB of RAM</a:t>
            </a:r>
          </a:p>
          <a:p>
            <a:pPr>
              <a:buFont typeface="Arial" panose="020B0604020202020204" pitchFamily="34" charset="0"/>
              <a:buChar char="•"/>
            </a:pPr>
            <a:r>
              <a:rPr lang="en-US" altLang="en-IN" sz="1600" dirty="0">
                <a:solidFill>
                  <a:schemeClr val="tx1"/>
                </a:solidFill>
                <a:latin typeface="Times New Roman" panose="02020603050405020304" pitchFamily="18" charset="0"/>
                <a:cs typeface="Times New Roman" panose="02020603050405020304" pitchFamily="18" charset="0"/>
                <a:sym typeface="+mn-ea"/>
              </a:rPr>
              <a:t>Storage</a:t>
            </a:r>
          </a:p>
          <a:p>
            <a:pPr marL="0" indent="0">
              <a:buNone/>
            </a:pPr>
            <a:r>
              <a:rPr lang="en-US" sz="1800" b="1" dirty="0">
                <a:solidFill>
                  <a:schemeClr val="tx1"/>
                </a:solidFill>
                <a:latin typeface="Times New Roman" panose="02020603050405020304" pitchFamily="18" charset="0"/>
                <a:cs typeface="Times New Roman" panose="02020603050405020304" pitchFamily="18" charset="0"/>
              </a:rPr>
              <a:t>Software Requirements</a:t>
            </a:r>
          </a:p>
          <a:p>
            <a:r>
              <a:rPr lang="en-US" sz="1600" dirty="0">
                <a:solidFill>
                  <a:schemeClr val="tx1"/>
                </a:solidFill>
                <a:latin typeface="Times New Roman" panose="02020603050405020304" pitchFamily="18" charset="0"/>
                <a:cs typeface="Times New Roman" panose="02020603050405020304" pitchFamily="18" charset="0"/>
              </a:rPr>
              <a:t>Python Programming language</a:t>
            </a:r>
          </a:p>
          <a:p>
            <a:r>
              <a:rPr lang="en-US" sz="1600" dirty="0">
                <a:solidFill>
                  <a:schemeClr val="tx1"/>
                </a:solidFill>
                <a:latin typeface="Times New Roman" panose="02020603050405020304" pitchFamily="18" charset="0"/>
                <a:cs typeface="Times New Roman" panose="02020603050405020304" pitchFamily="18" charset="0"/>
              </a:rPr>
              <a:t>Machine learning libraries</a:t>
            </a:r>
          </a:p>
          <a:p>
            <a:r>
              <a:rPr lang="en-US" sz="1600" dirty="0">
                <a:solidFill>
                  <a:schemeClr val="tx1"/>
                </a:solidFill>
                <a:latin typeface="Times New Roman" panose="02020603050405020304" pitchFamily="18" charset="0"/>
                <a:cs typeface="Times New Roman" panose="02020603050405020304" pitchFamily="18" charset="0"/>
              </a:rPr>
              <a:t>VS Code (IDE)</a:t>
            </a:r>
          </a:p>
          <a:p>
            <a:r>
              <a:rPr lang="en-US" sz="1600" dirty="0">
                <a:solidFill>
                  <a:schemeClr val="tx1"/>
                </a:solidFill>
                <a:latin typeface="Times New Roman" panose="02020603050405020304" pitchFamily="18" charset="0"/>
                <a:cs typeface="Times New Roman" panose="02020603050405020304" pitchFamily="18" charset="0"/>
              </a:rPr>
              <a:t>Web Browser (Chrome)</a:t>
            </a:r>
          </a:p>
          <a:p>
            <a:r>
              <a:rPr lang="en-US" altLang="en-IN" sz="1600" dirty="0">
                <a:solidFill>
                  <a:schemeClr val="tx1"/>
                </a:solidFill>
                <a:latin typeface="Times New Roman" panose="02020603050405020304" pitchFamily="18" charset="0"/>
                <a:cs typeface="Times New Roman" panose="02020603050405020304" pitchFamily="18" charset="0"/>
                <a:sym typeface="+mn-ea"/>
              </a:rPr>
              <a:t>64 bit OS (Windows)</a:t>
            </a:r>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056890" y="396240"/>
            <a:ext cx="3030220" cy="673100"/>
          </a:xfrm>
          <a:prstGeom prst="rect">
            <a:avLst/>
          </a:prstGeom>
          <a:noFill/>
        </p:spPr>
        <p:txBody>
          <a:bodyPr wrap="square" rtlCol="0">
            <a:noAutofit/>
          </a:bodyPr>
          <a:lstStyle/>
          <a:p>
            <a:pPr algn="ctr"/>
            <a:r>
              <a:rPr lang="en-US" b="1" dirty="0">
                <a:latin typeface="Times New Roman" panose="02020603050405020304" pitchFamily="18" charset="0"/>
                <a:cs typeface="Times New Roman" panose="02020603050405020304" pitchFamily="18" charset="0"/>
              </a:rPr>
              <a:t>Requirements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545" y="394335"/>
            <a:ext cx="7628255" cy="511810"/>
          </a:xfrm>
        </p:spPr>
        <p:txBody>
          <a:bodyPr>
            <a:normAutofit/>
          </a:bodyPr>
          <a:lstStyle/>
          <a:p>
            <a:pPr algn="ctr"/>
            <a:r>
              <a:rPr lang="en-US" sz="1800" b="1" dirty="0">
                <a:solidFill>
                  <a:schemeClr val="tx1"/>
                </a:solidFill>
                <a:effectLst/>
                <a:latin typeface="Times New Roman" panose="02020603050405020304" pitchFamily="18" charset="0"/>
                <a:cs typeface="Times New Roman" panose="02020603050405020304" pitchFamily="18" charset="0"/>
              </a:rPr>
              <a:t>CONCLUSION</a:t>
            </a:r>
            <a:endParaRPr lang="en-IN" sz="1800" b="1"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2490" y="1057275"/>
            <a:ext cx="7463790" cy="2981325"/>
          </a:xfrm>
        </p:spPr>
        <p:txBody>
          <a:bodyPr>
            <a:normAutofit/>
          </a:bodyPr>
          <a:lstStyle/>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In order to enable smooth communication between those who use sign language (dumb people), our sign language to speech project successfully built a system that transforms sign language movements into spoken Telugu language. Through the use of the Random Forest algorithm for speech synthesis and gesture recognition, we have developed an approachable solution that encourages accessibility and inclusivity for individuals who are dumb or mute. In the end, this approach improves this demographic's quality of life by fostering understanding and social connection in addition to addressing communication hurdles.</a:t>
            </a:r>
          </a:p>
          <a:p>
            <a:pPr marL="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1800" b="1">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782955"/>
            <a:ext cx="8229600" cy="4283075"/>
          </a:xfrm>
        </p:spPr>
        <p:txBody>
          <a:bodyPr/>
          <a:lstStyle/>
          <a:p>
            <a:pPr marL="0" indent="0" algn="just">
              <a:buNone/>
            </a:pPr>
            <a:r>
              <a:rPr lang="en-US" sz="1600">
                <a:latin typeface="Times New Roman" panose="02020603050405020304" pitchFamily="18" charset="0"/>
                <a:cs typeface="Times New Roman" panose="02020603050405020304" pitchFamily="18" charset="0"/>
              </a:rPr>
              <a:t>[1] Akshatha Rani K; Dr. N Manjanaik; Sign Language to Text-Speech Translator Using Machine Learning </a:t>
            </a:r>
          </a:p>
          <a:p>
            <a:pPr marL="0" indent="0" algn="just">
              <a:buNone/>
            </a:pPr>
            <a:r>
              <a:rPr lang="en-US" sz="1600">
                <a:latin typeface="Times New Roman" panose="02020603050405020304" pitchFamily="18" charset="0"/>
                <a:cs typeface="Times New Roman" panose="02020603050405020304" pitchFamily="18" charset="0"/>
              </a:rPr>
              <a:t>[2] Tiku, Kohsheen; Maloo, Jayshree; Ramesh, Aishwarya; R, Indra (2020). [IEEE 2020 Second International Conference on Inventive Research in Computing Applications (ICIRCA) - Coimbatore, </a:t>
            </a:r>
          </a:p>
          <a:p>
            <a:pPr marL="0" indent="0" algn="just">
              <a:buNone/>
            </a:pPr>
            <a:r>
              <a:rPr lang="en-US" sz="1600">
                <a:latin typeface="Times New Roman" panose="02020603050405020304" pitchFamily="18" charset="0"/>
                <a:cs typeface="Times New Roman" panose="02020603050405020304" pitchFamily="18" charset="0"/>
              </a:rPr>
              <a:t>India (2020.7.15-2020.7.17)] 2020 Second International Conference on Inventive Research in Computing Applications (ICIRCA) - Real-time Conversion of Sign Language to Text and Speech. , (),346–351. doi:10.1109/ICIRCA48905.2020.9182877</a:t>
            </a:r>
          </a:p>
          <a:p>
            <a:pPr marL="0" indent="0" algn="just">
              <a:buNone/>
            </a:pPr>
            <a:r>
              <a:rPr lang="en-US" sz="1600">
                <a:latin typeface="Times New Roman" panose="02020603050405020304" pitchFamily="18" charset="0"/>
                <a:cs typeface="Times New Roman" panose="02020603050405020304" pitchFamily="18" charset="0"/>
              </a:rPr>
              <a:t>[3] K Amrutha;P Prabu; (2021). ML Based Sign Language Recognition System . 2021 International Conference on Innovative Trends in Information Technology (ICITIIT), (), –. doi:10.1109/icitiit51526.2021.9399594 </a:t>
            </a:r>
          </a:p>
          <a:p>
            <a:pPr marL="0" indent="0" algn="just">
              <a:buNone/>
            </a:pPr>
            <a:r>
              <a:rPr lang="en-US" sz="1600">
                <a:latin typeface="Times New Roman" panose="02020603050405020304" pitchFamily="18" charset="0"/>
                <a:cs typeface="Times New Roman" panose="02020603050405020304" pitchFamily="18" charset="0"/>
              </a:rPr>
              <a:t>[4] Salma A. Essam El-Din;Mohamed A. Abd El-Ghany; (2020). Sign Language Interpreter System: An alternative system for machine learning . 2020 2nd Novel Intelligent and Leading Emerging Sciences Conference (NILES), (), –.doi:10.1109/niles50944.2020.9257958    </a:t>
            </a:r>
          </a:p>
          <a:p>
            <a:pPr marL="0" indent="0" algn="just">
              <a:buNone/>
            </a:pPr>
            <a:r>
              <a:rPr lang="en-US" sz="1600">
                <a:latin typeface="Times New Roman" panose="02020603050405020304" pitchFamily="18" charset="0"/>
                <a:cs typeface="Times New Roman" panose="02020603050405020304" pitchFamily="18" charset="0"/>
              </a:rPr>
              <a:t>[5] Ayush Pandey; Sign Language to Text and Speech Translation in Real Time Using Convolutional Neural Network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7535"/>
            <a:ext cx="8229600" cy="4392295"/>
          </a:xfrm>
        </p:spPr>
        <p:txBody>
          <a:bodyPr/>
          <a:lstStyle/>
          <a:p>
            <a:pPr marL="0" indent="0">
              <a:buNone/>
            </a:pPr>
            <a:r>
              <a:rPr lang="en-US" sz="1600">
                <a:latin typeface="Times New Roman" panose="02020603050405020304" pitchFamily="18" charset="0"/>
                <a:cs typeface="Times New Roman" panose="02020603050405020304" pitchFamily="18" charset="0"/>
              </a:rPr>
              <a:t>[6] Ashok Kumar Sahoo; (2021). Indian Sign Language Recognition Using Machine Learning Techniques . Macromolecular Symposia, (), –. doi:10.1002/masy.202000241 </a:t>
            </a:r>
          </a:p>
          <a:p>
            <a:pPr marL="0" indent="0">
              <a:buNone/>
            </a:pPr>
            <a:r>
              <a:rPr lang="en-US" sz="1600">
                <a:latin typeface="Times New Roman" panose="02020603050405020304" pitchFamily="18" charset="0"/>
                <a:cs typeface="Times New Roman" panose="02020603050405020304" pitchFamily="18" charset="0"/>
              </a:rPr>
              <a:t>[7] Bayan Mohammed Saleh; D-Talk: Sign Language Recognition System for People with Disability using Machine Learning and Image Processing</a:t>
            </a:r>
          </a:p>
          <a:p>
            <a:pPr marL="0" indent="0">
              <a:buNone/>
            </a:pPr>
            <a:r>
              <a:rPr lang="en-US" sz="1600">
                <a:latin typeface="Times New Roman" panose="02020603050405020304" pitchFamily="18" charset="0"/>
                <a:cs typeface="Times New Roman" panose="02020603050405020304" pitchFamily="18" charset="0"/>
              </a:rPr>
              <a:t>[8] Narayana Darapaneni;Prasad Gandole;Sureshkumar Ramasamy;Yashraj Tambe;Anshuman Dwivedi;Anwesh Reddy Paduri;Vihan Parmar;Kirthi Krishnan Ganeshan; (2021). American Sign Language Detection Using Instance-Based Segmentation . 2021 IEEE International IOT, Electronics and Mechatronics Conference (IEMTRONICS), (), –. doi:10.1109/iemtronics52119.2021.9422601</a:t>
            </a:r>
          </a:p>
          <a:p>
            <a:pPr marL="0" indent="0">
              <a:buNone/>
            </a:pPr>
            <a:r>
              <a:rPr lang="en-US" sz="1600">
                <a:latin typeface="Times New Roman" panose="02020603050405020304" pitchFamily="18" charset="0"/>
                <a:cs typeface="Times New Roman" panose="02020603050405020304" pitchFamily="18" charset="0"/>
              </a:rPr>
              <a:t>[9] V., Adithya; R., Rajesh (2020). A Deep Convolutional Neural Network Approach for Static Hand Gesture Recognition. Procedia Computer Science, 171(), 2353–2361. doi:10.1016/j.procs.2020.04.255 </a:t>
            </a:r>
          </a:p>
          <a:p>
            <a:pPr marL="0" indent="0">
              <a:buNone/>
            </a:pPr>
            <a:r>
              <a:rPr lang="en-US" sz="1600">
                <a:latin typeface="Times New Roman" panose="02020603050405020304" pitchFamily="18" charset="0"/>
                <a:cs typeface="Times New Roman" panose="02020603050405020304" pitchFamily="18" charset="0"/>
              </a:rPr>
              <a:t>[10] Saxena, Ankita; Jain, Deepak Kumar; Singhal, Ananya (2014). [IEEE 2014 International Conference on Communication Systems and Network Technologies (CSNT) - Bhopal, India (2014.04.7-2014.04.9)] 2014 Fourth International Conference on Communication Systems and Network Technologies - Sign Language Recognition Using Principal Component Analysis. , (), 810–813. doi:10.1109/CSNT.2014.168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165350" y="1907540"/>
            <a:ext cx="5195570" cy="948690"/>
          </a:xfrm>
          <a:prstGeom prst="rect">
            <a:avLst/>
          </a:prstGeom>
          <a:noFill/>
        </p:spPr>
        <p:txBody>
          <a:bodyPr wrap="square" rtlCol="0" anchor="t">
            <a:noAutofit/>
          </a:bodyPr>
          <a:lstStyle/>
          <a:p>
            <a:pPr algn="ctr"/>
            <a:r>
              <a:rPr lang="en-US" sz="4800" b="1" i="1">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58545" y="520065"/>
            <a:ext cx="7365365" cy="3233420"/>
          </a:xfrm>
        </p:spPr>
        <p:txBody>
          <a:bodyPr/>
          <a:lstStyle/>
          <a:p>
            <a:pPr marL="0" indent="0" algn="ctr">
              <a:buNone/>
            </a:pPr>
            <a:endParaRPr lang="en-US" sz="2800" b="1" dirty="0">
              <a:solidFill>
                <a:schemeClr val="tx1"/>
              </a:solidFill>
              <a:effectLst/>
              <a:latin typeface="Times New Roman" panose="02020603050405020304" pitchFamily="18" charset="0"/>
              <a:cs typeface="Times New Roman" panose="02020603050405020304" pitchFamily="18" charset="0"/>
            </a:endParaRPr>
          </a:p>
          <a:p>
            <a:pPr marL="0" indent="0" algn="ctr">
              <a:buNone/>
            </a:pPr>
            <a:endParaRPr lang="en-US" altLang="en-IN" dirty="0">
              <a:latin typeface="Times New Roman" panose="02020603050405020304" pitchFamily="18" charset="0"/>
              <a:cs typeface="Times New Roman" panose="02020603050405020304" pitchFamily="18" charset="0"/>
            </a:endParaRPr>
          </a:p>
          <a:p>
            <a:pPr marL="0" indent="0" algn="ctr">
              <a:buNone/>
            </a:pPr>
            <a:endParaRPr lang="en-US" altLang="en-IN" b="1" dirty="0">
              <a:latin typeface="Times New Roman" panose="02020603050405020304" pitchFamily="18" charset="0"/>
              <a:cs typeface="Times New Roman" panose="02020603050405020304" pitchFamily="18" charset="0"/>
            </a:endParaRPr>
          </a:p>
          <a:p>
            <a:pPr marL="0" indent="0" algn="ctr">
              <a:buNone/>
            </a:pPr>
            <a:r>
              <a:rPr lang="en-US" altLang="en-IN" b="1" dirty="0">
                <a:latin typeface="Times New Roman" panose="02020603050405020304" pitchFamily="18" charset="0"/>
                <a:cs typeface="Times New Roman" panose="02020603050405020304" pitchFamily="18" charset="0"/>
              </a:rPr>
              <a:t>   SIGN LANGUAGE TO SPEECH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dirty="0">
                <a:solidFill>
                  <a:schemeClr val="tx1"/>
                </a:solidFill>
                <a:effectLst/>
                <a:latin typeface="Times New Roman" panose="02020603050405020304" pitchFamily="18" charset="0"/>
                <a:cs typeface="Times New Roman" panose="02020603050405020304" pitchFamily="18" charset="0"/>
              </a:rPr>
              <a:t>ABSTRACT</a:t>
            </a:r>
            <a:endParaRPr lang="en-IN" sz="1800" b="1"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7245" y="925830"/>
            <a:ext cx="7772400" cy="3670300"/>
          </a:xfrm>
        </p:spPr>
        <p:txBody>
          <a:bodyPr>
            <a:normAutofit/>
          </a:bodyPr>
          <a:lstStyle/>
          <a:p>
            <a:pPr marL="0" indent="0" algn="just" rtl="0">
              <a:spcBef>
                <a:spcPts val="0"/>
              </a:spcBef>
              <a:spcAft>
                <a:spcPts val="0"/>
              </a:spcAft>
              <a:buNone/>
            </a:pPr>
            <a:r>
              <a:rPr lang="en-US" sz="1600" dirty="0">
                <a:solidFill>
                  <a:srgbClr val="000000"/>
                </a:solidFill>
                <a:latin typeface="Times New Roman" panose="02020603050405020304" pitchFamily="18" charset="0"/>
              </a:rPr>
              <a:t>The sign language to speech project aims to create a system that uses the Random Forest algorithm to translate gestures from sign language into spoken Telugu, bridging the communication gap between normal people and who can not speak or dumb people. </a:t>
            </a:r>
          </a:p>
          <a:p>
            <a:pPr marL="0" indent="0" algn="just" rtl="0">
              <a:spcBef>
                <a:spcPts val="0"/>
              </a:spcBef>
              <a:spcAft>
                <a:spcPts val="0"/>
              </a:spcAft>
              <a:buNone/>
            </a:pPr>
            <a:endParaRPr lang="en-US" sz="1600" dirty="0">
              <a:solidFill>
                <a:srgbClr val="000000"/>
              </a:solidFill>
              <a:latin typeface="Times New Roman" panose="02020603050405020304" pitchFamily="18" charset="0"/>
            </a:endParaRPr>
          </a:p>
          <a:p>
            <a:pPr marL="0" indent="0" algn="just" rtl="0">
              <a:spcBef>
                <a:spcPts val="0"/>
              </a:spcBef>
              <a:spcAft>
                <a:spcPts val="0"/>
              </a:spcAft>
              <a:buNone/>
            </a:pPr>
            <a:r>
              <a:rPr lang="en-US" sz="1600" dirty="0">
                <a:solidFill>
                  <a:srgbClr val="000000"/>
                </a:solidFill>
                <a:latin typeface="Times New Roman" panose="02020603050405020304" pitchFamily="18" charset="0"/>
              </a:rPr>
              <a:t>Using a machine learning technology called the Random Forest algorithm will recognize and interpret sign language motions, generating Telugu speech output, promoting inclusivity and accessibility for individuals who can not speak for themselves.An existing models didn’t give the appropriate result. So, overcome those drawbacks to creating a optimize model.</a:t>
            </a:r>
          </a:p>
          <a:p>
            <a:pPr marL="0" indent="0" algn="just" rtl="0">
              <a:spcBef>
                <a:spcPts val="0"/>
              </a:spcBef>
              <a:spcAft>
                <a:spcPts val="0"/>
              </a:spcAft>
              <a:buNone/>
            </a:pPr>
            <a:endParaRPr lang="en-US" sz="1600" dirty="0">
              <a:solidFill>
                <a:srgbClr val="000000"/>
              </a:solidFill>
              <a:latin typeface="Times New Roman" panose="02020603050405020304" pitchFamily="18" charset="0"/>
            </a:endParaRPr>
          </a:p>
          <a:p>
            <a:pPr marL="0" indent="0" algn="just" rtl="0">
              <a:spcBef>
                <a:spcPts val="0"/>
              </a:spcBef>
              <a:spcAft>
                <a:spcPts val="0"/>
              </a:spcAft>
              <a:buNone/>
            </a:pPr>
            <a:r>
              <a:rPr lang="en-US" sz="1600" dirty="0">
                <a:solidFill>
                  <a:srgbClr val="000000"/>
                </a:solidFill>
                <a:latin typeface="Times New Roman" panose="02020603050405020304" pitchFamily="18" charset="0"/>
              </a:rPr>
              <a:t>The project aims to enhance sign language to speech accuracy by integrating gesture recognition and speech synthesis using machine learning algorithms like Random Forest, the project aims to provide real-time translation and seamless communication for individuals who are dumb or deaf-mute, potentially exceeding current accuracy standards.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235" y="144780"/>
            <a:ext cx="7684770" cy="619760"/>
          </a:xfrm>
        </p:spPr>
        <p:txBody>
          <a:bodyPr>
            <a:normAutofit/>
          </a:bodyPr>
          <a:lstStyle/>
          <a:p>
            <a:pPr algn="ctr"/>
            <a:r>
              <a:rPr lang="en-US" sz="1800" b="1" dirty="0">
                <a:solidFill>
                  <a:schemeClr val="tx1"/>
                </a:solidFill>
                <a:effectLst/>
                <a:latin typeface="Times New Roman" panose="02020603050405020304" pitchFamily="18" charset="0"/>
                <a:cs typeface="Times New Roman" panose="02020603050405020304" pitchFamily="18" charset="0"/>
              </a:rPr>
              <a:t>INTRODUCTION</a:t>
            </a:r>
            <a:endParaRPr lang="en-IN" sz="1800" b="1"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7235" y="928370"/>
            <a:ext cx="7957185" cy="4141470"/>
          </a:xfrm>
        </p:spPr>
        <p:txBody>
          <a:bodyPr>
            <a:normAutofit/>
          </a:bodyPr>
          <a:lstStyle/>
          <a:p>
            <a:pPr marL="0" indent="0" algn="just">
              <a:buNone/>
            </a:pPr>
            <a:r>
              <a:rPr lang="en-IN" sz="1600" b="1" dirty="0">
                <a:solidFill>
                  <a:schemeClr val="tx1"/>
                </a:solidFill>
                <a:latin typeface="Times New Roman" panose="02020603050405020304" pitchFamily="18" charset="0"/>
                <a:cs typeface="Times New Roman" panose="02020603050405020304" pitchFamily="18" charset="0"/>
              </a:rPr>
              <a:t>Bridging the Communication Gap: A Sign Language to Speech Translation System </a:t>
            </a:r>
          </a:p>
          <a:p>
            <a:pPr marL="0" indent="0" algn="just">
              <a:buNone/>
            </a:pPr>
            <a:r>
              <a:rPr sz="1600" dirty="0">
                <a:solidFill>
                  <a:schemeClr val="tx1"/>
                </a:solidFill>
                <a:latin typeface="Times New Roman" panose="02020603050405020304" pitchFamily="18" charset="0"/>
                <a:cs typeface="Times New Roman" panose="02020603050405020304" pitchFamily="18" charset="0"/>
              </a:rPr>
              <a:t>This project aims to bridge the communication gap between disabled individuals</a:t>
            </a:r>
            <a:r>
              <a:rPr lang="en-US" sz="1600" dirty="0">
                <a:solidFill>
                  <a:schemeClr val="tx1"/>
                </a:solidFill>
                <a:latin typeface="Times New Roman" panose="02020603050405020304" pitchFamily="18" charset="0"/>
                <a:cs typeface="Times New Roman" panose="02020603050405020304" pitchFamily="18" charset="0"/>
              </a:rPr>
              <a:t> (dumb people)</a:t>
            </a:r>
            <a:r>
              <a:rPr sz="1600" dirty="0">
                <a:solidFill>
                  <a:schemeClr val="tx1"/>
                </a:solidFill>
                <a:latin typeface="Times New Roman" panose="02020603050405020304" pitchFamily="18" charset="0"/>
                <a:cs typeface="Times New Roman" panose="02020603050405020304" pitchFamily="18" charset="0"/>
              </a:rPr>
              <a:t> and </a:t>
            </a:r>
            <a:r>
              <a:rPr lang="en-US" sz="1600" dirty="0">
                <a:solidFill>
                  <a:schemeClr val="tx1"/>
                </a:solidFill>
                <a:latin typeface="Times New Roman" panose="02020603050405020304" pitchFamily="18" charset="0"/>
                <a:cs typeface="Times New Roman" panose="02020603050405020304" pitchFamily="18" charset="0"/>
              </a:rPr>
              <a:t>normal people</a:t>
            </a:r>
            <a:r>
              <a:rPr sz="1600" dirty="0">
                <a:solidFill>
                  <a:schemeClr val="tx1"/>
                </a:solidFill>
                <a:latin typeface="Times New Roman" panose="02020603050405020304" pitchFamily="18" charset="0"/>
                <a:cs typeface="Times New Roman" panose="02020603050405020304" pitchFamily="18" charset="0"/>
              </a:rPr>
              <a:t> by developing a system that translates sign language gestures into spoken Telugu language.</a:t>
            </a:r>
          </a:p>
          <a:p>
            <a:pPr marL="0" indent="0" algn="just">
              <a:buNone/>
            </a:pPr>
            <a:endParaRPr lang="en-IN" sz="16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1600" b="1" dirty="0">
                <a:solidFill>
                  <a:schemeClr val="tx1"/>
                </a:solidFill>
                <a:latin typeface="Times New Roman" panose="02020603050405020304" pitchFamily="18" charset="0"/>
                <a:cs typeface="Times New Roman" panose="02020603050405020304" pitchFamily="18" charset="0"/>
              </a:rPr>
              <a:t>Leveraging Machine Learning for Real-Time Communication</a:t>
            </a:r>
          </a:p>
          <a:p>
            <a:pPr marL="0" indent="0" algn="just">
              <a:buNone/>
            </a:pPr>
            <a:r>
              <a:rPr sz="1600" dirty="0">
                <a:latin typeface="Times New Roman" panose="02020603050405020304" pitchFamily="18" charset="0"/>
                <a:cs typeface="Times New Roman" panose="02020603050405020304" pitchFamily="18" charset="0"/>
              </a:rPr>
              <a:t>The system uses the Random Forest algorithm to accurately </a:t>
            </a:r>
            <a:r>
              <a:rPr lang="en-US" sz="1600" dirty="0">
                <a:solidFill>
                  <a:srgbClr val="000000"/>
                </a:solidFill>
                <a:latin typeface="Times New Roman" panose="02020603050405020304" pitchFamily="18" charset="0"/>
                <a:sym typeface="+mn-ea"/>
              </a:rPr>
              <a:t>interpret</a:t>
            </a:r>
            <a:r>
              <a:rPr sz="1600" dirty="0">
                <a:latin typeface="Times New Roman" panose="02020603050405020304" pitchFamily="18" charset="0"/>
                <a:cs typeface="Times New Roman" panose="02020603050405020304" pitchFamily="18" charset="0"/>
              </a:rPr>
              <a:t> sign language gestures, enabling real-time translation of sign language, promoting seamless communication between sign language users</a:t>
            </a:r>
            <a:r>
              <a:rPr lang="en-US" sz="1600" dirty="0">
                <a:latin typeface="Times New Roman" panose="02020603050405020304" pitchFamily="18" charset="0"/>
                <a:cs typeface="Times New Roman" panose="02020603050405020304" pitchFamily="18" charset="0"/>
              </a:rPr>
              <a:t> (dumb people)</a:t>
            </a:r>
            <a:r>
              <a:rPr sz="1600" dirty="0">
                <a:latin typeface="Times New Roman" panose="02020603050405020304" pitchFamily="18" charset="0"/>
                <a:cs typeface="Times New Roman" panose="02020603050405020304" pitchFamily="18" charset="0"/>
              </a:rPr>
              <a:t> and those who can speak.</a:t>
            </a:r>
          </a:p>
          <a:p>
            <a:pPr marL="0" indent="0" algn="just">
              <a:buNone/>
            </a:pPr>
            <a:endParaRPr lang="en-IN" sz="1600" b="1" dirty="0">
              <a:latin typeface="Times New Roman" panose="02020603050405020304" pitchFamily="18" charset="0"/>
              <a:cs typeface="Times New Roman" panose="02020603050405020304" pitchFamily="18" charset="0"/>
              <a:sym typeface="+mn-ea"/>
            </a:endParaRPr>
          </a:p>
          <a:p>
            <a:pPr marL="0" indent="0" algn="just">
              <a:buNone/>
            </a:pPr>
            <a:r>
              <a:rPr lang="en-IN" sz="1600" b="1" dirty="0">
                <a:latin typeface="Times New Roman" panose="02020603050405020304" pitchFamily="18" charset="0"/>
                <a:cs typeface="Times New Roman" panose="02020603050405020304" pitchFamily="18" charset="0"/>
                <a:sym typeface="+mn-ea"/>
              </a:rPr>
              <a:t>Enhancing Accessibility and Inclusivity</a:t>
            </a:r>
            <a:endParaRPr lang="en-IN" sz="1600" b="1" dirty="0">
              <a:solidFill>
                <a:schemeClr val="tx1"/>
              </a:solidFill>
              <a:latin typeface="Times New Roman" panose="02020603050405020304" pitchFamily="18" charset="0"/>
              <a:cs typeface="Times New Roman" panose="02020603050405020304" pitchFamily="18" charset="0"/>
            </a:endParaRPr>
          </a:p>
          <a:p>
            <a:pPr marL="0" indent="0" algn="just">
              <a:buNone/>
            </a:pPr>
            <a:r>
              <a:rPr sz="1600" dirty="0">
                <a:latin typeface="Times New Roman" panose="02020603050405020304" pitchFamily="18" charset="0"/>
                <a:cs typeface="Times New Roman" panose="02020603050405020304" pitchFamily="18" charset="0"/>
                <a:sym typeface="+mn-ea"/>
              </a:rPr>
              <a:t>The project aims to improve the quality of life and effective communication in order to enhance the</a:t>
            </a:r>
            <a:r>
              <a:rPr lang="en-US" sz="1600" dirty="0">
                <a:latin typeface="Times New Roman" panose="02020603050405020304" pitchFamily="18" charset="0"/>
                <a:cs typeface="Times New Roman" panose="02020603050405020304" pitchFamily="18" charset="0"/>
                <a:sym typeface="+mn-ea"/>
              </a:rPr>
              <a:t> interaction or</a:t>
            </a:r>
            <a:r>
              <a:rPr sz="1600" dirty="0">
                <a:latin typeface="Times New Roman" panose="02020603050405020304" pitchFamily="18" charset="0"/>
                <a:cs typeface="Times New Roman" panose="02020603050405020304" pitchFamily="18" charset="0"/>
                <a:sym typeface="+mn-ea"/>
              </a:rPr>
              <a:t> social involvement of people who are dumb</a:t>
            </a:r>
            <a:r>
              <a:rPr lang="en-IN" sz="1600" dirty="0">
                <a:latin typeface="Times New Roman" panose="02020603050405020304" pitchFamily="18" charset="0"/>
                <a:cs typeface="Times New Roman" panose="02020603050405020304" pitchFamily="18" charset="0"/>
                <a:sym typeface="+mn-ea"/>
              </a:rPr>
              <a:t> or deaf-mute</a:t>
            </a:r>
            <a:r>
              <a:rPr sz="1600" dirty="0">
                <a:latin typeface="Times New Roman" panose="02020603050405020304" pitchFamily="18" charset="0"/>
                <a:cs typeface="Times New Roman" panose="02020603050405020304" pitchFamily="18" charset="0"/>
                <a:sym typeface="+mn-ea"/>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9140" y="121920"/>
            <a:ext cx="6283960" cy="725805"/>
          </a:xfrm>
        </p:spPr>
        <p:txBody>
          <a:bodyPr>
            <a:normAutofit/>
          </a:bodyPr>
          <a:lstStyle/>
          <a:p>
            <a:pPr algn="ctr"/>
            <a:r>
              <a:rPr lang="en-US" sz="1800" b="1" dirty="0">
                <a:solidFill>
                  <a:schemeClr val="tx1"/>
                </a:solidFill>
                <a:effectLst/>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84555" y="1077595"/>
            <a:ext cx="7516495" cy="3556635"/>
          </a:xfrm>
        </p:spPr>
        <p:txBody>
          <a:bodyPr>
            <a:normAutofit/>
          </a:bodyPr>
          <a:lstStyle/>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graphicFrame>
        <p:nvGraphicFramePr>
          <p:cNvPr id="8" name="Table 7"/>
          <p:cNvGraphicFramePr/>
          <p:nvPr>
            <p:extLst>
              <p:ext uri="{D42A27DB-BD31-4B8C-83A1-F6EECF244321}">
                <p14:modId xmlns:p14="http://schemas.microsoft.com/office/powerpoint/2010/main" val="2710680057"/>
              </p:ext>
            </p:extLst>
          </p:nvPr>
        </p:nvGraphicFramePr>
        <p:xfrm>
          <a:off x="884555" y="942340"/>
          <a:ext cx="6796405" cy="3782695"/>
        </p:xfrm>
        <a:graphic>
          <a:graphicData uri="http://schemas.openxmlformats.org/drawingml/2006/table">
            <a:tbl>
              <a:tblPr/>
              <a:tblGrid>
                <a:gridCol w="763905">
                  <a:extLst>
                    <a:ext uri="{9D8B030D-6E8A-4147-A177-3AD203B41FA5}">
                      <a16:colId xmlns:a16="http://schemas.microsoft.com/office/drawing/2014/main" val="20000"/>
                    </a:ext>
                  </a:extLst>
                </a:gridCol>
                <a:gridCol w="1183640">
                  <a:extLst>
                    <a:ext uri="{9D8B030D-6E8A-4147-A177-3AD203B41FA5}">
                      <a16:colId xmlns:a16="http://schemas.microsoft.com/office/drawing/2014/main" val="20001"/>
                    </a:ext>
                  </a:extLst>
                </a:gridCol>
                <a:gridCol w="1147445">
                  <a:extLst>
                    <a:ext uri="{9D8B030D-6E8A-4147-A177-3AD203B41FA5}">
                      <a16:colId xmlns:a16="http://schemas.microsoft.com/office/drawing/2014/main" val="20002"/>
                    </a:ext>
                  </a:extLst>
                </a:gridCol>
                <a:gridCol w="902335">
                  <a:extLst>
                    <a:ext uri="{9D8B030D-6E8A-4147-A177-3AD203B41FA5}">
                      <a16:colId xmlns:a16="http://schemas.microsoft.com/office/drawing/2014/main" val="20003"/>
                    </a:ext>
                  </a:extLst>
                </a:gridCol>
                <a:gridCol w="624840">
                  <a:extLst>
                    <a:ext uri="{9D8B030D-6E8A-4147-A177-3AD203B41FA5}">
                      <a16:colId xmlns:a16="http://schemas.microsoft.com/office/drawing/2014/main" val="20004"/>
                    </a:ext>
                  </a:extLst>
                </a:gridCol>
                <a:gridCol w="783590">
                  <a:extLst>
                    <a:ext uri="{9D8B030D-6E8A-4147-A177-3AD203B41FA5}">
                      <a16:colId xmlns:a16="http://schemas.microsoft.com/office/drawing/2014/main" val="20006"/>
                    </a:ext>
                  </a:extLst>
                </a:gridCol>
                <a:gridCol w="752475">
                  <a:extLst>
                    <a:ext uri="{9D8B030D-6E8A-4147-A177-3AD203B41FA5}">
                      <a16:colId xmlns:a16="http://schemas.microsoft.com/office/drawing/2014/main" val="20007"/>
                    </a:ext>
                  </a:extLst>
                </a:gridCol>
                <a:gridCol w="638175">
                  <a:extLst>
                    <a:ext uri="{9D8B030D-6E8A-4147-A177-3AD203B41FA5}">
                      <a16:colId xmlns:a16="http://schemas.microsoft.com/office/drawing/2014/main" val="20008"/>
                    </a:ext>
                  </a:extLst>
                </a:gridCol>
              </a:tblGrid>
              <a:tr h="658495">
                <a:tc>
                  <a:txBody>
                    <a:bodyPr/>
                    <a:lstStyle/>
                    <a:p>
                      <a:pPr indent="0">
                        <a:buNone/>
                      </a:pPr>
                      <a:r>
                        <a:rPr lang="en-US" sz="1200" b="1" dirty="0">
                          <a:latin typeface="Times New Roman" panose="02020603050405020304" pitchFamily="18" charset="0"/>
                          <a:cs typeface="Times New Roman" panose="02020603050405020304" pitchFamily="18" charset="0"/>
                        </a:rPr>
                        <a:t>S.NO</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dirty="0">
                          <a:latin typeface="Times New Roman" panose="02020603050405020304" pitchFamily="18" charset="0"/>
                          <a:cs typeface="Times New Roman" panose="02020603050405020304" pitchFamily="18" charset="0"/>
                        </a:rPr>
                        <a:t>Author</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dirty="0">
                          <a:latin typeface="Times New Roman" panose="02020603050405020304" pitchFamily="18" charset="0"/>
                          <a:cs typeface="Times New Roman" panose="02020603050405020304" pitchFamily="18" charset="0"/>
                        </a:rPr>
                        <a:t>Title</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dirty="0">
                          <a:latin typeface="Times New Roman" panose="02020603050405020304" pitchFamily="18" charset="0"/>
                          <a:cs typeface="Times New Roman" panose="02020603050405020304" pitchFamily="18" charset="0"/>
                        </a:rPr>
                        <a:t>Dataset</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dirty="0">
                          <a:latin typeface="Times New Roman" panose="02020603050405020304" pitchFamily="18" charset="0"/>
                          <a:cs typeface="Times New Roman" panose="02020603050405020304" pitchFamily="18" charset="0"/>
                        </a:rPr>
                        <a:t>Algorithm</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dirty="0">
                          <a:latin typeface="Times New Roman" panose="02020603050405020304" pitchFamily="18" charset="0"/>
                          <a:cs typeface="Times New Roman" panose="02020603050405020304" pitchFamily="18" charset="0"/>
                        </a:rPr>
                        <a:t>Merits</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200" b="1" dirty="0">
                          <a:latin typeface="Times New Roman" panose="02020603050405020304" pitchFamily="18" charset="0"/>
                          <a:cs typeface="Times New Roman" panose="02020603050405020304" pitchFamily="18" charset="0"/>
                        </a:rPr>
                        <a:t>Demerits</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dirty="0">
                          <a:latin typeface="Times New Roman" panose="02020603050405020304" pitchFamily="18" charset="0"/>
                          <a:cs typeface="Times New Roman" panose="02020603050405020304" pitchFamily="18" charset="0"/>
                        </a:rPr>
                        <a:t>Accuracy</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78915">
                <a:tc>
                  <a:txBody>
                    <a:bodyPr/>
                    <a:lstStyle/>
                    <a:p>
                      <a:pPr indent="0" algn="ctr">
                        <a:buNone/>
                      </a:pPr>
                      <a:r>
                        <a:rPr lang="en-US" sz="1200" b="0" dirty="0">
                          <a:latin typeface="Times New Roman" panose="02020603050405020304" pitchFamily="18" charset="0"/>
                          <a:cs typeface="Times New Roman" panose="02020603050405020304" pitchFamily="18" charset="0"/>
                        </a:rPr>
                        <a:t>1</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Akshatha </a:t>
                      </a:r>
                      <a:r>
                        <a:rPr lang="en-US" sz="1200" b="0" dirty="0" err="1">
                          <a:latin typeface="Times New Roman" panose="02020603050405020304" pitchFamily="18" charset="0"/>
                          <a:cs typeface="Times New Roman" panose="02020603050405020304" pitchFamily="18" charset="0"/>
                        </a:rPr>
                        <a:t>RaniN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Manjanaik</a:t>
                      </a:r>
                      <a:r>
                        <a:rPr lang="en-US" sz="1200" b="0" dirty="0">
                          <a:latin typeface="Times New Roman" panose="02020603050405020304" pitchFamily="18" charset="0"/>
                          <a:cs typeface="Times New Roman" panose="02020603050405020304" pitchFamily="18" charset="0"/>
                        </a:rPr>
                        <a:t>  </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Sign Language to Text-Speech Translator Using Machine Learning </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American Sign Language (ASL) dataset </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SVM, CNN.</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Converts sign text to speech, aiding communication for deaf and blind</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It is less accurate</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74%</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45285">
                <a:tc>
                  <a:txBody>
                    <a:bodyPr/>
                    <a:lstStyle/>
                    <a:p>
                      <a:pPr indent="0" algn="ctr">
                        <a:buNone/>
                      </a:pPr>
                      <a:r>
                        <a:rPr lang="en-US" sz="1200" b="0">
                          <a:latin typeface="Times New Roman" panose="02020603050405020304" pitchFamily="18" charset="0"/>
                          <a:cs typeface="Times New Roman" panose="02020603050405020304" pitchFamily="18" charset="0"/>
                        </a:rPr>
                        <a:t>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Aishwarya Ramesh</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Real-time Conversion of Sign Language to Text and Speech.</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Realtime dataset created  using OpenCV</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ea typeface="Times New Roman" panose="02020603050405020304" pitchFamily="18" charset="0"/>
                          <a:cs typeface="Times New Roman" panose="02020603050405020304" pitchFamily="18" charset="0"/>
                        </a:rPr>
                        <a:t>SVM</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Development of an Android app for real-time ASL conversion.</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Less optimization due to underfitting</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ea typeface="Times New Roman" panose="02020603050405020304" pitchFamily="18" charset="0"/>
                          <a:cs typeface="Times New Roman" panose="02020603050405020304" pitchFamily="18" charset="0"/>
                        </a:rPr>
                        <a:t>N/A</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extLst>
              <p:ext uri="{D42A27DB-BD31-4B8C-83A1-F6EECF244321}">
                <p14:modId xmlns:p14="http://schemas.microsoft.com/office/powerpoint/2010/main" val="3654920175"/>
              </p:ext>
            </p:extLst>
          </p:nvPr>
        </p:nvGraphicFramePr>
        <p:xfrm>
          <a:off x="810322" y="846455"/>
          <a:ext cx="7002966" cy="3450590"/>
        </p:xfrm>
        <a:graphic>
          <a:graphicData uri="http://schemas.openxmlformats.org/drawingml/2006/table">
            <a:tbl>
              <a:tblPr/>
              <a:tblGrid>
                <a:gridCol w="915082">
                  <a:extLst>
                    <a:ext uri="{9D8B030D-6E8A-4147-A177-3AD203B41FA5}">
                      <a16:colId xmlns:a16="http://schemas.microsoft.com/office/drawing/2014/main" val="20000"/>
                    </a:ext>
                  </a:extLst>
                </a:gridCol>
                <a:gridCol w="1159510">
                  <a:extLst>
                    <a:ext uri="{9D8B030D-6E8A-4147-A177-3AD203B41FA5}">
                      <a16:colId xmlns:a16="http://schemas.microsoft.com/office/drawing/2014/main" val="20001"/>
                    </a:ext>
                  </a:extLst>
                </a:gridCol>
                <a:gridCol w="861896">
                  <a:extLst>
                    <a:ext uri="{9D8B030D-6E8A-4147-A177-3AD203B41FA5}">
                      <a16:colId xmlns:a16="http://schemas.microsoft.com/office/drawing/2014/main" val="20002"/>
                    </a:ext>
                  </a:extLst>
                </a:gridCol>
                <a:gridCol w="765717">
                  <a:extLst>
                    <a:ext uri="{9D8B030D-6E8A-4147-A177-3AD203B41FA5}">
                      <a16:colId xmlns:a16="http://schemas.microsoft.com/office/drawing/2014/main" val="20003"/>
                    </a:ext>
                  </a:extLst>
                </a:gridCol>
                <a:gridCol w="758283">
                  <a:extLst>
                    <a:ext uri="{9D8B030D-6E8A-4147-A177-3AD203B41FA5}">
                      <a16:colId xmlns:a16="http://schemas.microsoft.com/office/drawing/2014/main" val="20004"/>
                    </a:ext>
                  </a:extLst>
                </a:gridCol>
                <a:gridCol w="959005">
                  <a:extLst>
                    <a:ext uri="{9D8B030D-6E8A-4147-A177-3AD203B41FA5}">
                      <a16:colId xmlns:a16="http://schemas.microsoft.com/office/drawing/2014/main" val="20006"/>
                    </a:ext>
                  </a:extLst>
                </a:gridCol>
                <a:gridCol w="832624">
                  <a:extLst>
                    <a:ext uri="{9D8B030D-6E8A-4147-A177-3AD203B41FA5}">
                      <a16:colId xmlns:a16="http://schemas.microsoft.com/office/drawing/2014/main" val="20007"/>
                    </a:ext>
                  </a:extLst>
                </a:gridCol>
                <a:gridCol w="750849">
                  <a:extLst>
                    <a:ext uri="{9D8B030D-6E8A-4147-A177-3AD203B41FA5}">
                      <a16:colId xmlns:a16="http://schemas.microsoft.com/office/drawing/2014/main" val="20008"/>
                    </a:ext>
                  </a:extLst>
                </a:gridCol>
              </a:tblGrid>
              <a:tr h="1642745">
                <a:tc>
                  <a:txBody>
                    <a:bodyPr/>
                    <a:lstStyle/>
                    <a:p>
                      <a:pPr indent="0" algn="ctr">
                        <a:buNone/>
                      </a:pPr>
                      <a:r>
                        <a:rPr lang="en-US" sz="1200" b="0" dirty="0">
                          <a:latin typeface="Times New Roman" panose="02020603050405020304" pitchFamily="18" charset="0"/>
                          <a:cs typeface="Times New Roman" panose="02020603050405020304" pitchFamily="18" charset="0"/>
                        </a:rPr>
                        <a:t>3</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Amrutha K</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ML Based Sign-Language </a:t>
                      </a:r>
                      <a:r>
                        <a:rPr lang="en-US" sz="1200" b="0" dirty="0" err="1">
                          <a:latin typeface="Times New Roman" panose="02020603050405020304" pitchFamily="18" charset="0"/>
                          <a:cs typeface="Times New Roman" panose="02020603050405020304" pitchFamily="18" charset="0"/>
                        </a:rPr>
                        <a:t>Recognisition</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ea typeface="Times New Roman" panose="02020603050405020304" pitchFamily="18" charset="0"/>
                          <a:cs typeface="Times New Roman" panose="02020603050405020304" pitchFamily="18" charset="0"/>
                        </a:rPr>
                        <a:t>Own Dataset</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KNN</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Vision-based isolated hand gesture detection and recognition in the model.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Less Accuracy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65%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7845">
                <a:tc>
                  <a:txBody>
                    <a:bodyPr/>
                    <a:lstStyle/>
                    <a:p>
                      <a:pPr indent="0" algn="ctr">
                        <a:buNone/>
                      </a:pPr>
                      <a:r>
                        <a:rPr lang="en-US" sz="1200" b="0">
                          <a:latin typeface="Times New Roman" panose="02020603050405020304" pitchFamily="18" charset="0"/>
                          <a:cs typeface="Times New Roman" panose="02020603050405020304" pitchFamily="18" charset="0"/>
                        </a:rPr>
                        <a:t>4</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Salma Essam El-Din, Mohamed El-</a:t>
                      </a:r>
                      <a:r>
                        <a:rPr lang="en-US" sz="1200" b="0" dirty="0" err="1">
                          <a:latin typeface="Times New Roman" panose="02020603050405020304" pitchFamily="18" charset="0"/>
                          <a:cs typeface="Times New Roman" panose="02020603050405020304" pitchFamily="18" charset="0"/>
                        </a:rPr>
                        <a:t>Ghany</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Sign Language Interpreter System</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dirty="0">
                          <a:latin typeface="Times New Roman" panose="02020603050405020304" pitchFamily="18" charset="0"/>
                          <a:cs typeface="Times New Roman" panose="02020603050405020304" pitchFamily="18" charset="0"/>
                        </a:rPr>
                        <a:t>Realtime dataset created  using OpenCV</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err="1">
                          <a:latin typeface="Times New Roman" panose="02020603050405020304" pitchFamily="18" charset="0"/>
                          <a:cs typeface="Times New Roman" panose="02020603050405020304" pitchFamily="18" charset="0"/>
                        </a:rPr>
                        <a:t>SLR,ASL,ArSL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Times New Roman" panose="02020603050405020304" pitchFamily="18" charset="0"/>
                          <a:cs typeface="Times New Roman" panose="02020603050405020304" pitchFamily="18" charset="0"/>
                        </a:rPr>
                        <a:t>ArSL</a:t>
                      </a:r>
                      <a:r>
                        <a:rPr lang="en-US" sz="1200" b="0" dirty="0">
                          <a:latin typeface="Times New Roman" panose="02020603050405020304" pitchFamily="18" charset="0"/>
                          <a:cs typeface="Times New Roman" panose="02020603050405020304" pitchFamily="18" charset="0"/>
                        </a:rPr>
                        <a:t> showed higher recognition accuracy than ASL.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IN" altLang="en-US" sz="1200" b="0">
                          <a:latin typeface="Times New Roman" panose="02020603050405020304" pitchFamily="18" charset="0"/>
                          <a:cs typeface="Times New Roman" panose="02020603050405020304" pitchFamily="18" charset="0"/>
                        </a:rPr>
                        <a:t>S</a:t>
                      </a:r>
                      <a:r>
                        <a:rPr lang="en-US" sz="1200" b="0">
                          <a:latin typeface="Times New Roman" panose="02020603050405020304" pitchFamily="18" charset="0"/>
                          <a:cs typeface="Times New Roman" panose="02020603050405020304" pitchFamily="18" charset="0"/>
                        </a:rPr>
                        <a:t>ystem struggles with dynamic gestures due to speed and accuracy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88%</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p:nvPr>
            <p:extLst>
              <p:ext uri="{D42A27DB-BD31-4B8C-83A1-F6EECF244321}">
                <p14:modId xmlns:p14="http://schemas.microsoft.com/office/powerpoint/2010/main" val="1044399154"/>
              </p:ext>
            </p:extLst>
          </p:nvPr>
        </p:nvGraphicFramePr>
        <p:xfrm>
          <a:off x="807720" y="927735"/>
          <a:ext cx="6953529" cy="3553460"/>
        </p:xfrm>
        <a:graphic>
          <a:graphicData uri="http://schemas.openxmlformats.org/drawingml/2006/table">
            <a:tbl>
              <a:tblPr/>
              <a:tblGrid>
                <a:gridCol w="832485">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969645">
                  <a:extLst>
                    <a:ext uri="{9D8B030D-6E8A-4147-A177-3AD203B41FA5}">
                      <a16:colId xmlns:a16="http://schemas.microsoft.com/office/drawing/2014/main" val="20002"/>
                    </a:ext>
                  </a:extLst>
                </a:gridCol>
                <a:gridCol w="958308">
                  <a:extLst>
                    <a:ext uri="{9D8B030D-6E8A-4147-A177-3AD203B41FA5}">
                      <a16:colId xmlns:a16="http://schemas.microsoft.com/office/drawing/2014/main" val="20003"/>
                    </a:ext>
                  </a:extLst>
                </a:gridCol>
                <a:gridCol w="683941">
                  <a:extLst>
                    <a:ext uri="{9D8B030D-6E8A-4147-A177-3AD203B41FA5}">
                      <a16:colId xmlns:a16="http://schemas.microsoft.com/office/drawing/2014/main" val="20004"/>
                    </a:ext>
                  </a:extLst>
                </a:gridCol>
                <a:gridCol w="877230">
                  <a:extLst>
                    <a:ext uri="{9D8B030D-6E8A-4147-A177-3AD203B41FA5}">
                      <a16:colId xmlns:a16="http://schemas.microsoft.com/office/drawing/2014/main" val="20006"/>
                    </a:ext>
                  </a:extLst>
                </a:gridCol>
                <a:gridCol w="817756">
                  <a:extLst>
                    <a:ext uri="{9D8B030D-6E8A-4147-A177-3AD203B41FA5}">
                      <a16:colId xmlns:a16="http://schemas.microsoft.com/office/drawing/2014/main" val="20007"/>
                    </a:ext>
                  </a:extLst>
                </a:gridCol>
                <a:gridCol w="661639">
                  <a:extLst>
                    <a:ext uri="{9D8B030D-6E8A-4147-A177-3AD203B41FA5}">
                      <a16:colId xmlns:a16="http://schemas.microsoft.com/office/drawing/2014/main" val="20008"/>
                    </a:ext>
                  </a:extLst>
                </a:gridCol>
              </a:tblGrid>
              <a:tr h="1809115">
                <a:tc>
                  <a:txBody>
                    <a:bodyPr/>
                    <a:lstStyle/>
                    <a:p>
                      <a:pPr indent="0" algn="ctr">
                        <a:buNone/>
                      </a:pPr>
                      <a:r>
                        <a:rPr lang="en-US" sz="1200" b="0" dirty="0">
                          <a:latin typeface="Times New Roman" panose="02020603050405020304" pitchFamily="18" charset="0"/>
                          <a:cs typeface="Times New Roman" panose="02020603050405020304" pitchFamily="18" charset="0"/>
                        </a:rPr>
                        <a:t>5</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Ayush Pandey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Sign Language to Text and Speech Translation</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dirty="0">
                          <a:latin typeface="Times New Roman" panose="02020603050405020304" pitchFamily="18" charset="0"/>
                          <a:cs typeface="Times New Roman" panose="02020603050405020304" pitchFamily="18" charset="0"/>
                        </a:rPr>
                        <a:t>Realtime dataset created  using OpenCV</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CNN</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Real-time sign language translation using CNN for deaf </a:t>
                      </a:r>
                      <a:r>
                        <a:rPr lang="en-US" sz="1200" b="0" dirty="0" err="1">
                          <a:latin typeface="Times New Roman" panose="02020603050405020304" pitchFamily="18" charset="0"/>
                          <a:cs typeface="Times New Roman" panose="02020603050405020304" pitchFamily="18" charset="0"/>
                        </a:rPr>
                        <a:t>communiy</a:t>
                      </a:r>
                      <a:r>
                        <a:rPr lang="en-US" sz="1200" b="0" dirty="0">
                          <a:latin typeface="Times New Roman" panose="02020603050405020304" pitchFamily="18" charset="0"/>
                          <a:cs typeface="Times New Roman" panose="02020603050405020304" pitchFamily="18" charset="0"/>
                        </a:rPr>
                        <a:t>.</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Mainly focusing on single gesture transform</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ea typeface="Times New Roman" panose="02020603050405020304" pitchFamily="18" charset="0"/>
                          <a:cs typeface="Times New Roman" panose="02020603050405020304" pitchFamily="18" charset="0"/>
                        </a:rPr>
                        <a:t>95%</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44345">
                <a:tc>
                  <a:txBody>
                    <a:bodyPr/>
                    <a:lstStyle/>
                    <a:p>
                      <a:pPr indent="0" algn="ctr">
                        <a:buNone/>
                      </a:pPr>
                      <a:r>
                        <a:rPr lang="en-US" sz="1200" b="0">
                          <a:latin typeface="Times New Roman" panose="02020603050405020304" pitchFamily="18" charset="0"/>
                          <a:cs typeface="Times New Roman" panose="02020603050405020304" pitchFamily="18" charset="0"/>
                        </a:rPr>
                        <a:t>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Ashok Kumar Sahoo</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Indian Sign Language Recognition Using Machine Learning</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Sign database with 5000 images, 500 for each numeral sign</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KNN</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Recognition of ISL immobile numeric signs using classifiers</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Less Efficient</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ea typeface="Times New Roman" panose="02020603050405020304" pitchFamily="18" charset="0"/>
                          <a:cs typeface="Times New Roman" panose="02020603050405020304" pitchFamily="18" charset="0"/>
                        </a:rPr>
                        <a:t>N/A</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extLst>
              <p:ext uri="{D42A27DB-BD31-4B8C-83A1-F6EECF244321}">
                <p14:modId xmlns:p14="http://schemas.microsoft.com/office/powerpoint/2010/main" val="890315407"/>
              </p:ext>
            </p:extLst>
          </p:nvPr>
        </p:nvGraphicFramePr>
        <p:xfrm>
          <a:off x="949325" y="883285"/>
          <a:ext cx="6841660" cy="3434715"/>
        </p:xfrm>
        <a:graphic>
          <a:graphicData uri="http://schemas.openxmlformats.org/drawingml/2006/table">
            <a:tbl>
              <a:tblPr/>
              <a:tblGrid>
                <a:gridCol w="718185">
                  <a:extLst>
                    <a:ext uri="{9D8B030D-6E8A-4147-A177-3AD203B41FA5}">
                      <a16:colId xmlns:a16="http://schemas.microsoft.com/office/drawing/2014/main" val="20000"/>
                    </a:ext>
                  </a:extLst>
                </a:gridCol>
                <a:gridCol w="1023651">
                  <a:extLst>
                    <a:ext uri="{9D8B030D-6E8A-4147-A177-3AD203B41FA5}">
                      <a16:colId xmlns:a16="http://schemas.microsoft.com/office/drawing/2014/main" val="20001"/>
                    </a:ext>
                  </a:extLst>
                </a:gridCol>
                <a:gridCol w="1271239">
                  <a:extLst>
                    <a:ext uri="{9D8B030D-6E8A-4147-A177-3AD203B41FA5}">
                      <a16:colId xmlns:a16="http://schemas.microsoft.com/office/drawing/2014/main" val="20002"/>
                    </a:ext>
                  </a:extLst>
                </a:gridCol>
                <a:gridCol w="844550">
                  <a:extLst>
                    <a:ext uri="{9D8B030D-6E8A-4147-A177-3AD203B41FA5}">
                      <a16:colId xmlns:a16="http://schemas.microsoft.com/office/drawing/2014/main" val="20003"/>
                    </a:ext>
                  </a:extLst>
                </a:gridCol>
                <a:gridCol w="582806">
                  <a:extLst>
                    <a:ext uri="{9D8B030D-6E8A-4147-A177-3AD203B41FA5}">
                      <a16:colId xmlns:a16="http://schemas.microsoft.com/office/drawing/2014/main" val="20004"/>
                    </a:ext>
                  </a:extLst>
                </a:gridCol>
                <a:gridCol w="906966">
                  <a:extLst>
                    <a:ext uri="{9D8B030D-6E8A-4147-A177-3AD203B41FA5}">
                      <a16:colId xmlns:a16="http://schemas.microsoft.com/office/drawing/2014/main" val="20006"/>
                    </a:ext>
                  </a:extLst>
                </a:gridCol>
                <a:gridCol w="817756">
                  <a:extLst>
                    <a:ext uri="{9D8B030D-6E8A-4147-A177-3AD203B41FA5}">
                      <a16:colId xmlns:a16="http://schemas.microsoft.com/office/drawing/2014/main" val="20007"/>
                    </a:ext>
                  </a:extLst>
                </a:gridCol>
                <a:gridCol w="676507">
                  <a:extLst>
                    <a:ext uri="{9D8B030D-6E8A-4147-A177-3AD203B41FA5}">
                      <a16:colId xmlns:a16="http://schemas.microsoft.com/office/drawing/2014/main" val="20008"/>
                    </a:ext>
                  </a:extLst>
                </a:gridCol>
              </a:tblGrid>
              <a:tr h="1999615">
                <a:tc>
                  <a:txBody>
                    <a:bodyPr/>
                    <a:lstStyle/>
                    <a:p>
                      <a:pPr indent="0" algn="ctr">
                        <a:buNone/>
                      </a:pPr>
                      <a:r>
                        <a:rPr lang="en-US" sz="1200" b="0" dirty="0">
                          <a:latin typeface="Times New Roman" panose="02020603050405020304" pitchFamily="18" charset="0"/>
                          <a:cs typeface="Times New Roman" panose="02020603050405020304" pitchFamily="18" charset="0"/>
                        </a:rPr>
                        <a:t>7</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Bayan Mohammed Saleh</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D-Talk: Sign Language Recognition System for People with Disability using Machine Learning and Image Processing</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Sign </a:t>
                      </a:r>
                      <a:r>
                        <a:rPr lang="en-US" sz="1200" b="0" dirty="0" err="1">
                          <a:latin typeface="Times New Roman" panose="02020603050405020304" pitchFamily="18" charset="0"/>
                          <a:cs typeface="Times New Roman" panose="02020603050405020304" pitchFamily="18" charset="0"/>
                        </a:rPr>
                        <a:t>LanguageImageDataset</a:t>
                      </a:r>
                      <a:r>
                        <a:rPr lang="en-US" sz="1200" b="0" dirty="0">
                          <a:latin typeface="Times New Roman" panose="02020603050405020304" pitchFamily="18" charset="0"/>
                          <a:cs typeface="Times New Roman" panose="02020603050405020304" pitchFamily="18" charset="0"/>
                        </a:rPr>
                        <a:t> </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SLR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Utilizes machine learning and image processing for communication enhancement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Less Accuracy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60%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35100">
                <a:tc>
                  <a:txBody>
                    <a:bodyPr/>
                    <a:lstStyle/>
                    <a:p>
                      <a:pPr indent="0" algn="ctr">
                        <a:buNone/>
                      </a:pPr>
                      <a:r>
                        <a:rPr lang="en-US" sz="1200" b="0">
                          <a:latin typeface="Times New Roman" panose="02020603050405020304" pitchFamily="18" charset="0"/>
                          <a:cs typeface="Times New Roman" panose="02020603050405020304" pitchFamily="18" charset="0"/>
                        </a:rPr>
                        <a:t>8</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Narayana Dharapaneni</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American sign language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Realtime dataset created  using OpenCV</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CNN</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The study highlights the benefits of using AI in healthcare</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Less Efficient</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ea typeface="Times New Roman" panose="02020603050405020304" pitchFamily="18" charset="0"/>
                          <a:cs typeface="Times New Roman" panose="02020603050405020304" pitchFamily="18" charset="0"/>
                        </a:rPr>
                        <a:t>N/A</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extLst>
              <p:ext uri="{D42A27DB-BD31-4B8C-83A1-F6EECF244321}">
                <p14:modId xmlns:p14="http://schemas.microsoft.com/office/powerpoint/2010/main" val="3531902740"/>
              </p:ext>
            </p:extLst>
          </p:nvPr>
        </p:nvGraphicFramePr>
        <p:xfrm>
          <a:off x="894638" y="648970"/>
          <a:ext cx="6866611" cy="3845560"/>
        </p:xfrm>
        <a:graphic>
          <a:graphicData uri="http://schemas.openxmlformats.org/drawingml/2006/table">
            <a:tbl>
              <a:tblPr/>
              <a:tblGrid>
                <a:gridCol w="86741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gridCol w="1019717">
                  <a:extLst>
                    <a:ext uri="{9D8B030D-6E8A-4147-A177-3AD203B41FA5}">
                      <a16:colId xmlns:a16="http://schemas.microsoft.com/office/drawing/2014/main" val="20003"/>
                    </a:ext>
                  </a:extLst>
                </a:gridCol>
                <a:gridCol w="691375">
                  <a:extLst>
                    <a:ext uri="{9D8B030D-6E8A-4147-A177-3AD203B41FA5}">
                      <a16:colId xmlns:a16="http://schemas.microsoft.com/office/drawing/2014/main" val="20004"/>
                    </a:ext>
                  </a:extLst>
                </a:gridCol>
                <a:gridCol w="773151">
                  <a:extLst>
                    <a:ext uri="{9D8B030D-6E8A-4147-A177-3AD203B41FA5}">
                      <a16:colId xmlns:a16="http://schemas.microsoft.com/office/drawing/2014/main" val="20006"/>
                    </a:ext>
                  </a:extLst>
                </a:gridCol>
                <a:gridCol w="840059">
                  <a:extLst>
                    <a:ext uri="{9D8B030D-6E8A-4147-A177-3AD203B41FA5}">
                      <a16:colId xmlns:a16="http://schemas.microsoft.com/office/drawing/2014/main" val="20007"/>
                    </a:ext>
                  </a:extLst>
                </a:gridCol>
                <a:gridCol w="750849">
                  <a:extLst>
                    <a:ext uri="{9D8B030D-6E8A-4147-A177-3AD203B41FA5}">
                      <a16:colId xmlns:a16="http://schemas.microsoft.com/office/drawing/2014/main" val="20008"/>
                    </a:ext>
                  </a:extLst>
                </a:gridCol>
              </a:tblGrid>
              <a:tr h="1873250">
                <a:tc>
                  <a:txBody>
                    <a:bodyPr/>
                    <a:lstStyle/>
                    <a:p>
                      <a:pPr indent="0" algn="ctr">
                        <a:buNone/>
                      </a:pPr>
                      <a:r>
                        <a:rPr lang="en-US" sz="1200" b="0" dirty="0">
                          <a:latin typeface="Times New Roman" panose="02020603050405020304" pitchFamily="18" charset="0"/>
                          <a:cs typeface="Times New Roman" panose="02020603050405020304" pitchFamily="18" charset="0"/>
                        </a:rPr>
                        <a:t>9</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Adithya V</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A Deep Convolutional Neural Network Approach for Static Hand Gesture Recognition</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NUS hand posture dataset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CNN</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More Optimize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Overfitting</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cs typeface="Times New Roman" panose="02020603050405020304" pitchFamily="18" charset="0"/>
                        </a:rPr>
                        <a:t>94%</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72310">
                <a:tc>
                  <a:txBody>
                    <a:bodyPr/>
                    <a:lstStyle/>
                    <a:p>
                      <a:pPr indent="0" algn="ctr">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Ankita Saxena,</a:t>
                      </a:r>
                    </a:p>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Deepak Kumar Jain,</a:t>
                      </a:r>
                    </a:p>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Ananya Singhal</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Sign Language Recognition Using Principal Component Analysis</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Database of 10 sign gestures from Indian sign language</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ea typeface="Times New Roman" panose="02020603050405020304" pitchFamily="18" charset="0"/>
                          <a:cs typeface="Times New Roman" panose="02020603050405020304" pitchFamily="18" charset="0"/>
                        </a:rPr>
                        <a:t>SVM</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ea typeface="Times New Roman" panose="02020603050405020304" pitchFamily="18" charset="0"/>
                          <a:cs typeface="Times New Roman" panose="02020603050405020304" pitchFamily="18" charset="0"/>
                        </a:rPr>
                        <a:t>PCA used for extracting</a:t>
                      </a:r>
                    </a:p>
                    <a:p>
                      <a:pPr indent="0">
                        <a:buNone/>
                      </a:pPr>
                      <a:r>
                        <a:rPr lang="en-US" sz="1200" b="0" dirty="0">
                          <a:latin typeface="Times New Roman" panose="02020603050405020304" pitchFamily="18" charset="0"/>
                          <a:ea typeface="Times New Roman" panose="02020603050405020304" pitchFamily="18" charset="0"/>
                          <a:cs typeface="Times New Roman" panose="02020603050405020304" pitchFamily="18" charset="0"/>
                        </a:rPr>
                        <a:t>Useful data,</a:t>
                      </a:r>
                    </a:p>
                    <a:p>
                      <a:pPr indent="0">
                        <a:buNone/>
                      </a:pPr>
                      <a:r>
                        <a:rPr lang="en-US" sz="1200" b="0" dirty="0">
                          <a:latin typeface="Times New Roman" panose="02020603050405020304" pitchFamily="18" charset="0"/>
                          <a:ea typeface="Times New Roman" panose="02020603050405020304" pitchFamily="18" charset="0"/>
                          <a:cs typeface="Times New Roman" panose="02020603050405020304" pitchFamily="18" charset="0"/>
                        </a:rPr>
                        <a:t>Dimension</a:t>
                      </a:r>
                    </a:p>
                    <a:p>
                      <a:pPr indent="0">
                        <a:buNone/>
                      </a:pPr>
                      <a:r>
                        <a:rPr lang="en-US" sz="1200" b="0" dirty="0">
                          <a:latin typeface="Times New Roman" panose="02020603050405020304" pitchFamily="18" charset="0"/>
                          <a:ea typeface="Times New Roman" panose="02020603050405020304" pitchFamily="18" charset="0"/>
                          <a:cs typeface="Times New Roman" panose="02020603050405020304" pitchFamily="18" charset="0"/>
                        </a:rPr>
                        <a:t>reduction </a:t>
                      </a: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Performance may decrease due to varying lighting conditions and background noise.</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pitchFamily="18" charset="0"/>
                          <a:ea typeface="Times New Roman" panose="02020603050405020304" pitchFamily="18" charset="0"/>
                          <a:cs typeface="Times New Roman" panose="02020603050405020304" pitchFamily="18" charset="0"/>
                        </a:rPr>
                        <a:t>Recognition rate of gestures: 70-80%. </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1817</Words>
  <Application>Microsoft Office PowerPoint</Application>
  <PresentationFormat>On-screen Show (16:9)</PresentationFormat>
  <Paragraphs>180</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Blue Waves</vt:lpstr>
      <vt:lpstr>PowerPoint Presentation</vt:lpstr>
      <vt:lpstr>PowerPoint Presentation</vt:lpstr>
      <vt:lpstr>ABSTRACT</vt:lpstr>
      <vt:lpstr>INTRODUCTION</vt:lpstr>
      <vt:lpstr>LITERATURE REVIEW</vt:lpstr>
      <vt:lpstr>PowerPoint Presentation</vt:lpstr>
      <vt:lpstr>PowerPoint Presentation</vt:lpstr>
      <vt:lpstr>PowerPoint Presentation</vt:lpstr>
      <vt:lpstr>PowerPoint Presentation</vt:lpstr>
      <vt:lpstr>Random Forest Algorithm</vt:lpstr>
      <vt:lpstr>Random Forest Classifier is commonly used</vt:lpstr>
      <vt:lpstr>Design</vt:lpstr>
      <vt:lpstr>PowerPoint Presentation</vt:lpstr>
      <vt:lpstr>PowerPoint Presentation</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92</cp:revision>
  <dcterms:created xsi:type="dcterms:W3CDTF">2017-08-01T15:40:00Z</dcterms:created>
  <dcterms:modified xsi:type="dcterms:W3CDTF">2024-03-12T06:58:29Z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33F1C9BD87B6418FA1095F93AB4CF484_12</vt:lpwstr>
  </property>
  <property fmtid="{D5CDD505-2E9C-101B-9397-08002B2CF9AE}" pid="3" name="KSOProductBuildVer">
    <vt:lpwstr>1033-12.2.0.13489</vt:lpwstr>
  </property>
</Properties>
</file>