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71" r:id="rId3"/>
    <p:sldId id="275" r:id="rId4"/>
    <p:sldId id="293" r:id="rId5"/>
    <p:sldId id="294" r:id="rId6"/>
    <p:sldId id="343" r:id="rId8"/>
    <p:sldId id="296" r:id="rId9"/>
    <p:sldId id="297" r:id="rId10"/>
    <p:sldId id="351" r:id="rId11"/>
    <p:sldId id="291" r:id="rId12"/>
    <p:sldId id="279"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99"/>
    <a:srgbClr val="003635"/>
    <a:srgbClr val="9EFF29"/>
    <a:srgbClr val="C80064"/>
    <a:srgbClr val="C33A1F"/>
    <a:srgbClr val="0000CC"/>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58"/>
      </p:cViewPr>
      <p:guideLst>
        <p:guide orient="horz" pos="1620"/>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195263"/>
            <a:ext cx="9144000" cy="4948238"/>
          </a:xfrm>
          <a:prstGeom prst="rect">
            <a:avLst/>
          </a:prstGeom>
          <a:noFill/>
          <a:ln w="9525">
            <a:noFill/>
          </a:ln>
        </p:spPr>
      </p:pic>
      <p:sp>
        <p:nvSpPr>
          <p:cNvPr id="2051" name="Rectangle 3"/>
          <p:cNvSpPr>
            <a:spLocks noGrp="1" noChangeArrowheads="1"/>
          </p:cNvSpPr>
          <p:nvPr>
            <p:ph type="ctrTitle"/>
          </p:nvPr>
        </p:nvSpPr>
        <p:spPr>
          <a:xfrm>
            <a:off x="468313" y="465535"/>
            <a:ext cx="8207375" cy="812006"/>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382316"/>
            <a:ext cx="8212138" cy="735806"/>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3074F12-AA26-4AC8-9962-C36BB8F32554}" type="datetimeFigureOut">
              <a:rPr lang="en-US" smtClean="0"/>
            </a:fld>
            <a:endParaRPr lang="en-US"/>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82CCC60-E8CD-4174-8B1A-7DF615B22EE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82CCC60-E8CD-4174-8B1A-7DF615B22EE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53074F12-AA26-4AC8-9962-C36BB8F32554}" type="datetimeFigureOut">
              <a:rPr lang="en-US" smtClean="0"/>
            </a:fld>
            <a:endParaRPr lang="en-US"/>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endParaRPr lang="en-US"/>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58745" y="1353185"/>
            <a:ext cx="4145915" cy="2998470"/>
          </a:xfrm>
          <a:prstGeom prst="rect">
            <a:avLst/>
          </a:prstGeom>
          <a:noFill/>
        </p:spPr>
        <p:txBody>
          <a:bodyPr wrap="square" rtlCol="0">
            <a:noAutofit/>
          </a:bodyPr>
          <a:lstStyle/>
          <a:p>
            <a:pPr algn="ctr"/>
            <a:endParaRPr lang="en-US" sz="11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Under the Esteemed Guidance Of</a:t>
            </a:r>
            <a:endParaRPr lang="en-US" sz="1200"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Mrs. CH.B.V.Durga</a:t>
            </a:r>
            <a:endParaRPr lang="en-US" sz="1600" b="1"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 Associate  Professor</a:t>
            </a:r>
            <a:endParaRPr lang="en-US" sz="12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Submitted by</a:t>
            </a:r>
            <a:endParaRPr lang="en-US" sz="1100" dirty="0">
              <a:latin typeface="Times New Roman" panose="02020603050405020304" pitchFamily="18" charset="0"/>
              <a:cs typeface="Times New Roman" panose="02020603050405020304" pitchFamily="18" charset="0"/>
            </a:endParaRPr>
          </a:p>
          <a:p>
            <a:pPr algn="ctr"/>
            <a:r>
              <a:rPr lang="en-US" sz="1100" b="1" dirty="0">
                <a:latin typeface="Times New Roman" panose="02020603050405020304" pitchFamily="18" charset="0"/>
                <a:cs typeface="Times New Roman" panose="02020603050405020304" pitchFamily="18" charset="0"/>
              </a:rPr>
              <a:t>IV  CSE(AI&amp;ML) </a:t>
            </a:r>
            <a:endParaRPr lang="en-US" sz="1100" b="1" dirty="0">
              <a:latin typeface="Times New Roman" panose="02020603050405020304" pitchFamily="18" charset="0"/>
              <a:cs typeface="Times New Roman" panose="02020603050405020304" pitchFamily="18" charset="0"/>
            </a:endParaRPr>
          </a:p>
          <a:p>
            <a:pPr algn="ctr"/>
            <a:endParaRPr lang="en-US" sz="11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Ms. Sakam Rani</a:t>
            </a:r>
            <a:r>
              <a:rPr lang="en-US" sz="11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(20KT1A4247)</a:t>
            </a:r>
            <a:endParaRPr lang="en-US" sz="11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Mr. Rakesh</a:t>
            </a:r>
            <a:r>
              <a:rPr lang="en-US" sz="11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 (21KT5A4206)</a:t>
            </a:r>
            <a:endParaRPr lang="en-US" sz="11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Ms. Y Hannah</a:t>
            </a:r>
            <a:r>
              <a:rPr lang="en-US" sz="11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(20KT1A4263)</a:t>
            </a:r>
            <a:endParaRPr lang="en-US" sz="12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sym typeface="+mn-ea"/>
              </a:rPr>
              <a:t>Ms. Yannam Hema                                  (20KT1A4262)</a:t>
            </a:r>
            <a:endParaRPr lang="en-US" sz="1200" b="1" dirty="0">
              <a:latin typeface="Times New Roman" panose="02020603050405020304" pitchFamily="18" charset="0"/>
              <a:cs typeface="Times New Roman" panose="02020603050405020304" pitchFamily="18" charset="0"/>
            </a:endParaRPr>
          </a:p>
          <a:p>
            <a:pPr algn="ctr"/>
            <a:endParaRPr lang="en-US" sz="1200"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55320" y="480695"/>
            <a:ext cx="8488680" cy="983615"/>
          </a:xfrm>
          <a:prstGeom prst="rect">
            <a:avLst/>
          </a:prstGeom>
          <a:noFill/>
        </p:spPr>
        <p:txBody>
          <a:bodyPr wrap="square" rtlCol="0">
            <a:noAutofit/>
          </a:bodyPr>
          <a:p>
            <a:pPr marL="0" indent="0" algn="ctr">
              <a:buNone/>
            </a:pPr>
            <a:endParaRPr lang="en-US" altLang="en-IN" b="1" dirty="0">
              <a:latin typeface="Times New Roman" panose="02020603050405020304" pitchFamily="18" charset="0"/>
              <a:cs typeface="Times New Roman" panose="02020603050405020304" pitchFamily="18" charset="0"/>
            </a:endParaRPr>
          </a:p>
          <a:p>
            <a:pPr marL="0" indent="0" algn="ctr">
              <a:buNone/>
            </a:pPr>
            <a:r>
              <a:rPr lang="en-US" altLang="en-IN" b="1" dirty="0">
                <a:latin typeface="Times New Roman" panose="02020603050405020304" pitchFamily="18" charset="0"/>
                <a:cs typeface="Times New Roman" panose="02020603050405020304" pitchFamily="18" charset="0"/>
                <a:sym typeface="+mn-ea"/>
              </a:rPr>
              <a:t>   SIGN LANGUAGE TO SPEECH</a:t>
            </a:r>
            <a:endParaRPr lang="en-US" altLang="en-IN" b="1"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165350" y="1907540"/>
            <a:ext cx="5195570" cy="948690"/>
          </a:xfrm>
          <a:prstGeom prst="rect">
            <a:avLst/>
          </a:prstGeom>
          <a:noFill/>
        </p:spPr>
        <p:txBody>
          <a:bodyPr wrap="square" rtlCol="0" anchor="t">
            <a:noAutofit/>
          </a:bodyPr>
          <a:lstStyle/>
          <a:p>
            <a:pPr algn="ctr"/>
            <a:r>
              <a:rPr lang="en-US" sz="4800" b="1" i="1">
                <a:latin typeface="Times New Roman" panose="02020603050405020304" pitchFamily="18" charset="0"/>
                <a:cs typeface="Times New Roman" panose="02020603050405020304" pitchFamily="18" charset="0"/>
              </a:rPr>
              <a:t>Thank You</a:t>
            </a:r>
            <a:endParaRPr lang="en-US" sz="48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ABSTRACT</a:t>
            </a:r>
            <a:endParaRPr lang="en-IN" sz="18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7245" y="925830"/>
            <a:ext cx="7772400" cy="3670300"/>
          </a:xfrm>
        </p:spPr>
        <p:txBody>
          <a:bodyPr>
            <a:normAutofit/>
          </a:bodyPr>
          <a:lstStyle/>
          <a:p>
            <a:pPr marL="0" indent="0" algn="just" rtl="0">
              <a:spcBef>
                <a:spcPts val="0"/>
              </a:spcBef>
              <a:spcAft>
                <a:spcPts val="0"/>
              </a:spcAft>
              <a:buNone/>
            </a:pPr>
            <a:r>
              <a:rPr lang="en-US" sz="1600" dirty="0">
                <a:solidFill>
                  <a:srgbClr val="000000"/>
                </a:solidFill>
                <a:latin typeface="Times New Roman" panose="02020603050405020304" pitchFamily="18" charset="0"/>
              </a:rPr>
              <a:t>The sign language to speech project aims to create a system that uses the Random Forest algorithm to translate gestures from sign language into spoken Telugu, bridging the communication gap between normal people and who can not speak or dumb people. </a:t>
            </a:r>
            <a:endParaRPr lang="en-US" sz="1600" dirty="0">
              <a:solidFill>
                <a:srgbClr val="000000"/>
              </a:solidFill>
              <a:latin typeface="Times New Roman" panose="02020603050405020304" pitchFamily="18" charset="0"/>
            </a:endParaRPr>
          </a:p>
          <a:p>
            <a:pPr marL="0" indent="0" algn="just" rtl="0">
              <a:spcBef>
                <a:spcPts val="0"/>
              </a:spcBef>
              <a:spcAft>
                <a:spcPts val="0"/>
              </a:spcAft>
              <a:buNone/>
            </a:pPr>
            <a:endParaRPr lang="en-US" sz="1600" dirty="0">
              <a:solidFill>
                <a:srgbClr val="000000"/>
              </a:solidFill>
              <a:latin typeface="Times New Roman" panose="02020603050405020304" pitchFamily="18" charset="0"/>
            </a:endParaRPr>
          </a:p>
          <a:p>
            <a:pPr marL="0" indent="0" algn="just" rtl="0">
              <a:spcBef>
                <a:spcPts val="0"/>
              </a:spcBef>
              <a:spcAft>
                <a:spcPts val="0"/>
              </a:spcAft>
              <a:buNone/>
            </a:pPr>
            <a:r>
              <a:rPr lang="en-US" sz="1600" dirty="0">
                <a:solidFill>
                  <a:srgbClr val="000000"/>
                </a:solidFill>
                <a:latin typeface="Times New Roman" panose="02020603050405020304" pitchFamily="18" charset="0"/>
              </a:rPr>
              <a:t>Using a machine learning technology called the Random Forest algorithm will recognize and translate the sign language motions, generating Telugu speech output, promoting inclusivity and accessibility for individuals who can not speak for themselves. An existing models didn’t give the appropriate result. So, overcome those drawbacks to creating a optimize model.</a:t>
            </a:r>
            <a:endParaRPr lang="en-US" sz="1600" dirty="0">
              <a:solidFill>
                <a:srgbClr val="000000"/>
              </a:solidFill>
              <a:latin typeface="Times New Roman" panose="02020603050405020304" pitchFamily="18" charset="0"/>
            </a:endParaRPr>
          </a:p>
          <a:p>
            <a:pPr marL="0" indent="0" algn="just" rtl="0">
              <a:spcBef>
                <a:spcPts val="0"/>
              </a:spcBef>
              <a:spcAft>
                <a:spcPts val="0"/>
              </a:spcAft>
              <a:buNone/>
            </a:pPr>
            <a:endParaRPr lang="en-US" sz="1600" dirty="0">
              <a:solidFill>
                <a:srgbClr val="000000"/>
              </a:solidFill>
              <a:latin typeface="Times New Roman" panose="02020603050405020304" pitchFamily="18" charset="0"/>
            </a:endParaRPr>
          </a:p>
          <a:p>
            <a:pPr marL="0" indent="0" algn="just" rtl="0">
              <a:spcBef>
                <a:spcPts val="0"/>
              </a:spcBef>
              <a:spcAft>
                <a:spcPts val="0"/>
              </a:spcAft>
              <a:buNone/>
            </a:pPr>
            <a:r>
              <a:rPr lang="en-US" sz="1600" dirty="0">
                <a:solidFill>
                  <a:srgbClr val="000000"/>
                </a:solidFill>
                <a:latin typeface="Times New Roman" panose="02020603050405020304" pitchFamily="18" charset="0"/>
              </a:rPr>
              <a:t>The project aims to provide real-time translation and seamless communication for individuals who are dumb or deaf-mute, potentially exceeding current accuracy standards.</a:t>
            </a:r>
            <a:endParaRPr lang="en-US" sz="1600" dirty="0">
              <a:solidFill>
                <a:srgbClr val="000000"/>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235" y="144780"/>
            <a:ext cx="7684770" cy="619760"/>
          </a:xfrm>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INTRODUCTION</a:t>
            </a:r>
            <a:endParaRPr lang="en-IN" sz="18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7235" y="928370"/>
            <a:ext cx="7957185" cy="4141470"/>
          </a:xfrm>
        </p:spPr>
        <p:txBody>
          <a:bodyPr>
            <a:normAutofit/>
          </a:bodyPr>
          <a:lstStyle/>
          <a:p>
            <a:pPr marL="0" indent="0" algn="just">
              <a:buNone/>
            </a:pPr>
            <a:r>
              <a:rPr sz="1600" dirty="0">
                <a:solidFill>
                  <a:schemeClr val="tx1"/>
                </a:solidFill>
                <a:latin typeface="Times New Roman" panose="02020603050405020304" pitchFamily="18" charset="0"/>
                <a:cs typeface="Times New Roman" panose="02020603050405020304" pitchFamily="18" charset="0"/>
              </a:rPr>
              <a:t>This project aims to bridge the communication gap between disabled individuals</a:t>
            </a:r>
            <a:r>
              <a:rPr lang="en-US" sz="1600" dirty="0">
                <a:solidFill>
                  <a:schemeClr val="tx1"/>
                </a:solidFill>
                <a:latin typeface="Times New Roman" panose="02020603050405020304" pitchFamily="18" charset="0"/>
                <a:cs typeface="Times New Roman" panose="02020603050405020304" pitchFamily="18" charset="0"/>
              </a:rPr>
              <a:t> (dumb people)</a:t>
            </a:r>
            <a:r>
              <a:rPr sz="1600" dirty="0">
                <a:solidFill>
                  <a:schemeClr val="tx1"/>
                </a:solidFill>
                <a:latin typeface="Times New Roman" panose="02020603050405020304" pitchFamily="18" charset="0"/>
                <a:cs typeface="Times New Roman" panose="02020603050405020304" pitchFamily="18" charset="0"/>
              </a:rPr>
              <a:t> and </a:t>
            </a:r>
            <a:r>
              <a:rPr lang="en-US" sz="1600" dirty="0">
                <a:solidFill>
                  <a:schemeClr val="tx1"/>
                </a:solidFill>
                <a:latin typeface="Times New Roman" panose="02020603050405020304" pitchFamily="18" charset="0"/>
                <a:cs typeface="Times New Roman" panose="02020603050405020304" pitchFamily="18" charset="0"/>
              </a:rPr>
              <a:t>normal people</a:t>
            </a:r>
            <a:r>
              <a:rPr sz="1600" dirty="0">
                <a:solidFill>
                  <a:schemeClr val="tx1"/>
                </a:solidFill>
                <a:latin typeface="Times New Roman" panose="02020603050405020304" pitchFamily="18" charset="0"/>
                <a:cs typeface="Times New Roman" panose="02020603050405020304" pitchFamily="18" charset="0"/>
              </a:rPr>
              <a:t> by developing a system that translates sign language gestures into spoken Telugu language.</a:t>
            </a:r>
            <a:endParaRPr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sz="1600" dirty="0">
                <a:latin typeface="Times New Roman" panose="02020603050405020304" pitchFamily="18" charset="0"/>
                <a:cs typeface="Times New Roman" panose="02020603050405020304" pitchFamily="18" charset="0"/>
              </a:rPr>
              <a:t>The system uses the Random Forest algorithm to accurately </a:t>
            </a:r>
            <a:r>
              <a:rPr lang="en-US" sz="1600" dirty="0">
                <a:solidFill>
                  <a:srgbClr val="000000"/>
                </a:solidFill>
                <a:latin typeface="Times New Roman" panose="02020603050405020304" pitchFamily="18" charset="0"/>
                <a:sym typeface="+mn-ea"/>
              </a:rPr>
              <a:t>interpret</a:t>
            </a:r>
            <a:r>
              <a:rPr sz="1600" dirty="0">
                <a:latin typeface="Times New Roman" panose="02020603050405020304" pitchFamily="18" charset="0"/>
                <a:cs typeface="Times New Roman" panose="02020603050405020304" pitchFamily="18" charset="0"/>
              </a:rPr>
              <a:t> sign language gestures, enabling real-time translation of sign language, promoting seamless communication between sign language users</a:t>
            </a:r>
            <a:r>
              <a:rPr lang="en-US" sz="1600" dirty="0">
                <a:latin typeface="Times New Roman" panose="02020603050405020304" pitchFamily="18" charset="0"/>
                <a:cs typeface="Times New Roman" panose="02020603050405020304" pitchFamily="18" charset="0"/>
              </a:rPr>
              <a:t> (dumb people)</a:t>
            </a:r>
            <a:r>
              <a:rPr sz="1600" dirty="0">
                <a:latin typeface="Times New Roman" panose="02020603050405020304" pitchFamily="18" charset="0"/>
                <a:cs typeface="Times New Roman" panose="02020603050405020304" pitchFamily="18" charset="0"/>
              </a:rPr>
              <a:t> and those who can speak.</a:t>
            </a:r>
            <a:endParaRPr sz="1600" dirty="0">
              <a:latin typeface="Times New Roman" panose="02020603050405020304" pitchFamily="18" charset="0"/>
              <a:cs typeface="Times New Roman" panose="02020603050405020304" pitchFamily="18" charset="0"/>
            </a:endParaRPr>
          </a:p>
          <a:p>
            <a:pPr marL="0" indent="0" algn="just">
              <a:buNone/>
            </a:pPr>
            <a:r>
              <a:rPr sz="1600" dirty="0">
                <a:latin typeface="Times New Roman" panose="02020603050405020304" pitchFamily="18" charset="0"/>
                <a:cs typeface="Times New Roman" panose="02020603050405020304" pitchFamily="18" charset="0"/>
                <a:sym typeface="+mn-ea"/>
              </a:rPr>
              <a:t>The project aims to improve the quality of life and effective communication in order to enhance the</a:t>
            </a:r>
            <a:r>
              <a:rPr lang="en-US" sz="1600" dirty="0">
                <a:latin typeface="Times New Roman" panose="02020603050405020304" pitchFamily="18" charset="0"/>
                <a:cs typeface="Times New Roman" panose="02020603050405020304" pitchFamily="18" charset="0"/>
                <a:sym typeface="+mn-ea"/>
              </a:rPr>
              <a:t> interaction or</a:t>
            </a:r>
            <a:r>
              <a:rPr sz="1600" dirty="0">
                <a:latin typeface="Times New Roman" panose="02020603050405020304" pitchFamily="18" charset="0"/>
                <a:cs typeface="Times New Roman" panose="02020603050405020304" pitchFamily="18" charset="0"/>
                <a:sym typeface="+mn-ea"/>
              </a:rPr>
              <a:t> social involvement of people who are dumb</a:t>
            </a:r>
            <a:r>
              <a:rPr lang="en-IN" sz="1600" dirty="0">
                <a:latin typeface="Times New Roman" panose="02020603050405020304" pitchFamily="18" charset="0"/>
                <a:cs typeface="Times New Roman" panose="02020603050405020304" pitchFamily="18" charset="0"/>
                <a:sym typeface="+mn-ea"/>
              </a:rPr>
              <a:t> or deaf-mute</a:t>
            </a:r>
            <a:r>
              <a:rPr sz="1600" dirty="0">
                <a:latin typeface="Times New Roman" panose="02020603050405020304" pitchFamily="18" charset="0"/>
                <a:cs typeface="Times New Roman" panose="02020603050405020304" pitchFamily="18" charset="0"/>
                <a:sym typeface="+mn-ea"/>
              </a:rPr>
              <a:t>.</a:t>
            </a:r>
            <a:endParaRPr sz="16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Random Forest Algorithm</a:t>
            </a:r>
            <a:endParaRPr lang="en-IN" sz="18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490" y="1038860"/>
            <a:ext cx="8075930" cy="3801745"/>
          </a:xfrm>
        </p:spPr>
        <p:txBody>
          <a:bodyPr>
            <a:noAutofit/>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Random Forest is a popular ensemble learning algorithm that is widely used for both classification and regression tasks.</a:t>
            </a: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Random Forest Algorithm Working:</a:t>
            </a:r>
            <a:endParaRPr lang="en-US" sz="1600" b="1"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Initialization:</a:t>
            </a:r>
            <a:r>
              <a:rPr lang="en-US" alt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Start with a dataset</a:t>
            </a:r>
            <a:r>
              <a:rPr lang="en-US" altLang="en-IN" sz="1600" dirty="0">
                <a:solidFill>
                  <a:schemeClr val="tx1"/>
                </a:solidFill>
                <a:latin typeface="Times New Roman" panose="02020603050405020304" pitchFamily="18" charset="0"/>
                <a:cs typeface="Times New Roman" panose="02020603050405020304" pitchFamily="18" charset="0"/>
              </a:rPr>
              <a:t> that</a:t>
            </a:r>
            <a:r>
              <a:rPr lang="en-IN" sz="1600" dirty="0">
                <a:solidFill>
                  <a:schemeClr val="tx1"/>
                </a:solidFill>
                <a:latin typeface="Times New Roman" panose="02020603050405020304" pitchFamily="18" charset="0"/>
                <a:cs typeface="Times New Roman" panose="02020603050405020304" pitchFamily="18" charset="0"/>
              </a:rPr>
              <a:t> contain</a:t>
            </a:r>
            <a:r>
              <a:rPr lang="en-US" altLang="en-IN" sz="1600" dirty="0">
                <a:solidFill>
                  <a:schemeClr val="tx1"/>
                </a:solidFill>
                <a:latin typeface="Times New Roman" panose="02020603050405020304" pitchFamily="18" charset="0"/>
                <a:cs typeface="Times New Roman" panose="02020603050405020304" pitchFamily="18" charset="0"/>
              </a:rPr>
              <a:t>s</a:t>
            </a:r>
            <a:r>
              <a:rPr lang="en-IN" sz="1600" dirty="0">
                <a:solidFill>
                  <a:schemeClr val="tx1"/>
                </a:solidFill>
                <a:latin typeface="Times New Roman" panose="02020603050405020304" pitchFamily="18" charset="0"/>
                <a:cs typeface="Times New Roman" panose="02020603050405020304" pitchFamily="18" charset="0"/>
              </a:rPr>
              <a:t> </a:t>
            </a:r>
            <a:r>
              <a:rPr lang="en-US" altLang="en-IN" sz="1600" dirty="0">
                <a:solidFill>
                  <a:schemeClr val="tx1"/>
                </a:solidFill>
                <a:latin typeface="Times New Roman" panose="02020603050405020304" pitchFamily="18" charset="0"/>
                <a:cs typeface="Times New Roman" panose="02020603050405020304" pitchFamily="18" charset="0"/>
              </a:rPr>
              <a:t>images</a:t>
            </a:r>
            <a:r>
              <a:rPr lang="en-IN" sz="1600" dirty="0">
                <a:solidFill>
                  <a:schemeClr val="tx1"/>
                </a:solidFill>
                <a:latin typeface="Times New Roman" panose="02020603050405020304" pitchFamily="18" charset="0"/>
                <a:cs typeface="Times New Roman" panose="02020603050405020304" pitchFamily="18" charset="0"/>
              </a:rPr>
              <a:t>.</a:t>
            </a:r>
            <a:endParaRPr lang="en-IN" sz="1600"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US" altLang="en-IN" sz="1600" b="1" dirty="0">
                <a:solidFill>
                  <a:schemeClr val="tx1"/>
                </a:solidFill>
                <a:latin typeface="Times New Roman" panose="02020603050405020304" pitchFamily="18" charset="0"/>
                <a:cs typeface="Times New Roman" panose="02020603050405020304" pitchFamily="18" charset="0"/>
              </a:rPr>
              <a:t>Random Sampling:</a:t>
            </a:r>
            <a:r>
              <a:rPr lang="en-US" alt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Randomly select a subset of the dataset with replacement to create multiple subsets of data.</a:t>
            </a:r>
            <a:endParaRPr lang="en-IN" sz="1600"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Tree Construction:</a:t>
            </a:r>
            <a:r>
              <a:rPr lang="en-US" alt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Build decision trees on each subset using randomly selected features.</a:t>
            </a:r>
            <a:endParaRPr lang="en-IN" sz="1600"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Ensemble Learning:</a:t>
            </a:r>
            <a:r>
              <a:rPr lang="en-US" alt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Create an ensemble of decision trees.</a:t>
            </a:r>
            <a:endParaRPr lang="en-IN" sz="1600"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Voting</a:t>
            </a:r>
            <a:r>
              <a:rPr lang="en-US" altLang="en-IN" sz="1600" b="1"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Combine predictions from all trees for final output.</a:t>
            </a:r>
            <a:endParaRPr lang="en-IN" sz="1600"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US" altLang="en-IN" sz="1600" b="1" dirty="0">
                <a:solidFill>
                  <a:schemeClr val="tx1"/>
                </a:solidFill>
                <a:latin typeface="Times New Roman" panose="02020603050405020304" pitchFamily="18" charset="0"/>
                <a:cs typeface="Times New Roman" panose="02020603050405020304" pitchFamily="18" charset="0"/>
              </a:rPr>
              <a:t>Output: </a:t>
            </a:r>
            <a:r>
              <a:rPr lang="en-IN" sz="1600" dirty="0">
                <a:solidFill>
                  <a:schemeClr val="tx1"/>
                </a:solidFill>
                <a:latin typeface="Times New Roman" panose="02020603050405020304" pitchFamily="18" charset="0"/>
                <a:cs typeface="Times New Roman" panose="02020603050405020304" pitchFamily="18" charset="0"/>
              </a:rPr>
              <a:t>Return the final prediction as the classifier's output.</a:t>
            </a:r>
            <a:endParaRPr lang="en-IN" sz="1600"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IN" sz="1600" b="1" dirty="0">
                <a:solidFill>
                  <a:schemeClr val="tx1"/>
                </a:solidFill>
                <a:latin typeface="Times New Roman" panose="02020603050405020304" pitchFamily="18" charset="0"/>
                <a:cs typeface="Times New Roman" panose="02020603050405020304" pitchFamily="18" charset="0"/>
              </a:rPr>
              <a:t>Evaluation:</a:t>
            </a:r>
            <a:r>
              <a:rPr lang="en-IN" sz="1600" dirty="0">
                <a:solidFill>
                  <a:schemeClr val="tx1"/>
                </a:solidFill>
                <a:latin typeface="Times New Roman" panose="02020603050405020304" pitchFamily="18" charset="0"/>
                <a:cs typeface="Times New Roman" panose="02020603050405020304" pitchFamily="18" charset="0"/>
              </a:rPr>
              <a:t> Assess the performance of the Random Forest classifier using metrics such as accuracy, precision, recall, or F1-score.</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Design</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7848" y="579835"/>
            <a:ext cx="7921110" cy="414442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355" y="1043940"/>
            <a:ext cx="8005445" cy="3041015"/>
          </a:xfrm>
        </p:spPr>
        <p:txBody>
          <a:bodyPr/>
          <a:lstStyle/>
          <a:p>
            <a:pPr marL="0" indent="0" algn="just">
              <a:buNone/>
            </a:pPr>
            <a:r>
              <a:rPr lang="en-US" sz="1600">
                <a:latin typeface="Times New Roman" panose="02020603050405020304" pitchFamily="18" charset="0"/>
                <a:cs typeface="Times New Roman" panose="02020603050405020304" pitchFamily="18" charset="0"/>
              </a:rPr>
              <a:t>To develop a sign language to speech system, The first step is gathering a dataset of pictures of sign language motions. From these images, we extract hand coordinates using the MediaPipe library. The data is then recorded in a dictionary format along with class labels after the retrieved coordinates are preprocessed and tagged with the appropriate sign language motions. The next stage is to use the preprocessed data to train a machine learning model, like a Random Forest Classifier. To make sure the model is effective at identifying sign language motions, we assess its accuracy on a validation set. When the trained model reaches a high enough accuracy level, it is saved in a pickle file for later use. </a:t>
            </a:r>
            <a:endParaRPr lang="en-US" sz="1600">
              <a:latin typeface="Times New Roman" panose="02020603050405020304" pitchFamily="18" charset="0"/>
              <a:cs typeface="Times New Roman" panose="02020603050405020304" pitchFamily="18" charset="0"/>
            </a:endParaRPr>
          </a:p>
        </p:txBody>
      </p:sp>
      <p:sp>
        <p:nvSpPr>
          <p:cNvPr id="4" name="Text Box 3"/>
          <p:cNvSpPr txBox="1"/>
          <p:nvPr/>
        </p:nvSpPr>
        <p:spPr>
          <a:xfrm>
            <a:off x="2232660" y="412750"/>
            <a:ext cx="5335270" cy="390525"/>
          </a:xfrm>
          <a:prstGeom prst="rect">
            <a:avLst/>
          </a:prstGeom>
          <a:noFill/>
        </p:spPr>
        <p:txBody>
          <a:bodyPr wrap="square" rtlCol="0">
            <a:noAutofit/>
          </a:bodyPr>
          <a:lstStyle/>
          <a:p>
            <a:pPr algn="ctr"/>
            <a:r>
              <a:rPr lang="en-US" b="1" dirty="0">
                <a:effectLst/>
                <a:latin typeface="Times New Roman" panose="02020603050405020304" pitchFamily="18" charset="0"/>
                <a:cs typeface="Times New Roman" panose="02020603050405020304" pitchFamily="18" charset="0"/>
                <a:sym typeface="+mn-ea"/>
              </a:rPr>
              <a:t>Proposed Methodology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06145"/>
            <a:ext cx="7431405" cy="3082290"/>
          </a:xfrm>
        </p:spPr>
        <p:txBody>
          <a:bodyPr>
            <a:normAutofit/>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Next, we build the system in real-time by utilizing OpenCV to record a live video stream and training the model to predict sign language movements in real-time. Characters are taken out of the gestures and combined to form words or sentences. We translate the identified text from English to Telugu or another target language using the Googletrans library. In order to transform the translated text into speech and provide the meaning of the identified sign language movements in the required language, such as Telugu, we finally use the GTTS (Google Text-to-Speech) library. This all-inclusive method bridges the gap between spoken and sign language for those with hearing difficulties, enabling them to communicate effectively.</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1915160" y="349250"/>
            <a:ext cx="5399405" cy="390525"/>
          </a:xfrm>
          <a:prstGeom prst="rect">
            <a:avLst/>
          </a:prstGeom>
          <a:noFill/>
        </p:spPr>
        <p:txBody>
          <a:bodyPr wrap="square" rtlCol="0">
            <a:noAutofit/>
          </a:bodyPr>
          <a:lstStyle/>
          <a:p>
            <a:pPr algn="ctr"/>
            <a:r>
              <a:rPr lang="en-US" b="1" dirty="0">
                <a:effectLst/>
                <a:latin typeface="Times New Roman" panose="02020603050405020304" pitchFamily="18" charset="0"/>
                <a:cs typeface="Times New Roman" panose="02020603050405020304" pitchFamily="18" charset="0"/>
                <a:sym typeface="+mn-ea"/>
              </a:rPr>
              <a:t>Proposed Methodology (Cont..)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2430" y="1085215"/>
            <a:ext cx="1674495" cy="603885"/>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r>
              <a:rPr lang="en-US" sz="1400" b="1">
                <a:latin typeface="Times New Roman" panose="02020603050405020304" pitchFamily="18" charset="0"/>
                <a:cs typeface="Times New Roman" panose="02020603050405020304" pitchFamily="18" charset="0"/>
              </a:rPr>
              <a:t>Collecting Images</a:t>
            </a:r>
            <a:endParaRPr lang="en-US" sz="1400" b="1">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       (Dataset)</a:t>
            </a:r>
            <a:endParaRPr lang="en-US" sz="1400" b="1">
              <a:latin typeface="Times New Roman" panose="02020603050405020304" pitchFamily="18" charset="0"/>
              <a:cs typeface="Times New Roman" panose="02020603050405020304" pitchFamily="18" charset="0"/>
            </a:endParaRPr>
          </a:p>
        </p:txBody>
      </p:sp>
      <p:cxnSp>
        <p:nvCxnSpPr>
          <p:cNvPr id="5" name="Straight Arrow Connector 4"/>
          <p:cNvCxnSpPr>
            <a:stCxn id="4" idx="3"/>
          </p:cNvCxnSpPr>
          <p:nvPr/>
        </p:nvCxnSpPr>
        <p:spPr>
          <a:xfrm>
            <a:off x="2066925" y="1387475"/>
            <a:ext cx="744220" cy="1270"/>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
        <p:nvSpPr>
          <p:cNvPr id="6" name="Text Box 5"/>
          <p:cNvSpPr txBox="1"/>
          <p:nvPr/>
        </p:nvSpPr>
        <p:spPr>
          <a:xfrm>
            <a:off x="2823210" y="975995"/>
            <a:ext cx="1661160" cy="842645"/>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pPr algn="ctr"/>
            <a:r>
              <a:rPr lang="en-US" sz="1400" b="1">
                <a:latin typeface="Times New Roman" panose="02020603050405020304" pitchFamily="18" charset="0"/>
                <a:cs typeface="Times New Roman" panose="02020603050405020304" pitchFamily="18" charset="0"/>
              </a:rPr>
              <a:t>MediaPipe Library Extract Hand Coordinates</a:t>
            </a:r>
            <a:endParaRPr lang="en-US" sz="1400" b="1">
              <a:latin typeface="Times New Roman" panose="02020603050405020304" pitchFamily="18" charset="0"/>
              <a:cs typeface="Times New Roman" panose="02020603050405020304" pitchFamily="18" charset="0"/>
            </a:endParaRPr>
          </a:p>
        </p:txBody>
      </p:sp>
      <p:cxnSp>
        <p:nvCxnSpPr>
          <p:cNvPr id="7" name="Straight Arrow Connector 6"/>
          <p:cNvCxnSpPr>
            <a:stCxn id="6" idx="3"/>
          </p:cNvCxnSpPr>
          <p:nvPr/>
        </p:nvCxnSpPr>
        <p:spPr>
          <a:xfrm flipV="1">
            <a:off x="4484370" y="1391285"/>
            <a:ext cx="689610" cy="6350"/>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
        <p:nvSpPr>
          <p:cNvPr id="8" name="Text Box 7"/>
          <p:cNvSpPr txBox="1"/>
          <p:nvPr/>
        </p:nvSpPr>
        <p:spPr>
          <a:xfrm>
            <a:off x="5169535" y="1085215"/>
            <a:ext cx="1537335" cy="733425"/>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pPr algn="ctr"/>
            <a:r>
              <a:rPr lang="en-US" sz="1400" b="1">
                <a:latin typeface="Times New Roman" panose="02020603050405020304" pitchFamily="18" charset="0"/>
                <a:cs typeface="Times New Roman" panose="02020603050405020304" pitchFamily="18" charset="0"/>
              </a:rPr>
              <a:t>Save Coordinates in Pickle</a:t>
            </a:r>
            <a:endParaRPr lang="en-US" sz="1400" b="1">
              <a:latin typeface="Times New Roman" panose="02020603050405020304" pitchFamily="18" charset="0"/>
              <a:cs typeface="Times New Roman" panose="02020603050405020304" pitchFamily="18" charset="0"/>
            </a:endParaRPr>
          </a:p>
          <a:p>
            <a:pPr algn="ctr"/>
            <a:r>
              <a:rPr lang="en-US" sz="1400" b="1">
                <a:latin typeface="Times New Roman" panose="02020603050405020304" pitchFamily="18" charset="0"/>
                <a:cs typeface="Times New Roman" panose="02020603050405020304" pitchFamily="18" charset="0"/>
              </a:rPr>
              <a:t> File</a:t>
            </a:r>
            <a:endParaRPr lang="en-US" sz="1400" b="1">
              <a:latin typeface="Times New Roman" panose="02020603050405020304" pitchFamily="18" charset="0"/>
              <a:cs typeface="Times New Roman" panose="02020603050405020304" pitchFamily="18" charset="0"/>
            </a:endParaRPr>
          </a:p>
        </p:txBody>
      </p:sp>
      <p:cxnSp>
        <p:nvCxnSpPr>
          <p:cNvPr id="9" name="Straight Arrow Connector 8"/>
          <p:cNvCxnSpPr>
            <a:stCxn id="8" idx="3"/>
          </p:cNvCxnSpPr>
          <p:nvPr/>
        </p:nvCxnSpPr>
        <p:spPr>
          <a:xfrm flipV="1">
            <a:off x="6706870" y="1445895"/>
            <a:ext cx="667385" cy="6350"/>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
        <p:nvSpPr>
          <p:cNvPr id="10" name="Text Box 9"/>
          <p:cNvSpPr txBox="1"/>
          <p:nvPr/>
        </p:nvSpPr>
        <p:spPr>
          <a:xfrm>
            <a:off x="7396480" y="976630"/>
            <a:ext cx="1213485" cy="1029970"/>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pPr algn="ctr"/>
            <a:r>
              <a:rPr lang="en-US" sz="1400" b="1">
                <a:latin typeface="Times New Roman" panose="02020603050405020304" pitchFamily="18" charset="0"/>
                <a:cs typeface="Times New Roman" panose="02020603050405020304" pitchFamily="18" charset="0"/>
              </a:rPr>
              <a:t>Train Model using Random Forest</a:t>
            </a:r>
            <a:endParaRPr lang="en-US" sz="1400" b="1">
              <a:latin typeface="Times New Roman" panose="02020603050405020304" pitchFamily="18" charset="0"/>
              <a:cs typeface="Times New Roman" panose="02020603050405020304" pitchFamily="18" charset="0"/>
            </a:endParaRPr>
          </a:p>
        </p:txBody>
      </p:sp>
      <p:cxnSp>
        <p:nvCxnSpPr>
          <p:cNvPr id="12" name="Straight Arrow Connector 11"/>
          <p:cNvCxnSpPr>
            <a:stCxn id="10" idx="2"/>
          </p:cNvCxnSpPr>
          <p:nvPr/>
        </p:nvCxnSpPr>
        <p:spPr>
          <a:xfrm>
            <a:off x="8003540" y="2006600"/>
            <a:ext cx="16510" cy="566420"/>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
        <p:nvSpPr>
          <p:cNvPr id="14" name="Text Box 13"/>
          <p:cNvSpPr txBox="1"/>
          <p:nvPr/>
        </p:nvSpPr>
        <p:spPr>
          <a:xfrm>
            <a:off x="7240270" y="2572385"/>
            <a:ext cx="1335405" cy="835660"/>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pPr algn="ctr"/>
            <a:endParaRPr lang="en-US" sz="1400" b="1">
              <a:latin typeface="Times New Roman" panose="02020603050405020304" pitchFamily="18" charset="0"/>
              <a:cs typeface="Times New Roman" panose="02020603050405020304" pitchFamily="18" charset="0"/>
            </a:endParaRPr>
          </a:p>
          <a:p>
            <a:pPr algn="ctr"/>
            <a:r>
              <a:rPr lang="en-US" sz="1400" b="1">
                <a:latin typeface="Times New Roman" panose="02020603050405020304" pitchFamily="18" charset="0"/>
                <a:cs typeface="Times New Roman" panose="02020603050405020304" pitchFamily="18" charset="0"/>
              </a:rPr>
              <a:t>Calculate Accuracy</a:t>
            </a:r>
            <a:endParaRPr lang="en-US" sz="1400" b="1">
              <a:latin typeface="Times New Roman" panose="02020603050405020304" pitchFamily="18" charset="0"/>
              <a:cs typeface="Times New Roman" panose="02020603050405020304" pitchFamily="18" charset="0"/>
            </a:endParaRPr>
          </a:p>
        </p:txBody>
      </p:sp>
      <p:sp>
        <p:nvSpPr>
          <p:cNvPr id="16" name="Text Box 15"/>
          <p:cNvSpPr txBox="1"/>
          <p:nvPr/>
        </p:nvSpPr>
        <p:spPr>
          <a:xfrm>
            <a:off x="5130165" y="2573020"/>
            <a:ext cx="1532255" cy="835025"/>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pPr algn="ctr"/>
            <a:r>
              <a:rPr lang="en-US" sz="1400" b="1">
                <a:latin typeface="Times New Roman" panose="02020603050405020304" pitchFamily="18" charset="0"/>
                <a:cs typeface="Times New Roman" panose="02020603050405020304" pitchFamily="18" charset="0"/>
              </a:rPr>
              <a:t>Save Trained Model in Pickle File</a:t>
            </a:r>
            <a:endParaRPr lang="en-US" sz="1400" b="1">
              <a:latin typeface="Times New Roman" panose="02020603050405020304" pitchFamily="18" charset="0"/>
              <a:cs typeface="Times New Roman" panose="02020603050405020304" pitchFamily="18" charset="0"/>
            </a:endParaRPr>
          </a:p>
        </p:txBody>
      </p:sp>
      <p:sp>
        <p:nvSpPr>
          <p:cNvPr id="18" name="Text Box 17"/>
          <p:cNvSpPr txBox="1"/>
          <p:nvPr/>
        </p:nvSpPr>
        <p:spPr>
          <a:xfrm>
            <a:off x="2822575" y="2573020"/>
            <a:ext cx="1729105" cy="835660"/>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pPr algn="ctr"/>
            <a:r>
              <a:rPr lang="en-US" sz="1400" b="1">
                <a:latin typeface="Times New Roman" panose="02020603050405020304" pitchFamily="18" charset="0"/>
                <a:cs typeface="Times New Roman" panose="02020603050405020304" pitchFamily="18" charset="0"/>
              </a:rPr>
              <a:t>Real Time Prediction using OpenCV </a:t>
            </a:r>
            <a:endParaRPr lang="en-US" sz="1400" b="1">
              <a:latin typeface="Times New Roman" panose="02020603050405020304" pitchFamily="18" charset="0"/>
              <a:cs typeface="Times New Roman" panose="02020603050405020304" pitchFamily="18" charset="0"/>
            </a:endParaRPr>
          </a:p>
        </p:txBody>
      </p:sp>
      <p:sp>
        <p:nvSpPr>
          <p:cNvPr id="20" name="Text Box 19"/>
          <p:cNvSpPr txBox="1"/>
          <p:nvPr/>
        </p:nvSpPr>
        <p:spPr>
          <a:xfrm>
            <a:off x="392430" y="2572385"/>
            <a:ext cx="1736725" cy="836295"/>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pPr algn="ctr"/>
            <a:r>
              <a:rPr lang="en-US" sz="1400" b="1">
                <a:latin typeface="Times New Roman" panose="02020603050405020304" pitchFamily="18" charset="0"/>
                <a:cs typeface="Times New Roman" panose="02020603050405020304" pitchFamily="18" charset="0"/>
              </a:rPr>
              <a:t>Recognize gesture and Form </a:t>
            </a:r>
            <a:endParaRPr lang="en-US" sz="1400" b="1">
              <a:latin typeface="Times New Roman" panose="02020603050405020304" pitchFamily="18" charset="0"/>
              <a:cs typeface="Times New Roman" panose="02020603050405020304" pitchFamily="18" charset="0"/>
            </a:endParaRPr>
          </a:p>
          <a:p>
            <a:pPr algn="ctr"/>
            <a:r>
              <a:rPr lang="en-US" sz="1400" b="1">
                <a:latin typeface="Times New Roman" panose="02020603050405020304" pitchFamily="18" charset="0"/>
                <a:cs typeface="Times New Roman" panose="02020603050405020304" pitchFamily="18" charset="0"/>
              </a:rPr>
              <a:t>sentences</a:t>
            </a:r>
            <a:endParaRPr lang="en-US" sz="1400" b="1">
              <a:latin typeface="Times New Roman" panose="02020603050405020304" pitchFamily="18" charset="0"/>
              <a:cs typeface="Times New Roman" panose="02020603050405020304" pitchFamily="18" charset="0"/>
            </a:endParaRPr>
          </a:p>
        </p:txBody>
      </p:sp>
      <p:sp>
        <p:nvSpPr>
          <p:cNvPr id="22" name="Text Box 21"/>
          <p:cNvSpPr txBox="1"/>
          <p:nvPr/>
        </p:nvSpPr>
        <p:spPr>
          <a:xfrm>
            <a:off x="392430" y="3838575"/>
            <a:ext cx="1736725" cy="906780"/>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pPr algn="ctr"/>
            <a:r>
              <a:rPr lang="en-US" sz="1400" b="1">
                <a:latin typeface="Times New Roman" panose="02020603050405020304" pitchFamily="18" charset="0"/>
                <a:cs typeface="Times New Roman" panose="02020603050405020304" pitchFamily="18" charset="0"/>
              </a:rPr>
              <a:t>Translte English to Telugu using     googletrans</a:t>
            </a:r>
            <a:endParaRPr lang="en-US" sz="1400" b="1">
              <a:latin typeface="Times New Roman" panose="02020603050405020304" pitchFamily="18" charset="0"/>
              <a:cs typeface="Times New Roman" panose="02020603050405020304" pitchFamily="18" charset="0"/>
            </a:endParaRPr>
          </a:p>
        </p:txBody>
      </p:sp>
      <p:sp>
        <p:nvSpPr>
          <p:cNvPr id="24" name="Text Box 23"/>
          <p:cNvSpPr txBox="1"/>
          <p:nvPr/>
        </p:nvSpPr>
        <p:spPr>
          <a:xfrm>
            <a:off x="3413125" y="3838575"/>
            <a:ext cx="3008630" cy="906780"/>
          </a:xfrm>
          <a:prstGeom prst="rect">
            <a:avLst/>
          </a:prstGeom>
        </p:spPr>
        <p:style>
          <a:lnRef idx="3">
            <a:schemeClr val="accent1"/>
          </a:lnRef>
          <a:fillRef idx="0">
            <a:srgbClr val="FFFFFF"/>
          </a:fillRef>
          <a:effectRef idx="0">
            <a:srgbClr val="FFFFFF"/>
          </a:effectRef>
          <a:fontRef idx="minor">
            <a:schemeClr val="dk1"/>
          </a:fontRef>
        </p:style>
        <p:txBody>
          <a:bodyPr wrap="square" rtlCol="0">
            <a:noAutofit/>
          </a:bodyPr>
          <a:p>
            <a:r>
              <a:rPr lang="en-US" sz="1400" b="1">
                <a:latin typeface="Times New Roman" panose="02020603050405020304" pitchFamily="18" charset="0"/>
                <a:cs typeface="Times New Roman" panose="02020603050405020304" pitchFamily="18" charset="0"/>
              </a:rPr>
              <a:t>Convert Telugu Text  to Speech using  Gtts(Google Text-to-Speech) library</a:t>
            </a:r>
            <a:endParaRPr lang="en-US" sz="1400" b="1">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  Telugu Meaning to audio (speech)</a:t>
            </a:r>
            <a:endParaRPr lang="en-US" sz="1400" b="1">
              <a:latin typeface="Times New Roman" panose="02020603050405020304" pitchFamily="18" charset="0"/>
              <a:cs typeface="Times New Roman" panose="02020603050405020304" pitchFamily="18" charset="0"/>
            </a:endParaRPr>
          </a:p>
        </p:txBody>
      </p:sp>
      <p:cxnSp>
        <p:nvCxnSpPr>
          <p:cNvPr id="27" name="Straight Arrow Connector 26"/>
          <p:cNvCxnSpPr>
            <a:stCxn id="14" idx="1"/>
            <a:endCxn id="16" idx="3"/>
          </p:cNvCxnSpPr>
          <p:nvPr/>
        </p:nvCxnSpPr>
        <p:spPr>
          <a:xfrm flipH="1">
            <a:off x="6662420" y="2990215"/>
            <a:ext cx="577850" cy="635"/>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cxnSp>
        <p:nvCxnSpPr>
          <p:cNvPr id="28" name="Straight Arrow Connector 27"/>
          <p:cNvCxnSpPr>
            <a:stCxn id="16" idx="1"/>
            <a:endCxn id="18" idx="3"/>
          </p:cNvCxnSpPr>
          <p:nvPr/>
        </p:nvCxnSpPr>
        <p:spPr>
          <a:xfrm flipH="1">
            <a:off x="4551680" y="2990850"/>
            <a:ext cx="578485" cy="0"/>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cxnSp>
        <p:nvCxnSpPr>
          <p:cNvPr id="30" name="Straight Arrow Connector 29"/>
          <p:cNvCxnSpPr>
            <a:stCxn id="18" idx="1"/>
            <a:endCxn id="20" idx="3"/>
          </p:cNvCxnSpPr>
          <p:nvPr/>
        </p:nvCxnSpPr>
        <p:spPr>
          <a:xfrm flipH="1">
            <a:off x="2129155" y="2990850"/>
            <a:ext cx="693420" cy="0"/>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cxnSp>
        <p:nvCxnSpPr>
          <p:cNvPr id="31" name="Straight Arrow Connector 30"/>
          <p:cNvCxnSpPr>
            <a:stCxn id="20" idx="2"/>
            <a:endCxn id="22" idx="0"/>
          </p:cNvCxnSpPr>
          <p:nvPr/>
        </p:nvCxnSpPr>
        <p:spPr>
          <a:xfrm>
            <a:off x="1261110" y="3408680"/>
            <a:ext cx="0" cy="429895"/>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cxnSp>
        <p:nvCxnSpPr>
          <p:cNvPr id="32" name="Straight Arrow Connector 31"/>
          <p:cNvCxnSpPr>
            <a:stCxn id="22" idx="3"/>
            <a:endCxn id="24" idx="1"/>
          </p:cNvCxnSpPr>
          <p:nvPr/>
        </p:nvCxnSpPr>
        <p:spPr>
          <a:xfrm>
            <a:off x="2129155" y="4291965"/>
            <a:ext cx="1283970" cy="0"/>
          </a:xfrm>
          <a:prstGeom prst="straightConnector1">
            <a:avLst/>
          </a:prstGeom>
          <a:ln w="31750" cap="rnd">
            <a:solidFill>
              <a:schemeClr val="accent1"/>
            </a:solidFill>
            <a:round/>
            <a:headEnd type="none" w="med" len="me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545" y="394335"/>
            <a:ext cx="7628255" cy="511810"/>
          </a:xfrm>
        </p:spPr>
        <p:txBody>
          <a:bodyPr>
            <a:normAutofit/>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CONCLUSION</a:t>
            </a:r>
            <a:endParaRPr lang="en-IN" sz="18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2490" y="1057275"/>
            <a:ext cx="7463790" cy="2981325"/>
          </a:xfrm>
        </p:spPr>
        <p:txBody>
          <a:bodyPr>
            <a:normAutofit/>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In order to enable smooth communication between those who use sign language (dumb people), our sign language to speech project successfully built a system that transforms sign language movements into spoken Telugu language. Through the use of the Random Forest algorithm for speech synthesis and gesture recognition, we have developed an approachable solution that encourages accessibility and inclusivity for individuals who are dumb or mute. In the end, this approach improves this demographic's quality of life by fostering understanding and social connection in addition to addressing communication hurdles.</a:t>
            </a: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5063</Words>
  <Application>WPS Presentation</Application>
  <PresentationFormat>On-screen Show (16:9)</PresentationFormat>
  <Paragraphs>85</Paragraphs>
  <Slides>10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Times New Roman</vt:lpstr>
      <vt:lpstr>Microsoft YaHei</vt:lpstr>
      <vt:lpstr>Arial Unicode MS</vt:lpstr>
      <vt:lpstr>Calibri</vt:lpstr>
      <vt:lpstr>Orange Waves</vt:lpstr>
      <vt:lpstr>PowerPoint 演示文稿</vt:lpstr>
      <vt:lpstr>ABSTRACT</vt:lpstr>
      <vt:lpstr>INTRODUCTION</vt:lpstr>
      <vt:lpstr>Random Forest Algorithm</vt:lpstr>
      <vt:lpstr>Design</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rani sakam</cp:lastModifiedBy>
  <cp:revision>98</cp:revision>
  <dcterms:created xsi:type="dcterms:W3CDTF">2017-08-01T15:40:00Z</dcterms:created>
  <dcterms:modified xsi:type="dcterms:W3CDTF">2024-04-15T18:11:00Z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33F1C9BD87B6418FA1095F93AB4CF484_12</vt:lpwstr>
  </property>
  <property fmtid="{D5CDD505-2E9C-101B-9397-08002B2CF9AE}" pid="3" name="KSOProductBuildVer">
    <vt:lpwstr>1033-12.2.0.13489</vt:lpwstr>
  </property>
</Properties>
</file>