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79" r:id="rId4"/>
    <p:sldId id="258" r:id="rId5"/>
    <p:sldId id="280" r:id="rId6"/>
    <p:sldId id="281" r:id="rId7"/>
    <p:sldId id="260" r:id="rId8"/>
    <p:sldId id="282" r:id="rId9"/>
    <p:sldId id="283" r:id="rId10"/>
    <p:sldId id="284" r:id="rId11"/>
    <p:sldId id="285" r:id="rId12"/>
    <p:sldId id="286"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4EE"/>
    <a:srgbClr val="150D81"/>
    <a:srgbClr val="6B52A4"/>
    <a:srgbClr val="A392C8"/>
    <a:srgbClr val="0A0638"/>
    <a:srgbClr val="639729"/>
    <a:srgbClr val="F6FB19"/>
    <a:srgbClr val="3E305E"/>
    <a:srgbClr val="33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91F3F-5124-4284-BA7C-A5B6B8BC526C}" type="datetimeFigureOut">
              <a:rPr lang="ru-RU" smtClean="0"/>
              <a:t>28.02.2021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17925-1F8A-4511-9064-450EE4DCB126}" type="slidenum">
              <a:rPr lang="ru-RU" smtClean="0"/>
              <a:t>‹#›</a:t>
            </a:fld>
            <a:endParaRPr lang="ru-RU"/>
          </a:p>
        </p:txBody>
      </p:sp>
    </p:spTree>
    <p:extLst>
      <p:ext uri="{BB962C8B-B14F-4D97-AF65-F5344CB8AC3E}">
        <p14:creationId xmlns:p14="http://schemas.microsoft.com/office/powerpoint/2010/main" val="172305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62CA6A3-0C4D-4DFF-8FE3-ADD53EB579DE}" type="datetimeFigureOut">
              <a:rPr lang="ru-RU" smtClean="0"/>
              <a:t>28.02.2021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343098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378261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166414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220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198736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C62CA6A3-0C4D-4DFF-8FE3-ADD53EB579DE}" type="datetimeFigureOut">
              <a:rPr lang="ru-RU" smtClean="0"/>
              <a:t>28.02.2021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652686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C62CA6A3-0C4D-4DFF-8FE3-ADD53EB579DE}" type="datetimeFigureOut">
              <a:rPr lang="ru-RU" smtClean="0"/>
              <a:t>28.02.2021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28782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2CA6A3-0C4D-4DFF-8FE3-ADD53EB579DE}" type="datetimeFigureOut">
              <a:rPr lang="ru-RU" smtClean="0"/>
              <a:t>28.02.2021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2067771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2CA6A3-0C4D-4DFF-8FE3-ADD53EB579DE}" type="datetimeFigureOut">
              <a:rPr lang="ru-RU" smtClean="0"/>
              <a:t>28.02.2021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58305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2CA6A3-0C4D-4DFF-8FE3-ADD53EB579DE}" type="datetimeFigureOut">
              <a:rPr lang="ru-RU" smtClean="0"/>
              <a:t>28.02.2021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94433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62CA6A3-0C4D-4DFF-8FE3-ADD53EB579DE}" type="datetimeFigureOut">
              <a:rPr lang="ru-RU" smtClean="0"/>
              <a:t>28.02.2021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118080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46615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2CA6A3-0C4D-4DFF-8FE3-ADD53EB579DE}" type="datetimeFigureOut">
              <a:rPr lang="ru-RU" smtClean="0"/>
              <a:t>28.02.2021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357616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62CA6A3-0C4D-4DFF-8FE3-ADD53EB579DE}" type="datetimeFigureOut">
              <a:rPr lang="ru-RU" smtClean="0"/>
              <a:t>28.02.2021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248274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CA6A3-0C4D-4DFF-8FE3-ADD53EB579DE}" type="datetimeFigureOut">
              <a:rPr lang="ru-RU" smtClean="0"/>
              <a:t>28.02.2021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20759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242366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62CA6A3-0C4D-4DFF-8FE3-ADD53EB579DE}" type="datetimeFigureOut">
              <a:rPr lang="ru-RU" smtClean="0"/>
              <a:t>28.02.2021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0C2B7-8C00-4B6C-B891-47C1800E82C9}" type="slidenum">
              <a:rPr lang="ru-RU" smtClean="0"/>
              <a:t>‹#›</a:t>
            </a:fld>
            <a:endParaRPr lang="ru-RU"/>
          </a:p>
        </p:txBody>
      </p:sp>
    </p:spTree>
    <p:extLst>
      <p:ext uri="{BB962C8B-B14F-4D97-AF65-F5344CB8AC3E}">
        <p14:creationId xmlns:p14="http://schemas.microsoft.com/office/powerpoint/2010/main" val="10844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2CA6A3-0C4D-4DFF-8FE3-ADD53EB579DE}" type="datetimeFigureOut">
              <a:rPr lang="ru-RU" smtClean="0"/>
              <a:t>28.02.2021</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90C2B7-8C00-4B6C-B891-47C1800E82C9}" type="slidenum">
              <a:rPr lang="ru-RU" smtClean="0"/>
              <a:t>‹#›</a:t>
            </a:fld>
            <a:endParaRPr lang="ru-RU"/>
          </a:p>
        </p:txBody>
      </p:sp>
    </p:spTree>
    <p:extLst>
      <p:ext uri="{BB962C8B-B14F-4D97-AF65-F5344CB8AC3E}">
        <p14:creationId xmlns:p14="http://schemas.microsoft.com/office/powerpoint/2010/main" val="20350722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88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Проект </a:t>
            </a:r>
            <a:r>
              <a:rPr lang="en-US" sz="88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t>
            </a:r>
            <a:r>
              <a:rPr lang="ru-RU" sz="88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Тетрис</a:t>
            </a:r>
            <a:r>
              <a:rPr lang="en-US" sz="88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a:t>
            </a:r>
            <a:endParaRPr lang="ru-RU" sz="8800" dirty="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Подзаголовок 2"/>
          <p:cNvSpPr>
            <a:spLocks noGrp="1"/>
          </p:cNvSpPr>
          <p:nvPr>
            <p:ph type="subTitle" idx="1"/>
          </p:nvPr>
        </p:nvSpPr>
        <p:spPr/>
        <p:txBody>
          <a:bodyPr>
            <a:normAutofit/>
          </a:bodyPr>
          <a:lstStyle/>
          <a:p>
            <a:r>
              <a:rPr lang="ru-RU" sz="40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Выполнил</a:t>
            </a:r>
            <a:r>
              <a:rPr lang="en-US" sz="40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 </a:t>
            </a:r>
            <a:r>
              <a:rPr lang="ru-RU" sz="4000" dirty="0" err="1"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Маланченко</a:t>
            </a:r>
            <a:r>
              <a:rPr lang="ru-RU" sz="4000" dirty="0" smtClean="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rPr>
              <a:t> Ярослав </a:t>
            </a:r>
            <a:endParaRPr lang="ru-RU" sz="4000" dirty="0">
              <a:effectLst>
                <a:outerShdw blurRad="38100" dist="38100" dir="2700000" algn="tl">
                  <a:srgbClr val="000000">
                    <a:alpha val="43137"/>
                  </a:srgbClr>
                </a:outerShdw>
              </a:effectLst>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1175306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Поворот фигуры </a:t>
            </a:r>
          </a:p>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a:t>
            </a:r>
          </a:p>
        </p:txBody>
      </p:sp>
      <p:pic>
        <p:nvPicPr>
          <p:cNvPr id="4" name="Рисунок 3"/>
          <p:cNvPicPr>
            <a:picLocks noChangeAspect="1"/>
          </p:cNvPicPr>
          <p:nvPr/>
        </p:nvPicPr>
        <p:blipFill>
          <a:blip r:embed="rId2"/>
          <a:stretch>
            <a:fillRect/>
          </a:stretch>
        </p:blipFill>
        <p:spPr>
          <a:xfrm>
            <a:off x="801565" y="2975579"/>
            <a:ext cx="4324350" cy="2514600"/>
          </a:xfrm>
          <a:prstGeom prst="rect">
            <a:avLst/>
          </a:prstGeom>
        </p:spPr>
      </p:pic>
      <p:sp>
        <p:nvSpPr>
          <p:cNvPr id="7" name="Объект 2"/>
          <p:cNvSpPr txBox="1">
            <a:spLocks/>
          </p:cNvSpPr>
          <p:nvPr/>
        </p:nvSpPr>
        <p:spPr>
          <a:xfrm>
            <a:off x="6090676" y="2203503"/>
            <a:ext cx="4379174"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Проверка линии </a:t>
            </a:r>
          </a:p>
          <a:p>
            <a:pPr marL="36900" indent="0">
              <a:buFont typeface="Wingdings 2" charset="2"/>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a:t>
            </a:r>
          </a:p>
        </p:txBody>
      </p:sp>
      <p:pic>
        <p:nvPicPr>
          <p:cNvPr id="8" name="Рисунок 7"/>
          <p:cNvPicPr>
            <a:picLocks noChangeAspect="1"/>
          </p:cNvPicPr>
          <p:nvPr/>
        </p:nvPicPr>
        <p:blipFill>
          <a:blip r:embed="rId3"/>
          <a:stretch>
            <a:fillRect/>
          </a:stretch>
        </p:blipFill>
        <p:spPr>
          <a:xfrm>
            <a:off x="6023830" y="2957137"/>
            <a:ext cx="4733925" cy="3000375"/>
          </a:xfrm>
          <a:prstGeom prst="rect">
            <a:avLst/>
          </a:prstGeom>
        </p:spPr>
      </p:pic>
    </p:spTree>
    <p:extLst>
      <p:ext uri="{BB962C8B-B14F-4D97-AF65-F5344CB8AC3E}">
        <p14:creationId xmlns:p14="http://schemas.microsoft.com/office/powerpoint/2010/main" val="3260573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err="1" smtClean="0">
                <a:latin typeface="Open Sans Semibold" panose="020B0706030804020204" pitchFamily="34" charset="0"/>
                <a:ea typeface="Open Sans Semibold" panose="020B0706030804020204" pitchFamily="34" charset="0"/>
                <a:cs typeface="Open Sans Semibold" panose="020B0706030804020204" pitchFamily="34" charset="0"/>
              </a:rPr>
              <a:t>Отрисовка</a:t>
            </a: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фигур и поля</a:t>
            </a:r>
          </a:p>
        </p:txBody>
      </p:sp>
      <p:sp>
        <p:nvSpPr>
          <p:cNvPr id="7" name="Объект 2"/>
          <p:cNvSpPr txBox="1">
            <a:spLocks/>
          </p:cNvSpPr>
          <p:nvPr/>
        </p:nvSpPr>
        <p:spPr>
          <a:xfrm>
            <a:off x="6090675" y="2203503"/>
            <a:ext cx="5365701"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ru-RU" sz="3200" dirty="0" err="1" smtClean="0">
                <a:latin typeface="Open Sans Semibold" panose="020B0706030804020204" pitchFamily="34" charset="0"/>
                <a:ea typeface="Open Sans Semibold" panose="020B0706030804020204" pitchFamily="34" charset="0"/>
                <a:cs typeface="Open Sans Semibold" panose="020B0706030804020204" pitchFamily="34" charset="0"/>
              </a:rPr>
              <a:t>Отрисовка</a:t>
            </a: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следующей фигуры  и текста</a:t>
            </a:r>
          </a:p>
        </p:txBody>
      </p:sp>
      <p:pic>
        <p:nvPicPr>
          <p:cNvPr id="5" name="Рисунок 4"/>
          <p:cNvPicPr>
            <a:picLocks noChangeAspect="1"/>
          </p:cNvPicPr>
          <p:nvPr/>
        </p:nvPicPr>
        <p:blipFill>
          <a:blip r:embed="rId2"/>
          <a:stretch>
            <a:fillRect/>
          </a:stretch>
        </p:blipFill>
        <p:spPr>
          <a:xfrm>
            <a:off x="913795" y="3313225"/>
            <a:ext cx="4296041" cy="2644287"/>
          </a:xfrm>
          <a:prstGeom prst="rect">
            <a:avLst/>
          </a:prstGeom>
        </p:spPr>
      </p:pic>
      <p:pic>
        <p:nvPicPr>
          <p:cNvPr id="6" name="Рисунок 5"/>
          <p:cNvPicPr>
            <a:picLocks noChangeAspect="1"/>
          </p:cNvPicPr>
          <p:nvPr/>
        </p:nvPicPr>
        <p:blipFill>
          <a:blip r:embed="rId3"/>
          <a:stretch>
            <a:fillRect/>
          </a:stretch>
        </p:blipFill>
        <p:spPr>
          <a:xfrm>
            <a:off x="5789635" y="3565647"/>
            <a:ext cx="5967779" cy="2276475"/>
          </a:xfrm>
          <a:prstGeom prst="rect">
            <a:avLst/>
          </a:prstGeom>
        </p:spPr>
      </p:pic>
    </p:spTree>
    <p:extLst>
      <p:ext uri="{BB962C8B-B14F-4D97-AF65-F5344CB8AC3E}">
        <p14:creationId xmlns:p14="http://schemas.microsoft.com/office/powerpoint/2010/main" val="3751904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Проверка заполнения поля и его очищения </a:t>
            </a:r>
          </a:p>
        </p:txBody>
      </p:sp>
      <p:pic>
        <p:nvPicPr>
          <p:cNvPr id="4" name="Рисунок 3"/>
          <p:cNvPicPr>
            <a:picLocks noChangeAspect="1"/>
          </p:cNvPicPr>
          <p:nvPr/>
        </p:nvPicPr>
        <p:blipFill>
          <a:blip r:embed="rId2"/>
          <a:stretch>
            <a:fillRect/>
          </a:stretch>
        </p:blipFill>
        <p:spPr>
          <a:xfrm>
            <a:off x="5292969" y="2251245"/>
            <a:ext cx="5934075" cy="2514600"/>
          </a:xfrm>
          <a:prstGeom prst="rect">
            <a:avLst/>
          </a:prstGeom>
        </p:spPr>
      </p:pic>
    </p:spTree>
    <p:extLst>
      <p:ext uri="{BB962C8B-B14F-4D97-AF65-F5344CB8AC3E}">
        <p14:creationId xmlns:p14="http://schemas.microsoft.com/office/powerpoint/2010/main" val="1772476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6600" dirty="0" smtClean="0">
                <a:latin typeface="Open Sans Semibold" panose="020B0706030804020204" pitchFamily="34" charset="0"/>
                <a:ea typeface="Open Sans Semibold" panose="020B0706030804020204" pitchFamily="34" charset="0"/>
                <a:cs typeface="Open Sans Semibold" panose="020B0706030804020204" pitchFamily="34" charset="0"/>
              </a:rPr>
              <a:t>Выводы</a:t>
            </a:r>
            <a:endParaRPr lang="ru-RU" sz="66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p:txBody>
          <a:bodyPr>
            <a:normAutofit/>
          </a:bodyPr>
          <a:lstStyle/>
          <a:p>
            <a:r>
              <a:rPr lang="ru-RU" sz="2800" dirty="0" smtClean="0">
                <a:latin typeface="Open Sans Semibold" panose="020B0706030804020204" pitchFamily="34" charset="0"/>
                <a:ea typeface="Open Sans Semibold" panose="020B0706030804020204" pitchFamily="34" charset="0"/>
                <a:cs typeface="Open Sans Semibold" panose="020B0706030804020204" pitchFamily="34" charset="0"/>
              </a:rPr>
              <a:t>Игра реализовывает заявленные функции</a:t>
            </a:r>
          </a:p>
          <a:p>
            <a:r>
              <a:rPr lang="ru-RU" sz="2800" dirty="0" smtClean="0">
                <a:latin typeface="Open Sans Semibold" panose="020B0706030804020204" pitchFamily="34" charset="0"/>
                <a:ea typeface="Open Sans Semibold" panose="020B0706030804020204" pitchFamily="34" charset="0"/>
                <a:cs typeface="Open Sans Semibold" panose="020B0706030804020204" pitchFamily="34" charset="0"/>
              </a:rPr>
              <a:t>Игру можно дорабатывать </a:t>
            </a:r>
            <a:endParaRPr lang="ru-RU" sz="28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4" name="Рисунок 3"/>
          <p:cNvPicPr>
            <a:picLocks noChangeAspect="1"/>
          </p:cNvPicPr>
          <p:nvPr/>
        </p:nvPicPr>
        <p:blipFill>
          <a:blip r:embed="rId2"/>
          <a:stretch>
            <a:fillRect/>
          </a:stretch>
        </p:blipFill>
        <p:spPr>
          <a:xfrm>
            <a:off x="7449285" y="2308413"/>
            <a:ext cx="3214233" cy="4124082"/>
          </a:xfrm>
          <a:prstGeom prst="rect">
            <a:avLst/>
          </a:prstGeom>
        </p:spPr>
      </p:pic>
    </p:spTree>
    <p:extLst>
      <p:ext uri="{BB962C8B-B14F-4D97-AF65-F5344CB8AC3E}">
        <p14:creationId xmlns:p14="http://schemas.microsoft.com/office/powerpoint/2010/main" val="227394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564" y="2669309"/>
            <a:ext cx="10652275" cy="1200329"/>
          </a:xfrm>
          <a:prstGeom prst="rect">
            <a:avLst/>
          </a:prstGeom>
          <a:noFill/>
        </p:spPr>
        <p:txBody>
          <a:bodyPr wrap="none" rtlCol="0">
            <a:spAutoFit/>
          </a:bodyPr>
          <a:lstStyle/>
          <a:p>
            <a:r>
              <a:rPr lang="ru-RU" sz="7200" dirty="0" smtClean="0">
                <a:latin typeface="Open Sans Semibold" panose="020B0706030804020204" pitchFamily="34" charset="0"/>
                <a:ea typeface="Open Sans Semibold" panose="020B0706030804020204" pitchFamily="34" charset="0"/>
                <a:cs typeface="Open Sans Semibold" panose="020B0706030804020204" pitchFamily="34" charset="0"/>
              </a:rPr>
              <a:t>Спасибо за внимание!</a:t>
            </a:r>
            <a:endParaRPr lang="ru-RU" sz="72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285740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803564"/>
            <a:ext cx="10353762" cy="970450"/>
          </a:xfrm>
        </p:spPr>
        <p:txBody>
          <a:bodyPr>
            <a:noAutofit/>
          </a:bodyPr>
          <a:lstStyle/>
          <a:p>
            <a:r>
              <a:rPr lang="ru-RU" sz="8000" dirty="0" smtClean="0">
                <a:latin typeface="Open Sans Semibold" panose="020B0706030804020204" pitchFamily="34" charset="0"/>
                <a:ea typeface="Open Sans Semibold" panose="020B0706030804020204" pitchFamily="34" charset="0"/>
                <a:cs typeface="Open Sans Semibold" panose="020B0706030804020204" pitchFamily="34" charset="0"/>
              </a:rPr>
              <a:t>Введение </a:t>
            </a:r>
            <a:endParaRPr lang="ru-RU" sz="8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462122"/>
            <a:ext cx="10353762" cy="4058751"/>
          </a:xfrm>
        </p:spPr>
        <p:txBody>
          <a:bodyPr>
            <a:normAutofit fontScale="92500" lnSpcReduction="10000"/>
          </a:bodyPr>
          <a:lstStyle/>
          <a:p>
            <a:r>
              <a:rPr lang="ru-RU" dirty="0" err="1">
                <a:effectLst/>
              </a:rPr>
              <a:t>Те́трис</a:t>
            </a:r>
            <a:r>
              <a:rPr lang="ru-RU" dirty="0">
                <a:effectLst/>
              </a:rPr>
              <a:t> — компьютерная игра, первоначально изобретённая и разработанная советским программистом Алексеем Пажитновым. Игра была выпущена 6 июня 1984 года — в это время Пажитнов работал в Вычислительном центре Академии наук </a:t>
            </a:r>
            <a:r>
              <a:rPr lang="ru-RU" dirty="0" smtClean="0">
                <a:effectLst/>
              </a:rPr>
              <a:t>СССР.</a:t>
            </a:r>
            <a:r>
              <a:rPr lang="ru-RU" dirty="0">
                <a:effectLst/>
              </a:rPr>
              <a:t> Случайные фигурки </a:t>
            </a:r>
            <a:r>
              <a:rPr lang="ru-RU" dirty="0" err="1">
                <a:effectLst/>
              </a:rPr>
              <a:t>тетрамино</a:t>
            </a:r>
            <a:r>
              <a:rPr lang="ru-RU" dirty="0">
                <a:effectLst/>
              </a:rPr>
              <a:t> падают сверху в прямоугольный стакан шириной 10 и высотой 20 клеток. В полёте игрок может поворачивать фигурку на 90° и двигать её по горизонтали. Также можно «сбрасывать» фигурку, то есть ускорять её падение, когда уже решено, куда фигурка должна упасть. Фигурка летит до тех пор, пока не наткнётся на другую фигурку либо на дно стакана. Если при этом заполнился горизонтальный ряд из 10 клеток, он пропадает и всё, что выше него, опускается на одну клетку. Дополнительно показывается фигурка, которая будет следовать после текущей — это подсказка, которая позволяет игроку планировать </a:t>
            </a:r>
            <a:r>
              <a:rPr lang="ru-RU" dirty="0" smtClean="0">
                <a:effectLst/>
              </a:rPr>
              <a:t>действия. </a:t>
            </a:r>
            <a:r>
              <a:rPr lang="ru-RU" dirty="0">
                <a:effectLst/>
              </a:rPr>
              <a:t>Игра заканчивается, когда новая фигурка не может поместиться в стакан. Игрок получает очки за каждый заполненный ряд, поэтому его задача — заполнять ряды, не заполняя сам стакан (по вертикали) как можно дольше, чтобы таким образом получить как можно больше очков.</a:t>
            </a:r>
            <a:endParaRPr lang="ru-RU" dirty="0">
              <a:effectLst/>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1371294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10353762" cy="4058751"/>
          </a:xfrm>
        </p:spPr>
        <p:txBody>
          <a:bodyPr>
            <a:normAutofit/>
          </a:bodyPr>
          <a:lstStyle/>
          <a:p>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Игра создает поле 10 на 20. И заполняет его клетками 45 на 45 пикселей. И случайным образом создает на поле 1 из 7 фигур, которые постепенно подают падаю. Каждый пройденный пиксель проверяется на соприкосновение с другими фигурами на поле и с краями сетки. </a:t>
            </a:r>
          </a:p>
        </p:txBody>
      </p:sp>
    </p:spTree>
    <p:extLst>
      <p:ext uri="{BB962C8B-B14F-4D97-AF65-F5344CB8AC3E}">
        <p14:creationId xmlns:p14="http://schemas.microsoft.com/office/powerpoint/2010/main" val="1080062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Каждая фигура храниться в виде списка координат которые начинаются с центра фигуры </a:t>
            </a:r>
          </a:p>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a:t>
            </a:r>
          </a:p>
        </p:txBody>
      </p:sp>
      <p:pic>
        <p:nvPicPr>
          <p:cNvPr id="4" name="Рисунок 3"/>
          <p:cNvPicPr>
            <a:picLocks noChangeAspect="1"/>
          </p:cNvPicPr>
          <p:nvPr/>
        </p:nvPicPr>
        <p:blipFill>
          <a:blip r:embed="rId2"/>
          <a:stretch>
            <a:fillRect/>
          </a:stretch>
        </p:blipFill>
        <p:spPr>
          <a:xfrm>
            <a:off x="5046784" y="2054035"/>
            <a:ext cx="3657601" cy="2153362"/>
          </a:xfrm>
          <a:prstGeom prst="rect">
            <a:avLst/>
          </a:prstGeom>
        </p:spPr>
      </p:pic>
      <p:pic>
        <p:nvPicPr>
          <p:cNvPr id="5" name="Рисунок 4"/>
          <p:cNvPicPr>
            <a:picLocks noChangeAspect="1"/>
          </p:cNvPicPr>
          <p:nvPr/>
        </p:nvPicPr>
        <p:blipFill>
          <a:blip r:embed="rId3"/>
          <a:stretch>
            <a:fillRect/>
          </a:stretch>
        </p:blipFill>
        <p:spPr>
          <a:xfrm>
            <a:off x="6136664" y="4505891"/>
            <a:ext cx="4573589" cy="1631140"/>
          </a:xfrm>
          <a:prstGeom prst="rect">
            <a:avLst/>
          </a:prstGeom>
        </p:spPr>
      </p:pic>
    </p:spTree>
    <p:extLst>
      <p:ext uri="{BB962C8B-B14F-4D97-AF65-F5344CB8AC3E}">
        <p14:creationId xmlns:p14="http://schemas.microsoft.com/office/powerpoint/2010/main" val="81057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Создание объектов </a:t>
            </a:r>
          </a:p>
        </p:txBody>
      </p:sp>
      <p:pic>
        <p:nvPicPr>
          <p:cNvPr id="6" name="Рисунок 5"/>
          <p:cNvPicPr>
            <a:picLocks noChangeAspect="1"/>
          </p:cNvPicPr>
          <p:nvPr/>
        </p:nvPicPr>
        <p:blipFill>
          <a:blip r:embed="rId2"/>
          <a:stretch>
            <a:fillRect/>
          </a:stretch>
        </p:blipFill>
        <p:spPr>
          <a:xfrm>
            <a:off x="1600200" y="2809508"/>
            <a:ext cx="8077200" cy="904875"/>
          </a:xfrm>
          <a:prstGeom prst="rect">
            <a:avLst/>
          </a:prstGeom>
        </p:spPr>
      </p:pic>
      <p:sp>
        <p:nvSpPr>
          <p:cNvPr id="9" name="Объект 2"/>
          <p:cNvSpPr txBox="1">
            <a:spLocks/>
          </p:cNvSpPr>
          <p:nvPr/>
        </p:nvSpPr>
        <p:spPr>
          <a:xfrm>
            <a:off x="913795" y="3997135"/>
            <a:ext cx="3921974"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ru-RU" sz="2400" dirty="0" smtClean="0">
                <a:latin typeface="Open Sans Semibold" panose="020B0706030804020204" pitchFamily="34" charset="0"/>
                <a:ea typeface="Open Sans Semibold" panose="020B0706030804020204" pitchFamily="34" charset="0"/>
                <a:cs typeface="Open Sans Semibold" panose="020B0706030804020204" pitchFamily="34" charset="0"/>
              </a:rPr>
              <a:t>Задаем скорость спуска фигур и загружаем задний фон</a:t>
            </a:r>
          </a:p>
        </p:txBody>
      </p:sp>
      <p:pic>
        <p:nvPicPr>
          <p:cNvPr id="10" name="Рисунок 9"/>
          <p:cNvPicPr>
            <a:picLocks noChangeAspect="1"/>
          </p:cNvPicPr>
          <p:nvPr/>
        </p:nvPicPr>
        <p:blipFill>
          <a:blip r:embed="rId3"/>
          <a:stretch>
            <a:fillRect/>
          </a:stretch>
        </p:blipFill>
        <p:spPr>
          <a:xfrm>
            <a:off x="4171217" y="4488272"/>
            <a:ext cx="6937155" cy="2069557"/>
          </a:xfrm>
          <a:prstGeom prst="rect">
            <a:avLst/>
          </a:prstGeom>
        </p:spPr>
      </p:pic>
    </p:spTree>
    <p:extLst>
      <p:ext uri="{BB962C8B-B14F-4D97-AF65-F5344CB8AC3E}">
        <p14:creationId xmlns:p14="http://schemas.microsoft.com/office/powerpoint/2010/main" val="245343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Проверка на столкновение с краями</a:t>
            </a:r>
          </a:p>
        </p:txBody>
      </p:sp>
      <p:sp>
        <p:nvSpPr>
          <p:cNvPr id="9" name="Объект 2"/>
          <p:cNvSpPr txBox="1">
            <a:spLocks/>
          </p:cNvSpPr>
          <p:nvPr/>
        </p:nvSpPr>
        <p:spPr>
          <a:xfrm>
            <a:off x="913795" y="4828624"/>
            <a:ext cx="3921974"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ru-RU" sz="2400" dirty="0" smtClean="0">
                <a:latin typeface="Open Sans Semibold" panose="020B0706030804020204" pitchFamily="34" charset="0"/>
                <a:ea typeface="Open Sans Semibold" panose="020B0706030804020204" pitchFamily="34" charset="0"/>
                <a:cs typeface="Open Sans Semibold" panose="020B0706030804020204" pitchFamily="34" charset="0"/>
              </a:rPr>
              <a:t>Загрузка рекорда</a:t>
            </a:r>
          </a:p>
        </p:txBody>
      </p:sp>
      <p:pic>
        <p:nvPicPr>
          <p:cNvPr id="4" name="Рисунок 3"/>
          <p:cNvPicPr>
            <a:picLocks noChangeAspect="1"/>
          </p:cNvPicPr>
          <p:nvPr/>
        </p:nvPicPr>
        <p:blipFill>
          <a:blip r:embed="rId2"/>
          <a:stretch>
            <a:fillRect/>
          </a:stretch>
        </p:blipFill>
        <p:spPr>
          <a:xfrm>
            <a:off x="4729895" y="2177561"/>
            <a:ext cx="6143625" cy="1524000"/>
          </a:xfrm>
          <a:prstGeom prst="rect">
            <a:avLst/>
          </a:prstGeom>
        </p:spPr>
      </p:pic>
      <p:pic>
        <p:nvPicPr>
          <p:cNvPr id="5" name="Рисунок 4"/>
          <p:cNvPicPr>
            <a:picLocks noChangeAspect="1"/>
          </p:cNvPicPr>
          <p:nvPr/>
        </p:nvPicPr>
        <p:blipFill>
          <a:blip r:embed="rId3"/>
          <a:stretch>
            <a:fillRect/>
          </a:stretch>
        </p:blipFill>
        <p:spPr>
          <a:xfrm>
            <a:off x="4835769" y="4738255"/>
            <a:ext cx="3438525" cy="1524000"/>
          </a:xfrm>
          <a:prstGeom prst="rect">
            <a:avLst/>
          </a:prstGeom>
        </p:spPr>
      </p:pic>
    </p:spTree>
    <p:extLst>
      <p:ext uri="{BB962C8B-B14F-4D97-AF65-F5344CB8AC3E}">
        <p14:creationId xmlns:p14="http://schemas.microsoft.com/office/powerpoint/2010/main" val="4094382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351088" y="821476"/>
            <a:ext cx="5934949" cy="3376134"/>
          </a:xfrm>
        </p:spPr>
        <p:txBody>
          <a:bodyPr>
            <a:normAutofit/>
          </a:bodyPr>
          <a:lstStyle/>
          <a:p>
            <a:r>
              <a:rPr lang="ru-RU" sz="2400" dirty="0" smtClean="0">
                <a:latin typeface="Open Sans Semibold" panose="020B0706030804020204" pitchFamily="34" charset="0"/>
                <a:ea typeface="Open Sans Semibold" panose="020B0706030804020204" pitchFamily="34" charset="0"/>
                <a:cs typeface="Open Sans Semibold" panose="020B0706030804020204" pitchFamily="34" charset="0"/>
              </a:rPr>
              <a:t> Сохранение рекордов </a:t>
            </a:r>
            <a:endParaRPr lang="ru-RU" sz="24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Рисунок 2"/>
          <p:cNvPicPr>
            <a:picLocks noChangeAspect="1"/>
          </p:cNvPicPr>
          <p:nvPr/>
        </p:nvPicPr>
        <p:blipFill>
          <a:blip r:embed="rId2"/>
          <a:stretch>
            <a:fillRect/>
          </a:stretch>
        </p:blipFill>
        <p:spPr>
          <a:xfrm>
            <a:off x="1248874" y="1345295"/>
            <a:ext cx="5749803" cy="1891629"/>
          </a:xfrm>
          <a:prstGeom prst="rect">
            <a:avLst/>
          </a:prstGeom>
        </p:spPr>
      </p:pic>
      <p:pic>
        <p:nvPicPr>
          <p:cNvPr id="5" name="Рисунок 4"/>
          <p:cNvPicPr>
            <a:picLocks noChangeAspect="1"/>
          </p:cNvPicPr>
          <p:nvPr/>
        </p:nvPicPr>
        <p:blipFill>
          <a:blip r:embed="rId3"/>
          <a:stretch>
            <a:fillRect/>
          </a:stretch>
        </p:blipFill>
        <p:spPr>
          <a:xfrm>
            <a:off x="7067916" y="2584938"/>
            <a:ext cx="4333875" cy="3165597"/>
          </a:xfrm>
          <a:prstGeom prst="rect">
            <a:avLst/>
          </a:prstGeom>
        </p:spPr>
      </p:pic>
      <p:sp>
        <p:nvSpPr>
          <p:cNvPr id="8" name="Текст 3"/>
          <p:cNvSpPr txBox="1">
            <a:spLocks/>
          </p:cNvSpPr>
          <p:nvPr/>
        </p:nvSpPr>
        <p:spPr>
          <a:xfrm>
            <a:off x="948964" y="4167736"/>
            <a:ext cx="5934949" cy="337613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ru-RU" sz="2400" dirty="0" smtClean="0">
                <a:latin typeface="Open Sans Semibold" panose="020B0706030804020204" pitchFamily="34" charset="0"/>
                <a:ea typeface="Open Sans Semibold" panose="020B0706030804020204" pitchFamily="34" charset="0"/>
                <a:cs typeface="Open Sans Semibold" panose="020B0706030804020204" pitchFamily="34" charset="0"/>
              </a:rPr>
              <a:t>Обработка клавиш стрелок </a:t>
            </a:r>
            <a:endParaRPr lang="ru-RU" sz="24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9724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7" name="TextBox 6"/>
          <p:cNvSpPr txBox="1"/>
          <p:nvPr/>
        </p:nvSpPr>
        <p:spPr>
          <a:xfrm>
            <a:off x="1670538" y="2664069"/>
            <a:ext cx="3062826" cy="369332"/>
          </a:xfrm>
          <a:prstGeom prst="rect">
            <a:avLst/>
          </a:prstGeom>
          <a:noFill/>
        </p:spPr>
        <p:txBody>
          <a:bodyPr wrap="none" rtlCol="0">
            <a:spAutoFit/>
          </a:bodyPr>
          <a:lstStyle/>
          <a:p>
            <a:r>
              <a:rPr lang="ru-RU" dirty="0" smtClean="0"/>
              <a:t>Основной цикл программы</a:t>
            </a:r>
            <a:endParaRPr lang="ru-RU" dirty="0"/>
          </a:p>
        </p:txBody>
      </p:sp>
      <p:pic>
        <p:nvPicPr>
          <p:cNvPr id="8" name="Рисунок 7"/>
          <p:cNvPicPr>
            <a:picLocks noChangeAspect="1"/>
          </p:cNvPicPr>
          <p:nvPr/>
        </p:nvPicPr>
        <p:blipFill>
          <a:blip r:embed="rId2"/>
          <a:stretch>
            <a:fillRect/>
          </a:stretch>
        </p:blipFill>
        <p:spPr>
          <a:xfrm>
            <a:off x="5963132" y="1861771"/>
            <a:ext cx="3895976" cy="4996229"/>
          </a:xfrm>
          <a:prstGeom prst="rect">
            <a:avLst/>
          </a:prstGeom>
        </p:spPr>
      </p:pic>
    </p:spTree>
    <p:extLst>
      <p:ext uri="{BB962C8B-B14F-4D97-AF65-F5344CB8AC3E}">
        <p14:creationId xmlns:p14="http://schemas.microsoft.com/office/powerpoint/2010/main" val="1871289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785091"/>
            <a:ext cx="10353762" cy="970450"/>
          </a:xfrm>
        </p:spPr>
        <p:txBody>
          <a:bodyPr>
            <a:noAutofit/>
          </a:bodyPr>
          <a:lstStyle/>
          <a:p>
            <a:r>
              <a:rPr lang="ru-RU" sz="6000" dirty="0" smtClean="0">
                <a:latin typeface="Open Sans Semibold" panose="020B0706030804020204" pitchFamily="34" charset="0"/>
                <a:ea typeface="Open Sans Semibold" panose="020B0706030804020204" pitchFamily="34" charset="0"/>
                <a:cs typeface="Open Sans Semibold" panose="020B0706030804020204" pitchFamily="34" charset="0"/>
              </a:rPr>
              <a:t>Реализация</a:t>
            </a:r>
            <a:endParaRPr lang="ru-RU" sz="6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Объект 2"/>
          <p:cNvSpPr>
            <a:spLocks noGrp="1"/>
          </p:cNvSpPr>
          <p:nvPr>
            <p:ph idx="1"/>
          </p:nvPr>
        </p:nvSpPr>
        <p:spPr>
          <a:xfrm>
            <a:off x="913795" y="2203504"/>
            <a:ext cx="4379174" cy="4058751"/>
          </a:xfrm>
        </p:spPr>
        <p:txBody>
          <a:bodyPr>
            <a:normAutofit/>
          </a:bodyPr>
          <a:lstStyle/>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Перемещение фигур и проверка на столкновение </a:t>
            </a:r>
          </a:p>
          <a:p>
            <a:pPr marL="36900" indent="0">
              <a:buNone/>
            </a:pPr>
            <a:r>
              <a:rPr lang="ru-RU" sz="3200" dirty="0" smtClean="0">
                <a:latin typeface="Open Sans Semibold" panose="020B0706030804020204" pitchFamily="34" charset="0"/>
                <a:ea typeface="Open Sans Semibold" panose="020B0706030804020204" pitchFamily="34" charset="0"/>
                <a:cs typeface="Open Sans Semibold" panose="020B0706030804020204" pitchFamily="34" charset="0"/>
              </a:rPr>
              <a:t> </a:t>
            </a:r>
          </a:p>
        </p:txBody>
      </p:sp>
      <p:pic>
        <p:nvPicPr>
          <p:cNvPr id="6" name="Рисунок 5"/>
          <p:cNvPicPr>
            <a:picLocks noChangeAspect="1"/>
          </p:cNvPicPr>
          <p:nvPr/>
        </p:nvPicPr>
        <p:blipFill>
          <a:blip r:embed="rId2"/>
          <a:stretch>
            <a:fillRect/>
          </a:stretch>
        </p:blipFill>
        <p:spPr>
          <a:xfrm>
            <a:off x="4905375" y="2203504"/>
            <a:ext cx="7286625" cy="4181475"/>
          </a:xfrm>
          <a:prstGeom prst="rect">
            <a:avLst/>
          </a:prstGeom>
        </p:spPr>
      </p:pic>
    </p:spTree>
    <p:extLst>
      <p:ext uri="{BB962C8B-B14F-4D97-AF65-F5344CB8AC3E}">
        <p14:creationId xmlns:p14="http://schemas.microsoft.com/office/powerpoint/2010/main" val="1320521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356</TotalTime>
  <Words>281</Words>
  <Application>Microsoft Office PowerPoint</Application>
  <PresentationFormat>Широкоэкранный</PresentationFormat>
  <Paragraphs>36</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Calibri</vt:lpstr>
      <vt:lpstr>Calisto MT</vt:lpstr>
      <vt:lpstr>Open Sans Semibold</vt:lpstr>
      <vt:lpstr>Trebuchet MS</vt:lpstr>
      <vt:lpstr>Wingdings 2</vt:lpstr>
      <vt:lpstr>Сланец</vt:lpstr>
      <vt:lpstr>Проект “Тетрис”</vt:lpstr>
      <vt:lpstr>Введение </vt:lpstr>
      <vt:lpstr>Реализация</vt:lpstr>
      <vt:lpstr>Реализация</vt:lpstr>
      <vt:lpstr>Реализация</vt:lpstr>
      <vt:lpstr>Реализация</vt:lpstr>
      <vt:lpstr>Презентация PowerPoint</vt:lpstr>
      <vt:lpstr>Реализация</vt:lpstr>
      <vt:lpstr>Реализация</vt:lpstr>
      <vt:lpstr>Реализация</vt:lpstr>
      <vt:lpstr>Реализация</vt:lpstr>
      <vt:lpstr>Реализация</vt:lpstr>
      <vt:lpstr>Выводы</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“Тесты”</dc:title>
  <dc:creator>malan</dc:creator>
  <cp:lastModifiedBy>malan</cp:lastModifiedBy>
  <cp:revision>29</cp:revision>
  <dcterms:created xsi:type="dcterms:W3CDTF">2020-11-07T17:39:22Z</dcterms:created>
  <dcterms:modified xsi:type="dcterms:W3CDTF">2021-02-28T14:09:35Z</dcterms:modified>
</cp:coreProperties>
</file>