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Raleway SemiBold"/>
      <p:regular r:id="rId35"/>
      <p:bold r:id="rId36"/>
      <p:italic r:id="rId37"/>
      <p:boldItalic r:id="rId38"/>
    </p:embeddedFont>
    <p:embeddedFont>
      <p:font typeface="Raleway ExtraBold"/>
      <p:bold r:id="rId39"/>
      <p:boldItalic r:id="rId40"/>
    </p:embeddedFont>
    <p:embeddedFont>
      <p:font typeface="Roboto"/>
      <p:regular r:id="rId41"/>
      <p:bold r:id="rId42"/>
      <p:italic r:id="rId43"/>
      <p:boldItalic r:id="rId44"/>
    </p:embeddedFont>
    <p:embeddedFont>
      <p:font typeface="Raleway Light"/>
      <p:regular r:id="rId45"/>
      <p:bold r:id="rId46"/>
      <p:italic r:id="rId47"/>
      <p:boldItalic r:id="rId48"/>
    </p:embeddedFont>
    <p:embeddedFont>
      <p:font typeface="Raleway Medium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ExtraBold-boldItalic.fntdata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44" Type="http://schemas.openxmlformats.org/officeDocument/2006/relationships/font" Target="fonts/Roboto-boldItalic.fntdata"/><Relationship Id="rId43" Type="http://schemas.openxmlformats.org/officeDocument/2006/relationships/font" Target="fonts/Roboto-italic.fntdata"/><Relationship Id="rId46" Type="http://schemas.openxmlformats.org/officeDocument/2006/relationships/font" Target="fonts/RalewayLight-bold.fntdata"/><Relationship Id="rId45" Type="http://schemas.openxmlformats.org/officeDocument/2006/relationships/font" Target="fonts/Raleway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alewayLight-boldItalic.fntdata"/><Relationship Id="rId47" Type="http://schemas.openxmlformats.org/officeDocument/2006/relationships/font" Target="fonts/RalewayLight-italic.fntdata"/><Relationship Id="rId49" Type="http://schemas.openxmlformats.org/officeDocument/2006/relationships/font" Target="fonts/Raleway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regular.fntdata"/><Relationship Id="rId30" Type="http://schemas.openxmlformats.org/officeDocument/2006/relationships/slide" Target="slides/slide26.xml"/><Relationship Id="rId33" Type="http://schemas.openxmlformats.org/officeDocument/2006/relationships/font" Target="fonts/Raleway-italic.fntdata"/><Relationship Id="rId32" Type="http://schemas.openxmlformats.org/officeDocument/2006/relationships/font" Target="fonts/Raleway-bold.fntdata"/><Relationship Id="rId35" Type="http://schemas.openxmlformats.org/officeDocument/2006/relationships/font" Target="fonts/RalewaySemiBold-regular.fntdata"/><Relationship Id="rId34" Type="http://schemas.openxmlformats.org/officeDocument/2006/relationships/font" Target="fonts/Raleway-boldItalic.fntdata"/><Relationship Id="rId37" Type="http://schemas.openxmlformats.org/officeDocument/2006/relationships/font" Target="fonts/RalewaySemiBold-italic.fntdata"/><Relationship Id="rId36" Type="http://schemas.openxmlformats.org/officeDocument/2006/relationships/font" Target="fonts/RalewaySemiBold-bold.fntdata"/><Relationship Id="rId39" Type="http://schemas.openxmlformats.org/officeDocument/2006/relationships/font" Target="fonts/RalewayExtraBold-bold.fntdata"/><Relationship Id="rId38" Type="http://schemas.openxmlformats.org/officeDocument/2006/relationships/font" Target="fonts/RalewaySemiBold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alewayMedium-italic.fntdata"/><Relationship Id="rId50" Type="http://schemas.openxmlformats.org/officeDocument/2006/relationships/font" Target="fonts/RalewayMedium-bold.fntdata"/><Relationship Id="rId52" Type="http://schemas.openxmlformats.org/officeDocument/2006/relationships/font" Target="fonts/RalewayMedium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e62be7beb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e62be7be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e62be7beb_3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e62be7beb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9ff10cf1f_8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9ff10cf1f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9fb98bee5_1_1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9fb98bee5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e5be25d8c_2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e5be25d8c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424e0a1d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424e0a1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8a98efacc_1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08a98efac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424e0a1db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0424e0a1d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424e0a1db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424e0a1d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f884a1c52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f884a1c5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a7f6a234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fa7f6a23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f8adbd301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df8adbd30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cf884a1c52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cf884a1c5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fa7f6a2345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fa7f6a234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cf884a1c52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cf884a1c5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cf884a1c52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cf884a1c5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89c34bbe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089c34bb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e5be25d8c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e5be25d8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9fb98bee5_2_2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9fb98bee5_2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e62be7beb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e62be7b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e62be7beb_2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e62be7beb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893c07de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893c07d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e62be7beb_3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e62be7beb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7EC54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ed">
  <p:cSld name="BLANK_1">
    <p:bg>
      <p:bgPr>
        <a:solidFill>
          <a:srgbClr val="EA7D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7EC54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effectLst>
            <a:outerShdw blurRad="57150" rotWithShape="0" algn="bl" dir="5400000" dist="19050">
              <a:srgbClr val="7EC545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8926"/>
              </a:buClr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7EC545"/>
                </a:solidFill>
              </a:defRPr>
            </a:lvl1pPr>
            <a:lvl2pPr lvl="1">
              <a:buNone/>
              <a:defRPr>
                <a:solidFill>
                  <a:srgbClr val="7EC545"/>
                </a:solidFill>
              </a:defRPr>
            </a:lvl2pPr>
            <a:lvl3pPr lvl="2">
              <a:buNone/>
              <a:defRPr>
                <a:solidFill>
                  <a:srgbClr val="7EC545"/>
                </a:solidFill>
              </a:defRPr>
            </a:lvl3pPr>
            <a:lvl4pPr lvl="3">
              <a:buNone/>
              <a:defRPr>
                <a:solidFill>
                  <a:srgbClr val="7EC545"/>
                </a:solidFill>
              </a:defRPr>
            </a:lvl4pPr>
            <a:lvl5pPr lvl="4">
              <a:buNone/>
              <a:defRPr>
                <a:solidFill>
                  <a:srgbClr val="7EC545"/>
                </a:solidFill>
              </a:defRPr>
            </a:lvl5pPr>
            <a:lvl6pPr lvl="5">
              <a:buNone/>
              <a:defRPr>
                <a:solidFill>
                  <a:srgbClr val="7EC545"/>
                </a:solidFill>
              </a:defRPr>
            </a:lvl6pPr>
            <a:lvl7pPr lvl="6">
              <a:buNone/>
              <a:defRPr>
                <a:solidFill>
                  <a:srgbClr val="7EC545"/>
                </a:solidFill>
              </a:defRPr>
            </a:lvl7pPr>
            <a:lvl8pPr lvl="7">
              <a:buNone/>
              <a:defRPr>
                <a:solidFill>
                  <a:srgbClr val="7EC545"/>
                </a:solidFill>
              </a:defRPr>
            </a:lvl8pPr>
            <a:lvl9pPr lvl="8">
              <a:buNone/>
              <a:defRPr>
                <a:solidFill>
                  <a:srgbClr val="7EC545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7EC54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7EC545"/>
                </a:solidFill>
              </a:defRPr>
            </a:lvl1pPr>
            <a:lvl2pPr lvl="1">
              <a:buNone/>
              <a:defRPr>
                <a:solidFill>
                  <a:srgbClr val="7EC545"/>
                </a:solidFill>
              </a:defRPr>
            </a:lvl2pPr>
            <a:lvl3pPr lvl="2">
              <a:buNone/>
              <a:defRPr>
                <a:solidFill>
                  <a:srgbClr val="7EC545"/>
                </a:solidFill>
              </a:defRPr>
            </a:lvl3pPr>
            <a:lvl4pPr lvl="3">
              <a:buNone/>
              <a:defRPr>
                <a:solidFill>
                  <a:srgbClr val="7EC545"/>
                </a:solidFill>
              </a:defRPr>
            </a:lvl4pPr>
            <a:lvl5pPr lvl="4">
              <a:buNone/>
              <a:defRPr>
                <a:solidFill>
                  <a:srgbClr val="7EC545"/>
                </a:solidFill>
              </a:defRPr>
            </a:lvl5pPr>
            <a:lvl6pPr lvl="5">
              <a:buNone/>
              <a:defRPr>
                <a:solidFill>
                  <a:srgbClr val="7EC545"/>
                </a:solidFill>
              </a:defRPr>
            </a:lvl6pPr>
            <a:lvl7pPr lvl="6">
              <a:buNone/>
              <a:defRPr>
                <a:solidFill>
                  <a:srgbClr val="7EC545"/>
                </a:solidFill>
              </a:defRPr>
            </a:lvl7pPr>
            <a:lvl8pPr lvl="7">
              <a:buNone/>
              <a:defRPr>
                <a:solidFill>
                  <a:srgbClr val="7EC545"/>
                </a:solidFill>
              </a:defRPr>
            </a:lvl8pPr>
            <a:lvl9pPr lvl="8">
              <a:buNone/>
              <a:defRPr>
                <a:solidFill>
                  <a:srgbClr val="7EC545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7EC545"/>
                </a:solidFill>
              </a:defRPr>
            </a:lvl1pPr>
            <a:lvl2pPr lvl="1">
              <a:buNone/>
              <a:defRPr>
                <a:solidFill>
                  <a:srgbClr val="7EC545"/>
                </a:solidFill>
              </a:defRPr>
            </a:lvl2pPr>
            <a:lvl3pPr lvl="2">
              <a:buNone/>
              <a:defRPr>
                <a:solidFill>
                  <a:srgbClr val="7EC545"/>
                </a:solidFill>
              </a:defRPr>
            </a:lvl3pPr>
            <a:lvl4pPr lvl="3">
              <a:buNone/>
              <a:defRPr>
                <a:solidFill>
                  <a:srgbClr val="7EC545"/>
                </a:solidFill>
              </a:defRPr>
            </a:lvl4pPr>
            <a:lvl5pPr lvl="4">
              <a:buNone/>
              <a:defRPr>
                <a:solidFill>
                  <a:srgbClr val="7EC545"/>
                </a:solidFill>
              </a:defRPr>
            </a:lvl5pPr>
            <a:lvl6pPr lvl="5">
              <a:buNone/>
              <a:defRPr>
                <a:solidFill>
                  <a:srgbClr val="7EC545"/>
                </a:solidFill>
              </a:defRPr>
            </a:lvl6pPr>
            <a:lvl7pPr lvl="6">
              <a:buNone/>
              <a:defRPr>
                <a:solidFill>
                  <a:srgbClr val="7EC545"/>
                </a:solidFill>
              </a:defRPr>
            </a:lvl7pPr>
            <a:lvl8pPr lvl="7">
              <a:buNone/>
              <a:defRPr>
                <a:solidFill>
                  <a:srgbClr val="7EC545"/>
                </a:solidFill>
              </a:defRPr>
            </a:lvl8pPr>
            <a:lvl9pPr lvl="8">
              <a:buNone/>
              <a:defRPr>
                <a:solidFill>
                  <a:srgbClr val="7EC545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7EC54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306ABE"/>
              </a:buClr>
              <a:buSzPts val="1800"/>
              <a:buFont typeface="Raleway Light"/>
              <a:buChar char="●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306ABE"/>
              </a:buClr>
              <a:buSzPts val="1800"/>
              <a:buFont typeface="Raleway Light"/>
              <a:buChar char="○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306ABE"/>
              </a:buClr>
              <a:buSzPts val="1800"/>
              <a:buFont typeface="Raleway Light"/>
              <a:buChar char="■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●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○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■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●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○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■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306ABE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306ABE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306ABE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306ABE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306ABE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306ABE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306ABE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306ABE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306ABE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youtu.be/IjaCSn4vsO0" TargetMode="External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ctrTitle"/>
          </p:nvPr>
        </p:nvSpPr>
        <p:spPr>
          <a:xfrm>
            <a:off x="685800" y="1670688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</a:rPr>
              <a:t>Менеджер контейнерів</a:t>
            </a:r>
            <a:r>
              <a:rPr lang="en" sz="5000">
                <a:solidFill>
                  <a:schemeClr val="dk1"/>
                </a:solidFill>
              </a:rPr>
              <a:t> </a:t>
            </a:r>
            <a:br>
              <a:rPr lang="en" sz="5600"/>
            </a:br>
            <a:r>
              <a:rPr lang="en" sz="5000">
                <a:solidFill>
                  <a:srgbClr val="FFFFFF"/>
                </a:solidFill>
              </a:rPr>
              <a:t>islander</a:t>
            </a:r>
            <a:endParaRPr sz="5000">
              <a:solidFill>
                <a:srgbClr val="FFFFFF"/>
              </a:solidFill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685800" y="3834275"/>
            <a:ext cx="68823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Денис Герасимук, Ярослав Морозевич, </a:t>
            </a:r>
            <a:r>
              <a:rPr b="1"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Дмитро Лопушанський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9" name="Google Shape;5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9000" y="150025"/>
            <a:ext cx="1105925" cy="11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770200" y="1596300"/>
            <a:ext cx="4222800" cy="19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Підтримка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наступних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провайдерів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: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AWS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Azure Storage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GCP Cloud Storage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 txBox="1"/>
          <p:nvPr>
            <p:ph type="title"/>
          </p:nvPr>
        </p:nvSpPr>
        <p:spPr>
          <a:xfrm>
            <a:off x="770200" y="49422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EC545"/>
                </a:solidFill>
              </a:rPr>
              <a:t>Islander Remote Volumes</a:t>
            </a:r>
            <a:endParaRPr sz="3600">
              <a:solidFill>
                <a:srgbClr val="7EC545"/>
              </a:solidFill>
            </a:endParaRPr>
          </a:p>
        </p:txBody>
      </p:sp>
      <p:grpSp>
        <p:nvGrpSpPr>
          <p:cNvPr id="195" name="Google Shape;195;p21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196" name="Google Shape;196;p21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7025" y="1824074"/>
            <a:ext cx="3684274" cy="19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770200" y="1472925"/>
            <a:ext cx="5093700" cy="19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Реалізація</a:t>
            </a:r>
            <a:r>
              <a:rPr lang="en"/>
              <a:t>: </a:t>
            </a:r>
            <a:r>
              <a:rPr lang="en"/>
              <a:t>Terraform + Cloud Mount Utils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Terraform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Infrastructure as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Найбільша підтримка  cloud функціоналу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Support + documentation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Повна демонстрація remote volumes –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https://youtu.be/IjaCSn4vsO0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 txBox="1"/>
          <p:nvPr>
            <p:ph type="title"/>
          </p:nvPr>
        </p:nvSpPr>
        <p:spPr>
          <a:xfrm>
            <a:off x="770200" y="49422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EC545"/>
                </a:solidFill>
              </a:rPr>
              <a:t>Remote Volumes</a:t>
            </a:r>
            <a:endParaRPr sz="3600">
              <a:solidFill>
                <a:srgbClr val="7EC545"/>
              </a:solidFill>
            </a:endParaRPr>
          </a:p>
        </p:txBody>
      </p:sp>
      <p:grpSp>
        <p:nvGrpSpPr>
          <p:cNvPr id="206" name="Google Shape;206;p22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07" name="Google Shape;207;p22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9" name="Google Shape;20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3900" y="1148425"/>
            <a:ext cx="2938210" cy="293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idx="4294967295" type="ctrTitle"/>
          </p:nvPr>
        </p:nvSpPr>
        <p:spPr>
          <a:xfrm>
            <a:off x="2095900" y="994175"/>
            <a:ext cx="3159600" cy="20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7EC545"/>
                </a:solidFill>
              </a:rPr>
              <a:t>Демо</a:t>
            </a:r>
            <a:endParaRPr sz="6000">
              <a:solidFill>
                <a:srgbClr val="7EC545"/>
              </a:solidFill>
            </a:endParaRPr>
          </a:p>
        </p:txBody>
      </p:sp>
      <p:sp>
        <p:nvSpPr>
          <p:cNvPr id="215" name="Google Shape;215;p23"/>
          <p:cNvSpPr/>
          <p:nvPr/>
        </p:nvSpPr>
        <p:spPr>
          <a:xfrm>
            <a:off x="7334564" y="2384367"/>
            <a:ext cx="299775" cy="28623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7EC5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" name="Google Shape;216;p23"/>
          <p:cNvGrpSpPr/>
          <p:nvPr/>
        </p:nvGrpSpPr>
        <p:grpSpPr>
          <a:xfrm>
            <a:off x="6962708" y="777025"/>
            <a:ext cx="1284369" cy="1284693"/>
            <a:chOff x="6654650" y="3665275"/>
            <a:chExt cx="409100" cy="409125"/>
          </a:xfrm>
        </p:grpSpPr>
        <p:sp>
          <p:nvSpPr>
            <p:cNvPr id="217" name="Google Shape;217;p23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23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220" name="Google Shape;220;p23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23"/>
          <p:cNvSpPr/>
          <p:nvPr/>
        </p:nvSpPr>
        <p:spPr>
          <a:xfrm rot="2466717">
            <a:off x="5819909" y="1025895"/>
            <a:ext cx="416526" cy="39771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7EC5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 rot="-1609245">
            <a:off x="6429073" y="1276138"/>
            <a:ext cx="299725" cy="28620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7EC5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 rot="2926063">
            <a:off x="8246537" y="1502870"/>
            <a:ext cx="224479" cy="2143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7EC5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/>
          <p:nvPr/>
        </p:nvSpPr>
        <p:spPr>
          <a:xfrm rot="-1609158">
            <a:off x="8202241" y="284727"/>
            <a:ext cx="202232" cy="19309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7EC5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24"/>
          <p:cNvSpPr txBox="1"/>
          <p:nvPr>
            <p:ph idx="4294967295" type="ctrTitle"/>
          </p:nvPr>
        </p:nvSpPr>
        <p:spPr>
          <a:xfrm>
            <a:off x="685800" y="67265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7EC545"/>
                </a:solidFill>
              </a:rPr>
              <a:t>Дякуємо!</a:t>
            </a:r>
            <a:endParaRPr sz="9600">
              <a:solidFill>
                <a:srgbClr val="7EC545"/>
              </a:solidFill>
            </a:endParaRPr>
          </a:p>
        </p:txBody>
      </p:sp>
      <p:sp>
        <p:nvSpPr>
          <p:cNvPr id="235" name="Google Shape;235;p24"/>
          <p:cNvSpPr txBox="1"/>
          <p:nvPr>
            <p:ph idx="4294967295" type="subTitle"/>
          </p:nvPr>
        </p:nvSpPr>
        <p:spPr>
          <a:xfrm>
            <a:off x="685800" y="2025500"/>
            <a:ext cx="65937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Час для запитань</a:t>
            </a:r>
            <a:endParaRPr b="1" sz="3600"/>
          </a:p>
        </p:txBody>
      </p:sp>
      <p:sp>
        <p:nvSpPr>
          <p:cNvPr id="236" name="Google Shape;236;p24"/>
          <p:cNvSpPr/>
          <p:nvPr/>
        </p:nvSpPr>
        <p:spPr>
          <a:xfrm>
            <a:off x="8054234" y="327815"/>
            <a:ext cx="798007" cy="72583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7EC5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725" y="2525875"/>
            <a:ext cx="2074800" cy="206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4"/>
          <p:cNvSpPr txBox="1"/>
          <p:nvPr/>
        </p:nvSpPr>
        <p:spPr>
          <a:xfrm>
            <a:off x="685800" y="2798300"/>
            <a:ext cx="541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https://github.com/denysgerasymuk799/UCU_OS_Course_Project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39" name="Google Shape;2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4163" y="858100"/>
            <a:ext cx="1105925" cy="11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5" name="Google Shape;2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150" y="444125"/>
            <a:ext cx="5070252" cy="42506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6" name="Google Shape;246;p25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247" name="Google Shape;247;p2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26"/>
          <p:cNvSpPr txBox="1"/>
          <p:nvPr>
            <p:ph idx="1" type="body"/>
          </p:nvPr>
        </p:nvSpPr>
        <p:spPr>
          <a:xfrm>
            <a:off x="675850" y="1322125"/>
            <a:ext cx="6866100" cy="31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Особливості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: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Більша ефективність, ніж у mount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Легше створити backup або 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перемістити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Взаємодія з volumes на 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віддалених хостах або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хмарних провайдерах</a:t>
            </a:r>
            <a:endParaRPr/>
          </a:p>
        </p:txBody>
      </p:sp>
      <p:sp>
        <p:nvSpPr>
          <p:cNvPr id="259" name="Google Shape;259;p26"/>
          <p:cNvSpPr txBox="1"/>
          <p:nvPr>
            <p:ph type="title"/>
          </p:nvPr>
        </p:nvSpPr>
        <p:spPr>
          <a:xfrm>
            <a:off x="770200" y="49422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EC545"/>
                </a:solidFill>
              </a:rPr>
              <a:t>Islander Volumes</a:t>
            </a:r>
            <a:endParaRPr sz="3600">
              <a:solidFill>
                <a:srgbClr val="7EC545"/>
              </a:solidFill>
            </a:endParaRPr>
          </a:p>
        </p:txBody>
      </p:sp>
      <p:grpSp>
        <p:nvGrpSpPr>
          <p:cNvPr id="260" name="Google Shape;260;p26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61" name="Google Shape;261;p26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3" name="Google Shape;2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975" y="1348562"/>
            <a:ext cx="3792850" cy="29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27"/>
          <p:cNvSpPr txBox="1"/>
          <p:nvPr>
            <p:ph idx="1" type="body"/>
          </p:nvPr>
        </p:nvSpPr>
        <p:spPr>
          <a:xfrm>
            <a:off x="835525" y="1249550"/>
            <a:ext cx="5913600" cy="31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Особливості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: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Створення snapshots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Використовує алгоритми компресії даних на рівні файлової системи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Використовує контрольну суму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CRC32C</a:t>
            </a:r>
            <a:r>
              <a:rPr lang="en"/>
              <a:t> → цілісність даних і уникнути пошкодження даних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Оптимізована підтримка SSD-дисків тощо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"/>
          <p:cNvSpPr txBox="1"/>
          <p:nvPr>
            <p:ph type="title"/>
          </p:nvPr>
        </p:nvSpPr>
        <p:spPr>
          <a:xfrm>
            <a:off x="770200" y="49422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EC545"/>
                </a:solidFill>
              </a:rPr>
              <a:t>Btrfs </a:t>
            </a:r>
            <a:r>
              <a:rPr lang="en" sz="3600">
                <a:solidFill>
                  <a:srgbClr val="7EC545"/>
                </a:solidFill>
              </a:rPr>
              <a:t>or </a:t>
            </a:r>
            <a:r>
              <a:rPr lang="en" sz="3600">
                <a:solidFill>
                  <a:srgbClr val="7EC545"/>
                </a:solidFill>
              </a:rPr>
              <a:t>B-tree</a:t>
            </a:r>
            <a:endParaRPr sz="3600">
              <a:solidFill>
                <a:srgbClr val="7EC545"/>
              </a:solidFill>
            </a:endParaRPr>
          </a:p>
        </p:txBody>
      </p:sp>
      <p:grpSp>
        <p:nvGrpSpPr>
          <p:cNvPr id="271" name="Google Shape;271;p27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72" name="Google Shape;272;p2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4" name="Google Shape;2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9125" y="1704552"/>
            <a:ext cx="1734400" cy="17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0" name="Google Shape;280;p28"/>
          <p:cNvSpPr txBox="1"/>
          <p:nvPr>
            <p:ph idx="1" type="body"/>
          </p:nvPr>
        </p:nvSpPr>
        <p:spPr>
          <a:xfrm>
            <a:off x="770200" y="1322125"/>
            <a:ext cx="6866100" cy="31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8"/>
          <p:cNvSpPr txBox="1"/>
          <p:nvPr>
            <p:ph type="title"/>
          </p:nvPr>
        </p:nvSpPr>
        <p:spPr>
          <a:xfrm>
            <a:off x="770200" y="49422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EC545"/>
                </a:solidFill>
              </a:rPr>
              <a:t>Bind Mounts</a:t>
            </a:r>
            <a:endParaRPr sz="3600">
              <a:solidFill>
                <a:srgbClr val="7EC545"/>
              </a:solidFill>
            </a:endParaRPr>
          </a:p>
        </p:txBody>
      </p:sp>
      <p:grpSp>
        <p:nvGrpSpPr>
          <p:cNvPr id="282" name="Google Shape;282;p28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83" name="Google Shape;283;p2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5" name="Google Shape;2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450" y="1153450"/>
            <a:ext cx="4471075" cy="34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29"/>
          <p:cNvSpPr txBox="1"/>
          <p:nvPr>
            <p:ph idx="1" type="body"/>
          </p:nvPr>
        </p:nvSpPr>
        <p:spPr>
          <a:xfrm>
            <a:off x="770200" y="1322125"/>
            <a:ext cx="6866100" cy="31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9"/>
          <p:cNvSpPr txBox="1"/>
          <p:nvPr>
            <p:ph type="title"/>
          </p:nvPr>
        </p:nvSpPr>
        <p:spPr>
          <a:xfrm>
            <a:off x="770200" y="49422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EC545"/>
                </a:solidFill>
              </a:rPr>
              <a:t>Tmpfs Mounts</a:t>
            </a:r>
            <a:endParaRPr sz="3600">
              <a:solidFill>
                <a:srgbClr val="7EC545"/>
              </a:solidFill>
            </a:endParaRPr>
          </a:p>
        </p:txBody>
      </p:sp>
      <p:grpSp>
        <p:nvGrpSpPr>
          <p:cNvPr id="293" name="Google Shape;293;p29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94" name="Google Shape;294;p2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6" name="Google Shape;29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8800" y="1134950"/>
            <a:ext cx="4446399" cy="35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30"/>
          <p:cNvSpPr txBox="1"/>
          <p:nvPr>
            <p:ph idx="1" type="body"/>
          </p:nvPr>
        </p:nvSpPr>
        <p:spPr>
          <a:xfrm>
            <a:off x="770200" y="1322126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>
                <a:solidFill>
                  <a:srgbClr val="7EC545"/>
                </a:solidFill>
              </a:rPr>
              <a:t> </a:t>
            </a:r>
            <a:r>
              <a:rPr lang="en"/>
              <a:t>Подібні до процесів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○"/>
            </a:pPr>
            <a:r>
              <a:rPr lang="en"/>
              <a:t>ієрархічні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○"/>
            </a:pPr>
            <a:r>
              <a:rPr lang="en"/>
              <a:t>дочірні cgroups успадковують певні атрибути від батьківської cgroup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Відмінне: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○"/>
            </a:pPr>
            <a:r>
              <a:rPr lang="en"/>
              <a:t>Linux є єдиним деревом процесів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○"/>
            </a:pPr>
            <a:r>
              <a:rPr lang="en"/>
              <a:t>модель cgroup — одне або кілька окремих, не пов’язаних між собою дерев процесів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0"/>
          <p:cNvSpPr txBox="1"/>
          <p:nvPr>
            <p:ph type="title"/>
          </p:nvPr>
        </p:nvSpPr>
        <p:spPr>
          <a:xfrm>
            <a:off x="770200" y="49422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EC545"/>
                </a:solidFill>
              </a:rPr>
              <a:t>Модель</a:t>
            </a:r>
            <a:r>
              <a:rPr lang="en" sz="3600">
                <a:solidFill>
                  <a:srgbClr val="7EC545"/>
                </a:solidFill>
              </a:rPr>
              <a:t> Cgroup</a:t>
            </a:r>
            <a:endParaRPr sz="3600">
              <a:solidFill>
                <a:srgbClr val="7EC545"/>
              </a:solidFill>
            </a:endParaRPr>
          </a:p>
        </p:txBody>
      </p:sp>
      <p:grpSp>
        <p:nvGrpSpPr>
          <p:cNvPr id="304" name="Google Shape;304;p30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305" name="Google Shape;305;p3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922000" y="624600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Суть </a:t>
            </a:r>
            <a:r>
              <a:rPr lang="en">
                <a:solidFill>
                  <a:srgbClr val="7EC545"/>
                </a:solidFill>
              </a:rPr>
              <a:t>проекту</a:t>
            </a:r>
            <a:endParaRPr>
              <a:solidFill>
                <a:srgbClr val="7EC545"/>
              </a:solidFill>
            </a:endParaRPr>
          </a:p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922000" y="1819150"/>
            <a:ext cx="7475700" cy="28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Р</a:t>
            </a:r>
            <a:r>
              <a:rPr lang="en"/>
              <a:t>озробити аналог docker'а, який зможе запускати процеси в повністю ізольованих середовищах. </a:t>
            </a:r>
            <a:r>
              <a:rPr lang="en">
                <a:latin typeface="Raleway SemiBold"/>
                <a:ea typeface="Raleway SemiBold"/>
                <a:cs typeface="Raleway SemiBold"/>
                <a:sym typeface="Raleway SemiBold"/>
              </a:rPr>
              <a:t>islander має такі функції:</a:t>
            </a: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Обмеження використання файлової системи, процесорної завантаженості, пам’яті, мережі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Налаштування cgroups і створення namespac</a:t>
            </a:r>
            <a:r>
              <a:rPr lang="en"/>
              <a:t>e</a:t>
            </a:r>
            <a:r>
              <a:rPr lang="en"/>
              <a:t>'ів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c</a:t>
            </a:r>
            <a:r>
              <a:rPr lang="en"/>
              <a:t>lient-server архітектура з можливістю запуску клієнта і сервера на різних хостах + шифрування каналу спілкування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Менеджмент контейнерів, монтування директорій, volumes, підтримка cloud-стореджу та ін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" name="Google Shape;67;p13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68" name="Google Shape;68;p13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 txBox="1"/>
          <p:nvPr>
            <p:ph type="title"/>
          </p:nvPr>
        </p:nvSpPr>
        <p:spPr>
          <a:xfrm>
            <a:off x="914750" y="1255950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Що таке namespace?</a:t>
            </a:r>
            <a:endParaRPr sz="3600"/>
          </a:p>
        </p:txBody>
      </p:sp>
      <p:sp>
        <p:nvSpPr>
          <p:cNvPr id="312" name="Google Shape;312;p31"/>
          <p:cNvSpPr txBox="1"/>
          <p:nvPr>
            <p:ph idx="1" type="body"/>
          </p:nvPr>
        </p:nvSpPr>
        <p:spPr>
          <a:xfrm>
            <a:off x="914750" y="1895926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Ізоляційний механізм для ресурсів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Забезпечує в</a:t>
            </a:r>
            <a:r>
              <a:rPr lang="en"/>
              <a:t>ідображення ресурсів зі змінами дозволів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Зміни до процесів, які знаходяться в певному просторі імен, є невидимі поза його межами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4" name="Google Shape;3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9000" y="150025"/>
            <a:ext cx="1105925" cy="1105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" name="Google Shape;315;p31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316" name="Google Shape;316;p31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32"/>
          <p:cNvSpPr txBox="1"/>
          <p:nvPr>
            <p:ph idx="1" type="body"/>
          </p:nvPr>
        </p:nvSpPr>
        <p:spPr>
          <a:xfrm>
            <a:off x="770200" y="1532575"/>
            <a:ext cx="6866100" cy="31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Namespace</a:t>
            </a:r>
            <a:r>
              <a:rPr lang="en">
                <a:solidFill>
                  <a:srgbClr val="7EC545"/>
                </a:solidFill>
              </a:rPr>
              <a:t> </a:t>
            </a:r>
            <a:r>
              <a:rPr lang="en"/>
              <a:t> — обмежує привілеї процесу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Cgroup</a:t>
            </a:r>
            <a:r>
              <a:rPr lang="en"/>
              <a:t> — ставить ліміти та обмежує типи ресурсів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Дозволяють розподіляти ресурси серед визначених груп процесів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2"/>
          <p:cNvSpPr txBox="1"/>
          <p:nvPr>
            <p:ph type="title"/>
          </p:nvPr>
        </p:nvSpPr>
        <p:spPr>
          <a:xfrm>
            <a:off x="770200" y="49422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EC545"/>
                </a:solidFill>
              </a:rPr>
              <a:t>Що таке Cgroup?</a:t>
            </a:r>
            <a:endParaRPr sz="3600">
              <a:solidFill>
                <a:srgbClr val="7EC545"/>
              </a:solidFill>
            </a:endParaRPr>
          </a:p>
        </p:txBody>
      </p:sp>
      <p:grpSp>
        <p:nvGrpSpPr>
          <p:cNvPr id="329" name="Google Shape;329;p32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330" name="Google Shape;330;p32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33"/>
          <p:cNvSpPr txBox="1"/>
          <p:nvPr>
            <p:ph type="title"/>
          </p:nvPr>
        </p:nvSpPr>
        <p:spPr>
          <a:xfrm>
            <a:off x="770200" y="49422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EC545"/>
                </a:solidFill>
              </a:rPr>
              <a:t>Модель Cgroup</a:t>
            </a:r>
            <a:endParaRPr sz="3600">
              <a:solidFill>
                <a:srgbClr val="7EC545"/>
              </a:solidFill>
            </a:endParaRPr>
          </a:p>
        </p:txBody>
      </p:sp>
      <p:grpSp>
        <p:nvGrpSpPr>
          <p:cNvPr id="338" name="Google Shape;338;p33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339" name="Google Shape;339;p33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41" name="Google Shape;3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1256550"/>
            <a:ext cx="62865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Види namespace’ів</a:t>
            </a:r>
            <a:endParaRPr sz="3600"/>
          </a:p>
        </p:txBody>
      </p:sp>
      <p:sp>
        <p:nvSpPr>
          <p:cNvPr id="347" name="Google Shape;347;p34"/>
          <p:cNvSpPr txBox="1"/>
          <p:nvPr>
            <p:ph idx="1" type="body"/>
          </p:nvPr>
        </p:nvSpPr>
        <p:spPr>
          <a:xfrm>
            <a:off x="922000" y="1885950"/>
            <a:ext cx="74373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Mount</a:t>
            </a:r>
            <a:r>
              <a:rPr lang="en"/>
              <a:t> - керує точками монтування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Network</a:t>
            </a:r>
            <a:r>
              <a:rPr lang="en"/>
              <a:t> - керує мережевим стеком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PID</a:t>
            </a:r>
            <a:r>
              <a:rPr lang="en"/>
              <a:t> - надає процесам незалежний набір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UTS</a:t>
            </a:r>
            <a:r>
              <a:rPr lang="en"/>
              <a:t> - дозволяє одній системі мати різні імена хостів/доменів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User Namespace</a:t>
            </a:r>
            <a:r>
              <a:rPr lang="en"/>
              <a:t> - забезпечує ізоляцію привілеїв користувача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IPC</a:t>
            </a:r>
            <a:r>
              <a:rPr lang="en"/>
              <a:t> - забезпечує комунікацію між процесами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35"/>
          <p:cNvSpPr txBox="1"/>
          <p:nvPr>
            <p:ph idx="1" type="body"/>
          </p:nvPr>
        </p:nvSpPr>
        <p:spPr>
          <a:xfrm>
            <a:off x="770200" y="1322126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</a:t>
            </a: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lkio</a:t>
            </a:r>
            <a:r>
              <a:rPr lang="en">
                <a:solidFill>
                  <a:schemeClr val="dk1"/>
                </a:solidFill>
              </a:rPr>
              <a:t> - читання та запис блочних девайсів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cpu</a:t>
            </a:r>
            <a:r>
              <a:rPr lang="en">
                <a:solidFill>
                  <a:schemeClr val="dk1"/>
                </a:solidFill>
              </a:rPr>
              <a:t> - доступ до процесора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devices</a:t>
            </a:r>
            <a:r>
              <a:rPr lang="en">
                <a:solidFill>
                  <a:schemeClr val="dk1"/>
                </a:solidFill>
              </a:rPr>
              <a:t> - доступ до девайсів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net_cls</a:t>
            </a:r>
            <a:r>
              <a:rPr lang="en">
                <a:solidFill>
                  <a:schemeClr val="dk1"/>
                </a:solidFill>
              </a:rPr>
              <a:t> - ліміти network io 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memory </a:t>
            </a:r>
            <a:r>
              <a:rPr lang="en">
                <a:solidFill>
                  <a:schemeClr val="dk1"/>
                </a:solidFill>
              </a:rPr>
              <a:t>- RAM ліміти для cgroup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5"/>
          <p:cNvSpPr txBox="1"/>
          <p:nvPr>
            <p:ph type="title"/>
          </p:nvPr>
        </p:nvSpPr>
        <p:spPr>
          <a:xfrm>
            <a:off x="770200" y="49422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EC545"/>
                </a:solidFill>
              </a:rPr>
              <a:t>Cgroup subsystems</a:t>
            </a:r>
            <a:endParaRPr sz="3600">
              <a:solidFill>
                <a:srgbClr val="7EC545"/>
              </a:solidFill>
            </a:endParaRPr>
          </a:p>
        </p:txBody>
      </p:sp>
      <p:grpSp>
        <p:nvGrpSpPr>
          <p:cNvPr id="356" name="Google Shape;356;p35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357" name="Google Shape;357;p35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59" name="Google Shape;35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975" y="3031051"/>
            <a:ext cx="4960378" cy="115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36"/>
          <p:cNvSpPr txBox="1"/>
          <p:nvPr>
            <p:ph idx="1" type="body"/>
          </p:nvPr>
        </p:nvSpPr>
        <p:spPr>
          <a:xfrm>
            <a:off x="770200" y="1119726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# Create a group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$ cd /sys/fs/cgroup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$ mkdir -p memory/group1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# Set a memory limit of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150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M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$ echo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150</a:t>
            </a:r>
            <a:r>
              <a:rPr lang="en"/>
              <a:t>M &gt; memory/group1/memory.limit_in_bytes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# Add shell to group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$ echo $$ &gt; memory/group1/tasks</a:t>
            </a:r>
            <a:endParaRPr/>
          </a:p>
        </p:txBody>
      </p:sp>
      <p:sp>
        <p:nvSpPr>
          <p:cNvPr id="366" name="Google Shape;366;p36"/>
          <p:cNvSpPr txBox="1"/>
          <p:nvPr>
            <p:ph type="title"/>
          </p:nvPr>
        </p:nvSpPr>
        <p:spPr>
          <a:xfrm>
            <a:off x="770200" y="49422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EC545"/>
                </a:solidFill>
              </a:rPr>
              <a:t>Приклад використання</a:t>
            </a:r>
            <a:endParaRPr sz="3600">
              <a:solidFill>
                <a:srgbClr val="7EC545"/>
              </a:solidFill>
            </a:endParaRPr>
          </a:p>
        </p:txBody>
      </p:sp>
      <p:grpSp>
        <p:nvGrpSpPr>
          <p:cNvPr id="367" name="Google Shape;367;p36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368" name="Google Shape;368;p36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7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7" name="Google Shape;37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/>
          <p:nvPr/>
        </p:nvSpPr>
        <p:spPr>
          <a:xfrm>
            <a:off x="5338785" y="1558813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7EC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EC545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908625" y="473600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Етапи розробки</a:t>
            </a:r>
            <a:endParaRPr sz="5100">
              <a:solidFill>
                <a:srgbClr val="FFB600"/>
              </a:solidFill>
            </a:endParaRPr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2164950" y="1837525"/>
            <a:ext cx="594300" cy="36900"/>
          </a:xfrm>
          <a:prstGeom prst="roundRect">
            <a:avLst>
              <a:gd fmla="val 50000" name="adj"/>
            </a:avLst>
          </a:prstGeom>
          <a:solidFill>
            <a:srgbClr val="7EC545"/>
          </a:solidFill>
          <a:ln cap="flat" cmpd="sng" w="9525">
            <a:solidFill>
              <a:srgbClr val="7EC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892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1151873" y="1546563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7EC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1230600" y="1434425"/>
            <a:ext cx="4368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3500">
                <a:solidFill>
                  <a:srgbClr val="7EC54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1</a:t>
            </a:r>
            <a:endParaRPr sz="3500">
              <a:solidFill>
                <a:srgbClr val="7EC54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386875" y="2247414"/>
            <a:ext cx="21243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Етап дослідження: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Технології, функціонал, </a:t>
            </a: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деталі </a:t>
            </a: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реалізації.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3256810" y="1546563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7EC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892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7420773" y="1546563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7EC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EC545"/>
              </a:solidFill>
              <a:highlight>
                <a:srgbClr val="7EC545"/>
              </a:highlight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4337163" y="1837525"/>
            <a:ext cx="594300" cy="369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892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6419138" y="1837525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8926"/>
              </a:solidFill>
              <a:highlight>
                <a:srgbClr val="7EC545"/>
              </a:highlight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3275923" y="3202413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7EC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2186938" y="3454738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3329813" y="1434425"/>
            <a:ext cx="4368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3500">
                <a:solidFill>
                  <a:srgbClr val="7EC54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2</a:t>
            </a:r>
            <a:endParaRPr sz="3500">
              <a:solidFill>
                <a:srgbClr val="7EC54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5417538" y="1434425"/>
            <a:ext cx="4368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3500">
                <a:solidFill>
                  <a:srgbClr val="7EC54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3</a:t>
            </a:r>
            <a:endParaRPr sz="3500">
              <a:solidFill>
                <a:srgbClr val="7EC54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7499488" y="1434425"/>
            <a:ext cx="4368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3500">
                <a:solidFill>
                  <a:srgbClr val="7EC54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4</a:t>
            </a:r>
            <a:endParaRPr sz="3500">
              <a:solidFill>
                <a:srgbClr val="7EC54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3354638" y="3149625"/>
            <a:ext cx="4368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3500">
                <a:solidFill>
                  <a:srgbClr val="7EC54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6</a:t>
            </a:r>
            <a:endParaRPr sz="3500">
              <a:solidFill>
                <a:srgbClr val="7EC54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2491800" y="2270528"/>
            <a:ext cx="21243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Розробка скриптів, які зможуть ізолювати процеси за певними параметрами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573800" y="2265925"/>
            <a:ext cx="21243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Написання парсера і сервера, які будуть спілкуватися через сокети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628876" y="2272609"/>
            <a:ext cx="21936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Поєднання всіх </a:t>
            </a:r>
            <a:b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</a:b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частин проекту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7" name="Google Shape;97;p14"/>
          <p:cNvGrpSpPr/>
          <p:nvPr/>
        </p:nvGrpSpPr>
        <p:grpSpPr>
          <a:xfrm>
            <a:off x="8045082" y="395550"/>
            <a:ext cx="808077" cy="682812"/>
            <a:chOff x="3918650" y="293075"/>
            <a:chExt cx="488500" cy="412775"/>
          </a:xfrm>
        </p:grpSpPr>
        <p:sp>
          <p:nvSpPr>
            <p:cNvPr id="98" name="Google Shape;98;p14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4"/>
          <p:cNvSpPr/>
          <p:nvPr/>
        </p:nvSpPr>
        <p:spPr>
          <a:xfrm>
            <a:off x="4337163" y="1825275"/>
            <a:ext cx="594300" cy="36900"/>
          </a:xfrm>
          <a:prstGeom prst="roundRect">
            <a:avLst>
              <a:gd fmla="val 50000" name="adj"/>
            </a:avLst>
          </a:prstGeom>
          <a:solidFill>
            <a:srgbClr val="7EC545"/>
          </a:solidFill>
          <a:ln cap="flat" cmpd="sng" w="9525">
            <a:solidFill>
              <a:srgbClr val="7EC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892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5403023" y="3197788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7EC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5481788" y="3101450"/>
            <a:ext cx="4368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3500">
                <a:solidFill>
                  <a:srgbClr val="7EC54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7</a:t>
            </a:r>
            <a:endParaRPr sz="3500">
              <a:solidFill>
                <a:srgbClr val="7EC54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1176736" y="3169975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7EC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1255463" y="3057838"/>
            <a:ext cx="4368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3500">
                <a:solidFill>
                  <a:srgbClr val="7EC54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5</a:t>
            </a:r>
            <a:endParaRPr sz="3500">
              <a:solidFill>
                <a:srgbClr val="7EC54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411713" y="3923563"/>
            <a:ext cx="21243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6444000" y="3460938"/>
            <a:ext cx="594300" cy="36900"/>
          </a:xfrm>
          <a:prstGeom prst="roundRect">
            <a:avLst>
              <a:gd fmla="val 50000" name="adj"/>
            </a:avLst>
          </a:prstGeom>
          <a:solidFill>
            <a:srgbClr val="7EC545"/>
          </a:solidFill>
          <a:ln cap="flat" cmpd="sng" w="9525">
            <a:solidFill>
              <a:srgbClr val="7EC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2486063" y="3976325"/>
            <a:ext cx="21243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4598663" y="3923538"/>
            <a:ext cx="21243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6680638" y="3974413"/>
            <a:ext cx="21243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7484986" y="322420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7EC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7563700" y="3150150"/>
            <a:ext cx="4368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3500">
                <a:solidFill>
                  <a:srgbClr val="7EC54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8</a:t>
            </a:r>
            <a:endParaRPr sz="3500">
              <a:solidFill>
                <a:srgbClr val="7EC54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4339463" y="3454725"/>
            <a:ext cx="594300" cy="36900"/>
          </a:xfrm>
          <a:prstGeom prst="roundRect">
            <a:avLst>
              <a:gd fmla="val 50000" name="adj"/>
            </a:avLst>
          </a:prstGeom>
          <a:solidFill>
            <a:srgbClr val="7EC545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966"/>
              </a:solidFill>
              <a:highlight>
                <a:schemeClr val="accent1"/>
              </a:highlight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411725" y="3965750"/>
            <a:ext cx="23475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Підтримка Volumes, </a:t>
            </a:r>
            <a:b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</a:b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Bind Mount, TmpFS</a:t>
            </a:r>
            <a:b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</a:b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Менеджмент даних контейнера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2510925" y="3962965"/>
            <a:ext cx="21243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Додавання network namespace, менеджмент контейнерів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6719975" y="3911653"/>
            <a:ext cx="21243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Використання хмарних сервісів для запуску наших контейнерів (EC2, S3)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4638025" y="3956815"/>
            <a:ext cx="21243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Покращення взаємодії клієнтів та сервера; робота з</a:t>
            </a:r>
            <a:br>
              <a:rPr lang="en" sz="1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</a:br>
            <a:r>
              <a:rPr lang="en" sz="1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н</a:t>
            </a:r>
            <a:r>
              <a:rPr lang="en" sz="1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овими типами програм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6433188" y="1837525"/>
            <a:ext cx="594300" cy="36900"/>
          </a:xfrm>
          <a:prstGeom prst="roundRect">
            <a:avLst>
              <a:gd fmla="val 50000" name="adj"/>
            </a:avLst>
          </a:prstGeom>
          <a:solidFill>
            <a:srgbClr val="7EC545"/>
          </a:solidFill>
          <a:ln cap="flat" cmpd="sng" w="9525">
            <a:solidFill>
              <a:srgbClr val="7EC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892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2202610" y="3455828"/>
            <a:ext cx="594300" cy="36900"/>
          </a:xfrm>
          <a:prstGeom prst="roundRect">
            <a:avLst>
              <a:gd fmla="val 50000" name="adj"/>
            </a:avLst>
          </a:prstGeom>
          <a:solidFill>
            <a:srgbClr val="7EC545"/>
          </a:solidFill>
          <a:ln cap="flat" cmpd="sng" w="9525">
            <a:solidFill>
              <a:srgbClr val="7EC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892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5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125" name="Google Shape;125;p1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</p:grpSp>
      <p:sp>
        <p:nvSpPr>
          <p:cNvPr id="131" name="Google Shape;131;p15"/>
          <p:cNvSpPr txBox="1"/>
          <p:nvPr>
            <p:ph type="title"/>
          </p:nvPr>
        </p:nvSpPr>
        <p:spPr>
          <a:xfrm>
            <a:off x="922000" y="4734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EC545"/>
                </a:solidFill>
              </a:rPr>
              <a:t>Початкова архітектура</a:t>
            </a:r>
            <a:endParaRPr sz="3600">
              <a:solidFill>
                <a:srgbClr val="7EC545"/>
              </a:solidFill>
            </a:endParaRPr>
          </a:p>
        </p:txBody>
      </p:sp>
      <p:sp>
        <p:nvSpPr>
          <p:cNvPr id="132" name="Google Shape;132;p1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15"/>
          <p:cNvPicPr preferRelativeResize="0"/>
          <p:nvPr/>
        </p:nvPicPr>
        <p:blipFill rotWithShape="1">
          <a:blip r:embed="rId3">
            <a:alphaModFix/>
          </a:blip>
          <a:srcRect b="1913" l="1189" r="1335" t="1923"/>
          <a:stretch/>
        </p:blipFill>
        <p:spPr>
          <a:xfrm>
            <a:off x="859675" y="1330875"/>
            <a:ext cx="7413100" cy="31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6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139" name="Google Shape;139;p1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</p:grpSp>
      <p:sp>
        <p:nvSpPr>
          <p:cNvPr id="145" name="Google Shape;145;p16"/>
          <p:cNvSpPr txBox="1"/>
          <p:nvPr>
            <p:ph type="title"/>
          </p:nvPr>
        </p:nvSpPr>
        <p:spPr>
          <a:xfrm>
            <a:off x="922000" y="4734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EC545"/>
                </a:solidFill>
              </a:rPr>
              <a:t>Архітектура проекту</a:t>
            </a:r>
            <a:endParaRPr sz="3600">
              <a:solidFill>
                <a:srgbClr val="7EC545"/>
              </a:solidFill>
            </a:endParaRPr>
          </a:p>
        </p:txBody>
      </p:sp>
      <p:sp>
        <p:nvSpPr>
          <p:cNvPr id="146" name="Google Shape;146;p1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975" y="1429825"/>
            <a:ext cx="7828040" cy="295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922000" y="648825"/>
            <a:ext cx="6866100" cy="11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Cgroups &amp; Namespaces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922000" y="1457475"/>
            <a:ext cx="68661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Namespace</a:t>
            </a:r>
            <a:r>
              <a:rPr lang="en">
                <a:solidFill>
                  <a:srgbClr val="7EC545"/>
                </a:solidFill>
              </a:rPr>
              <a:t> </a:t>
            </a:r>
            <a:r>
              <a:rPr lang="en"/>
              <a:t> — обмежує привілеї процесу</a:t>
            </a:r>
            <a:br>
              <a:rPr lang="en"/>
            </a:br>
            <a:endParaRPr sz="9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/>
              <a:t>Mount/Network/UTS/PID/User Namespace</a:t>
            </a:r>
            <a:br>
              <a:rPr lang="en">
                <a:solidFill>
                  <a:srgbClr val="000000"/>
                </a:solidFill>
              </a:rPr>
            </a:br>
            <a:endParaRPr sz="9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Cgroup</a:t>
            </a:r>
            <a:r>
              <a:rPr lang="en"/>
              <a:t> — ставить ліміти та обмежує типи ресурсів</a:t>
            </a:r>
            <a:br>
              <a:rPr lang="en"/>
            </a:br>
            <a:endParaRPr sz="9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/>
              <a:t>blkio/cpu/devices/net_cls/memory</a:t>
            </a:r>
            <a:br>
              <a:rPr lang="en"/>
            </a:br>
            <a:endParaRPr sz="9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Менеджмент контейнерів</a:t>
            </a:r>
            <a:br>
              <a:rPr lang="en">
                <a:solidFill>
                  <a:srgbClr val="000000"/>
                </a:solidFill>
              </a:rPr>
            </a:br>
            <a:endParaRPr sz="9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/>
              <a:t>ps/delete/detach</a:t>
            </a:r>
            <a:br>
              <a:rPr lang="en"/>
            </a:br>
            <a:endParaRPr sz="9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Менеджмент даних</a:t>
            </a:r>
            <a:r>
              <a:rPr lang="en">
                <a:solidFill>
                  <a:srgbClr val="000000"/>
                </a:solidFill>
              </a:rPr>
              <a:t> </a:t>
            </a:r>
            <a:br>
              <a:rPr lang="en">
                <a:solidFill>
                  <a:srgbClr val="000000"/>
                </a:solidFill>
              </a:rPr>
            </a:br>
            <a:endParaRPr sz="9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/>
              <a:t>Volumes/BTRFS/TMPFS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" name="Google Shape;155;p17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156" name="Google Shape;156;p1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8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163" name="Google Shape;163;p1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</p:grpSp>
      <p:sp>
        <p:nvSpPr>
          <p:cNvPr id="169" name="Google Shape;169;p18"/>
          <p:cNvSpPr txBox="1"/>
          <p:nvPr>
            <p:ph type="title"/>
          </p:nvPr>
        </p:nvSpPr>
        <p:spPr>
          <a:xfrm>
            <a:off x="922000" y="4734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EC545"/>
                </a:solidFill>
              </a:rPr>
              <a:t>Логер-сервер</a:t>
            </a:r>
            <a:endParaRPr sz="3600">
              <a:solidFill>
                <a:srgbClr val="7EC545"/>
              </a:solidFill>
            </a:endParaRPr>
          </a:p>
        </p:txBody>
      </p:sp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438" y="1236075"/>
            <a:ext cx="5745223" cy="33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835525" y="1249550"/>
            <a:ext cx="6866100" cy="31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Проблеми: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Дані не зберігаються, коли цього контейнера більше не існує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Спільний доступ до даних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high-performance I/O тощо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Рішення: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Islander volumes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Bind mounts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Tmpfs mounts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 txBox="1"/>
          <p:nvPr>
            <p:ph type="title"/>
          </p:nvPr>
        </p:nvSpPr>
        <p:spPr>
          <a:xfrm>
            <a:off x="770200" y="49422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EC545"/>
                </a:solidFill>
              </a:rPr>
              <a:t>Islander Data Management</a:t>
            </a:r>
            <a:endParaRPr sz="3600">
              <a:solidFill>
                <a:srgbClr val="7EC545"/>
              </a:solidFill>
            </a:endParaRPr>
          </a:p>
        </p:txBody>
      </p:sp>
      <p:grpSp>
        <p:nvGrpSpPr>
          <p:cNvPr id="179" name="Google Shape;179;p19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180" name="Google Shape;180;p1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388" y="520613"/>
            <a:ext cx="5577224" cy="410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FFB600"/>
      </a:accent1>
      <a:accent2>
        <a:srgbClr val="191008"/>
      </a:accent2>
      <a:accent3>
        <a:srgbClr val="FA5E5E"/>
      </a:accent3>
      <a:accent4>
        <a:srgbClr val="E42A87"/>
      </a:accent4>
      <a:accent5>
        <a:srgbClr val="B143C7"/>
      </a:accent5>
      <a:accent6>
        <a:srgbClr val="7241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