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aleway SemiBold"/>
      <p:regular r:id="rId27"/>
      <p:bold r:id="rId28"/>
      <p:italic r:id="rId29"/>
      <p:boldItalic r:id="rId30"/>
    </p:embeddedFont>
    <p:embeddedFont>
      <p:font typeface="Raleway ExtraBold"/>
      <p:bold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Raleway Light"/>
      <p:regular r:id="rId37"/>
      <p:bold r:id="rId38"/>
      <p:italic r:id="rId39"/>
      <p:boldItalic r:id="rId40"/>
    </p:embeddedFont>
    <p:embeddedFont>
      <p:font typeface="Raleway Medium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Light-boldItalic.fntdata"/><Relationship Id="rId20" Type="http://schemas.openxmlformats.org/officeDocument/2006/relationships/slide" Target="slides/slide16.xml"/><Relationship Id="rId42" Type="http://schemas.openxmlformats.org/officeDocument/2006/relationships/font" Target="fonts/RalewayMedium-bold.fntdata"/><Relationship Id="rId41" Type="http://schemas.openxmlformats.org/officeDocument/2006/relationships/font" Target="fonts/RalewayMedium-regular.fntdata"/><Relationship Id="rId22" Type="http://schemas.openxmlformats.org/officeDocument/2006/relationships/slide" Target="slides/slide18.xml"/><Relationship Id="rId44" Type="http://schemas.openxmlformats.org/officeDocument/2006/relationships/font" Target="fonts/RalewayMedium-boldItalic.fntdata"/><Relationship Id="rId21" Type="http://schemas.openxmlformats.org/officeDocument/2006/relationships/slide" Target="slides/slide17.xml"/><Relationship Id="rId43" Type="http://schemas.openxmlformats.org/officeDocument/2006/relationships/font" Target="fonts/RalewayMedium-italic.fntdata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alewaySemiBold-bold.fntdata"/><Relationship Id="rId27" Type="http://schemas.openxmlformats.org/officeDocument/2006/relationships/font" Target="fonts/RalewaySemiBo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SemiBol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ExtraBold-bold.fntdata"/><Relationship Id="rId30" Type="http://schemas.openxmlformats.org/officeDocument/2006/relationships/font" Target="fonts/RalewaySemiBold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font" Target="fonts/RalewayExtraBold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schemas.openxmlformats.org/officeDocument/2006/relationships/font" Target="fonts/RalewayLight-regular.fnt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39" Type="http://schemas.openxmlformats.org/officeDocument/2006/relationships/font" Target="fonts/RalewayLight-italic.fntdata"/><Relationship Id="rId16" Type="http://schemas.openxmlformats.org/officeDocument/2006/relationships/slide" Target="slides/slide12.xml"/><Relationship Id="rId38" Type="http://schemas.openxmlformats.org/officeDocument/2006/relationships/font" Target="fonts/RalewayLight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f8adbd301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f8adbd3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f884a1c52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f884a1c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f884a1c52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f884a1c5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f884a1c52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f884a1c5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f884a1c52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f884a1c5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f884a1c52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f884a1c5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f884a1c52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f884a1c5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9ff10cf1f_8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9ff10cf1f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9fb98bee5_1_1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9fb98bee5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9fb98bee5_2_2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9fb98bee5_2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a7f6a2345_3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a7f6a2345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a7f6a2345_3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a7f6a2345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a7f6a234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a7f6a23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a7f6a2345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a7f6a234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a7f6a2345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a7f6a234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7EC54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rgbClr val="EA7D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7EC54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effectLst>
            <a:outerShdw blurRad="57150" rotWithShape="0" algn="bl" dir="5400000" dist="19050">
              <a:srgbClr val="7EC545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8926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7EC545"/>
                </a:solidFill>
              </a:defRPr>
            </a:lvl1pPr>
            <a:lvl2pPr lvl="1">
              <a:buNone/>
              <a:defRPr>
                <a:solidFill>
                  <a:srgbClr val="7EC545"/>
                </a:solidFill>
              </a:defRPr>
            </a:lvl2pPr>
            <a:lvl3pPr lvl="2">
              <a:buNone/>
              <a:defRPr>
                <a:solidFill>
                  <a:srgbClr val="7EC545"/>
                </a:solidFill>
              </a:defRPr>
            </a:lvl3pPr>
            <a:lvl4pPr lvl="3">
              <a:buNone/>
              <a:defRPr>
                <a:solidFill>
                  <a:srgbClr val="7EC545"/>
                </a:solidFill>
              </a:defRPr>
            </a:lvl4pPr>
            <a:lvl5pPr lvl="4">
              <a:buNone/>
              <a:defRPr>
                <a:solidFill>
                  <a:srgbClr val="7EC545"/>
                </a:solidFill>
              </a:defRPr>
            </a:lvl5pPr>
            <a:lvl6pPr lvl="5">
              <a:buNone/>
              <a:defRPr>
                <a:solidFill>
                  <a:srgbClr val="7EC545"/>
                </a:solidFill>
              </a:defRPr>
            </a:lvl6pPr>
            <a:lvl7pPr lvl="6">
              <a:buNone/>
              <a:defRPr>
                <a:solidFill>
                  <a:srgbClr val="7EC545"/>
                </a:solidFill>
              </a:defRPr>
            </a:lvl7pPr>
            <a:lvl8pPr lvl="7">
              <a:buNone/>
              <a:defRPr>
                <a:solidFill>
                  <a:srgbClr val="7EC545"/>
                </a:solidFill>
              </a:defRPr>
            </a:lvl8pPr>
            <a:lvl9pPr lvl="8">
              <a:buNone/>
              <a:defRPr>
                <a:solidFill>
                  <a:srgbClr val="7EC545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7EC54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7EC545"/>
                </a:solidFill>
              </a:defRPr>
            </a:lvl1pPr>
            <a:lvl2pPr lvl="1">
              <a:buNone/>
              <a:defRPr>
                <a:solidFill>
                  <a:srgbClr val="7EC545"/>
                </a:solidFill>
              </a:defRPr>
            </a:lvl2pPr>
            <a:lvl3pPr lvl="2">
              <a:buNone/>
              <a:defRPr>
                <a:solidFill>
                  <a:srgbClr val="7EC545"/>
                </a:solidFill>
              </a:defRPr>
            </a:lvl3pPr>
            <a:lvl4pPr lvl="3">
              <a:buNone/>
              <a:defRPr>
                <a:solidFill>
                  <a:srgbClr val="7EC545"/>
                </a:solidFill>
              </a:defRPr>
            </a:lvl4pPr>
            <a:lvl5pPr lvl="4">
              <a:buNone/>
              <a:defRPr>
                <a:solidFill>
                  <a:srgbClr val="7EC545"/>
                </a:solidFill>
              </a:defRPr>
            </a:lvl5pPr>
            <a:lvl6pPr lvl="5">
              <a:buNone/>
              <a:defRPr>
                <a:solidFill>
                  <a:srgbClr val="7EC545"/>
                </a:solidFill>
              </a:defRPr>
            </a:lvl6pPr>
            <a:lvl7pPr lvl="6">
              <a:buNone/>
              <a:defRPr>
                <a:solidFill>
                  <a:srgbClr val="7EC545"/>
                </a:solidFill>
              </a:defRPr>
            </a:lvl7pPr>
            <a:lvl8pPr lvl="7">
              <a:buNone/>
              <a:defRPr>
                <a:solidFill>
                  <a:srgbClr val="7EC545"/>
                </a:solidFill>
              </a:defRPr>
            </a:lvl8pPr>
            <a:lvl9pPr lvl="8">
              <a:buNone/>
              <a:defRPr>
                <a:solidFill>
                  <a:srgbClr val="7EC545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7EC545"/>
                </a:solidFill>
              </a:defRPr>
            </a:lvl1pPr>
            <a:lvl2pPr lvl="1">
              <a:buNone/>
              <a:defRPr>
                <a:solidFill>
                  <a:srgbClr val="7EC545"/>
                </a:solidFill>
              </a:defRPr>
            </a:lvl2pPr>
            <a:lvl3pPr lvl="2">
              <a:buNone/>
              <a:defRPr>
                <a:solidFill>
                  <a:srgbClr val="7EC545"/>
                </a:solidFill>
              </a:defRPr>
            </a:lvl3pPr>
            <a:lvl4pPr lvl="3">
              <a:buNone/>
              <a:defRPr>
                <a:solidFill>
                  <a:srgbClr val="7EC545"/>
                </a:solidFill>
              </a:defRPr>
            </a:lvl4pPr>
            <a:lvl5pPr lvl="4">
              <a:buNone/>
              <a:defRPr>
                <a:solidFill>
                  <a:srgbClr val="7EC545"/>
                </a:solidFill>
              </a:defRPr>
            </a:lvl5pPr>
            <a:lvl6pPr lvl="5">
              <a:buNone/>
              <a:defRPr>
                <a:solidFill>
                  <a:srgbClr val="7EC545"/>
                </a:solidFill>
              </a:defRPr>
            </a:lvl6pPr>
            <a:lvl7pPr lvl="6">
              <a:buNone/>
              <a:defRPr>
                <a:solidFill>
                  <a:srgbClr val="7EC545"/>
                </a:solidFill>
              </a:defRPr>
            </a:lvl7pPr>
            <a:lvl8pPr lvl="7">
              <a:buNone/>
              <a:defRPr>
                <a:solidFill>
                  <a:srgbClr val="7EC545"/>
                </a:solidFill>
              </a:defRPr>
            </a:lvl8pPr>
            <a:lvl9pPr lvl="8">
              <a:buNone/>
              <a:defRPr>
                <a:solidFill>
                  <a:srgbClr val="7EC545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7EC54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306ABE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306ABE"/>
              </a:buClr>
              <a:buSzPts val="1800"/>
              <a:buFont typeface="Raleway Light"/>
              <a:buChar char="○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306ABE"/>
              </a:buClr>
              <a:buSzPts val="1800"/>
              <a:buFont typeface="Raleway Light"/>
              <a:buChar char="■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○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■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○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■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306ABE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306ABE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306ABE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306ABE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306ABE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306ABE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306ABE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306ABE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306ABE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685800" y="1670688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</a:rPr>
              <a:t>Менеджер контейнерів</a:t>
            </a:r>
            <a:r>
              <a:rPr lang="en" sz="5000">
                <a:solidFill>
                  <a:schemeClr val="dk1"/>
                </a:solidFill>
              </a:rPr>
              <a:t> </a:t>
            </a:r>
            <a:br>
              <a:rPr lang="en" sz="5600"/>
            </a:br>
            <a:r>
              <a:rPr lang="en" sz="5000">
                <a:solidFill>
                  <a:srgbClr val="FFFFFF"/>
                </a:solidFill>
              </a:rPr>
              <a:t>islander</a:t>
            </a:r>
            <a:endParaRPr sz="5000">
              <a:solidFill>
                <a:srgbClr val="FFFFFF"/>
              </a:solidFill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685800" y="3834275"/>
            <a:ext cx="68823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Денис Герасимук, Ярослав Морозевич, </a:t>
            </a:r>
            <a:r>
              <a:rPr b="1"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Дмитро Лопушанський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9" name="Google Shape;5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000" y="150025"/>
            <a:ext cx="1105925" cy="11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770200" y="1322125"/>
            <a:ext cx="6866100" cy="31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Namespace</a:t>
            </a:r>
            <a:r>
              <a:rPr lang="en">
                <a:solidFill>
                  <a:srgbClr val="7EC545"/>
                </a:solidFill>
              </a:rPr>
              <a:t> </a:t>
            </a:r>
            <a:r>
              <a:rPr lang="en"/>
              <a:t> — обмежує привілеї процесу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Cgroup</a:t>
            </a:r>
            <a:r>
              <a:rPr lang="en"/>
              <a:t> — ставить ліміти та обмежує типи ресурсів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Дозволяють розподіляти ресурси серед визначених груп процесів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Контроль над розподілом, визначенням пріоритетів, забороною, динамічне </a:t>
            </a:r>
            <a:r>
              <a:rPr lang="en"/>
              <a:t>переналаштування</a:t>
            </a:r>
            <a:r>
              <a:rPr lang="en"/>
              <a:t> лімітів → підвищення загальної ефективності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 txBox="1"/>
          <p:nvPr>
            <p:ph type="title"/>
          </p:nvPr>
        </p:nvSpPr>
        <p:spPr>
          <a:xfrm>
            <a:off x="770200" y="494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Що таке Cgroup?</a:t>
            </a:r>
            <a:endParaRPr sz="3600">
              <a:solidFill>
                <a:srgbClr val="7EC545"/>
              </a:solidFill>
            </a:endParaRPr>
          </a:p>
        </p:txBody>
      </p:sp>
      <p:grpSp>
        <p:nvGrpSpPr>
          <p:cNvPr id="198" name="Google Shape;198;p21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99" name="Google Shape;199;p2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770200" y="1322126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>
                <a:solidFill>
                  <a:srgbClr val="7EC545"/>
                </a:solidFill>
              </a:rPr>
              <a:t> </a:t>
            </a:r>
            <a:r>
              <a:rPr lang="en"/>
              <a:t>Подібні до процесів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○"/>
            </a:pPr>
            <a:r>
              <a:rPr lang="en"/>
              <a:t>ієрархічні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○"/>
            </a:pPr>
            <a:r>
              <a:rPr lang="en"/>
              <a:t>дочірні cgroups успадковують певні атрибути від батьківської cgroup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Відмінне: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○"/>
            </a:pPr>
            <a:r>
              <a:rPr lang="en"/>
              <a:t>Linux є єдиним деревом процесів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○"/>
            </a:pPr>
            <a:r>
              <a:rPr lang="en"/>
              <a:t>модель cgroup — одне або кілька окремих, не пов’язаних між собою дерев процесів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 txBox="1"/>
          <p:nvPr>
            <p:ph type="title"/>
          </p:nvPr>
        </p:nvSpPr>
        <p:spPr>
          <a:xfrm>
            <a:off x="770200" y="494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Модель</a:t>
            </a:r>
            <a:r>
              <a:rPr lang="en" sz="3600">
                <a:solidFill>
                  <a:srgbClr val="7EC545"/>
                </a:solidFill>
              </a:rPr>
              <a:t> Cgroup</a:t>
            </a:r>
            <a:endParaRPr sz="3600">
              <a:solidFill>
                <a:srgbClr val="7EC545"/>
              </a:solidFill>
            </a:endParaRPr>
          </a:p>
        </p:txBody>
      </p:sp>
      <p:grpSp>
        <p:nvGrpSpPr>
          <p:cNvPr id="208" name="Google Shape;208;p2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09" name="Google Shape;209;p2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3"/>
          <p:cNvSpPr txBox="1"/>
          <p:nvPr>
            <p:ph type="title"/>
          </p:nvPr>
        </p:nvSpPr>
        <p:spPr>
          <a:xfrm>
            <a:off x="770200" y="494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Модель Cgroup</a:t>
            </a:r>
            <a:endParaRPr sz="3600">
              <a:solidFill>
                <a:srgbClr val="7EC545"/>
              </a:solidFill>
            </a:endParaRPr>
          </a:p>
        </p:txBody>
      </p:sp>
      <p:grpSp>
        <p:nvGrpSpPr>
          <p:cNvPr id="217" name="Google Shape;217;p2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18" name="Google Shape;218;p2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0" name="Google Shape;2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256550"/>
            <a:ext cx="62865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24"/>
          <p:cNvSpPr txBox="1"/>
          <p:nvPr>
            <p:ph idx="1" type="body"/>
          </p:nvPr>
        </p:nvSpPr>
        <p:spPr>
          <a:xfrm>
            <a:off x="770200" y="1322126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lkio</a:t>
            </a:r>
            <a:r>
              <a:rPr lang="en">
                <a:solidFill>
                  <a:schemeClr val="dk1"/>
                </a:solidFill>
              </a:rPr>
              <a:t> - читання та запис блочних девайсів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cpu</a:t>
            </a:r>
            <a:r>
              <a:rPr lang="en">
                <a:solidFill>
                  <a:schemeClr val="dk1"/>
                </a:solidFill>
              </a:rPr>
              <a:t> - доступ до процесора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devices</a:t>
            </a:r>
            <a:r>
              <a:rPr lang="en">
                <a:solidFill>
                  <a:schemeClr val="dk1"/>
                </a:solidFill>
              </a:rPr>
              <a:t> - доступ до девайсів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net_cls</a:t>
            </a:r>
            <a:r>
              <a:rPr lang="en">
                <a:solidFill>
                  <a:schemeClr val="dk1"/>
                </a:solidFill>
              </a:rPr>
              <a:t> - ліміти network io 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memory </a:t>
            </a:r>
            <a:r>
              <a:rPr lang="en">
                <a:solidFill>
                  <a:schemeClr val="dk1"/>
                </a:solidFill>
              </a:rPr>
              <a:t>- RAM ліміти для cgroup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 txBox="1"/>
          <p:nvPr>
            <p:ph type="title"/>
          </p:nvPr>
        </p:nvSpPr>
        <p:spPr>
          <a:xfrm>
            <a:off x="770200" y="494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Cgroup subsystems</a:t>
            </a:r>
            <a:endParaRPr sz="3600">
              <a:solidFill>
                <a:srgbClr val="7EC545"/>
              </a:solidFill>
            </a:endParaRPr>
          </a:p>
        </p:txBody>
      </p:sp>
      <p:grpSp>
        <p:nvGrpSpPr>
          <p:cNvPr id="228" name="Google Shape;228;p2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29" name="Google Shape;229;p2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1" name="Google Shape;2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975" y="3031051"/>
            <a:ext cx="4960378" cy="115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770200" y="1119726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# Create a group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$ cd /sys/fs/cgroup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$ mkdir -p memory/group1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# Set a memory limit of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150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M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$ echo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150</a:t>
            </a:r>
            <a:r>
              <a:rPr lang="en"/>
              <a:t>M &gt; memory/group1/memory.limit_in_bytes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# Add shell to group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$ echo $$ &gt; memory/group1/tasks</a:t>
            </a:r>
            <a:endParaRPr/>
          </a:p>
        </p:txBody>
      </p:sp>
      <p:sp>
        <p:nvSpPr>
          <p:cNvPr id="238" name="Google Shape;238;p25"/>
          <p:cNvSpPr txBox="1"/>
          <p:nvPr>
            <p:ph type="title"/>
          </p:nvPr>
        </p:nvSpPr>
        <p:spPr>
          <a:xfrm>
            <a:off x="770200" y="494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Приклад використання</a:t>
            </a:r>
            <a:endParaRPr sz="3600">
              <a:solidFill>
                <a:srgbClr val="7EC545"/>
              </a:solidFill>
            </a:endParaRPr>
          </a:p>
        </p:txBody>
      </p:sp>
      <p:grpSp>
        <p:nvGrpSpPr>
          <p:cNvPr id="239" name="Google Shape;239;p25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40" name="Google Shape;240;p2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26"/>
          <p:cNvSpPr txBox="1"/>
          <p:nvPr>
            <p:ph idx="1" type="body"/>
          </p:nvPr>
        </p:nvSpPr>
        <p:spPr>
          <a:xfrm>
            <a:off x="770200" y="1535876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Скрипт на C++, який парсить аргументи і надсилає </a:t>
            </a:r>
            <a:r>
              <a:rPr lang="en"/>
              <a:t>структуроване</a:t>
            </a:r>
            <a:r>
              <a:rPr lang="en"/>
              <a:t> повідомлення через socket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Сервер на Python, який приймає повідомлення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Mount, UTS, User, PID неймспейси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Налаштовано ліміти через cgroup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Використано syscalls, написано на С, не використано жодної додаткової cgroup бібліотеки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 txBox="1"/>
          <p:nvPr>
            <p:ph type="title"/>
          </p:nvPr>
        </p:nvSpPr>
        <p:spPr>
          <a:xfrm>
            <a:off x="770200" y="494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Реалізовано</a:t>
            </a:r>
            <a:endParaRPr sz="3600">
              <a:solidFill>
                <a:srgbClr val="7EC545"/>
              </a:solidFill>
            </a:endParaRPr>
          </a:p>
        </p:txBody>
      </p:sp>
      <p:grpSp>
        <p:nvGrpSpPr>
          <p:cNvPr id="249" name="Google Shape;249;p26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50" name="Google Shape;250;p2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27"/>
          <p:cNvSpPr txBox="1"/>
          <p:nvPr>
            <p:ph type="title"/>
          </p:nvPr>
        </p:nvSpPr>
        <p:spPr>
          <a:xfrm>
            <a:off x="770200" y="494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Налаштовані ліміти</a:t>
            </a:r>
            <a:endParaRPr sz="3600">
              <a:solidFill>
                <a:srgbClr val="7EC545"/>
              </a:solidFill>
            </a:endParaRPr>
          </a:p>
        </p:txBody>
      </p:sp>
      <p:grpSp>
        <p:nvGrpSpPr>
          <p:cNvPr id="258" name="Google Shape;258;p27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59" name="Google Shape;259;p2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1" name="Google Shape;2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050" y="1221875"/>
            <a:ext cx="5603901" cy="34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>
            <p:ph idx="4294967295" type="ctrTitle"/>
          </p:nvPr>
        </p:nvSpPr>
        <p:spPr>
          <a:xfrm>
            <a:off x="2095900" y="994175"/>
            <a:ext cx="3159600" cy="20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7EC545"/>
                </a:solidFill>
              </a:rPr>
              <a:t>Демо</a:t>
            </a:r>
            <a:endParaRPr sz="6000">
              <a:solidFill>
                <a:srgbClr val="7EC545"/>
              </a:solidFill>
            </a:endParaRPr>
          </a:p>
        </p:txBody>
      </p:sp>
      <p:sp>
        <p:nvSpPr>
          <p:cNvPr id="267" name="Google Shape;267;p28"/>
          <p:cNvSpPr/>
          <p:nvPr/>
        </p:nvSpPr>
        <p:spPr>
          <a:xfrm>
            <a:off x="7334564" y="2384367"/>
            <a:ext cx="299775" cy="28623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7EC5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269" name="Google Shape;269;p2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28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272" name="Google Shape;272;p2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Google Shape;276;p28"/>
          <p:cNvSpPr/>
          <p:nvPr/>
        </p:nvSpPr>
        <p:spPr>
          <a:xfrm rot="2466717">
            <a:off x="5819909" y="1025895"/>
            <a:ext cx="416526" cy="3977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7EC5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"/>
          <p:cNvSpPr/>
          <p:nvPr/>
        </p:nvSpPr>
        <p:spPr>
          <a:xfrm rot="-1609245">
            <a:off x="6429073" y="1276138"/>
            <a:ext cx="299725" cy="2862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7EC5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"/>
          <p:cNvSpPr/>
          <p:nvPr/>
        </p:nvSpPr>
        <p:spPr>
          <a:xfrm rot="2926063">
            <a:off x="8246537" y="1502870"/>
            <a:ext cx="224479" cy="2143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7EC5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"/>
          <p:cNvSpPr/>
          <p:nvPr/>
        </p:nvSpPr>
        <p:spPr>
          <a:xfrm rot="-1609158">
            <a:off x="8202241" y="284727"/>
            <a:ext cx="202232" cy="19309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7EC5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29"/>
          <p:cNvSpPr txBox="1"/>
          <p:nvPr>
            <p:ph idx="4294967295" type="ctrTitle"/>
          </p:nvPr>
        </p:nvSpPr>
        <p:spPr>
          <a:xfrm>
            <a:off x="685800" y="6726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7EC545"/>
                </a:solidFill>
              </a:rPr>
              <a:t>Дякуємо!</a:t>
            </a:r>
            <a:endParaRPr sz="9600">
              <a:solidFill>
                <a:srgbClr val="7EC545"/>
              </a:solidFill>
            </a:endParaRPr>
          </a:p>
        </p:txBody>
      </p:sp>
      <p:sp>
        <p:nvSpPr>
          <p:cNvPr id="287" name="Google Shape;287;p29"/>
          <p:cNvSpPr txBox="1"/>
          <p:nvPr>
            <p:ph idx="4294967295" type="subTitle"/>
          </p:nvPr>
        </p:nvSpPr>
        <p:spPr>
          <a:xfrm>
            <a:off x="685800" y="20255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Час для запитань</a:t>
            </a:r>
            <a:endParaRPr b="1" sz="3600"/>
          </a:p>
        </p:txBody>
      </p:sp>
      <p:sp>
        <p:nvSpPr>
          <p:cNvPr id="288" name="Google Shape;288;p29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7EC5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725" y="2525875"/>
            <a:ext cx="2074800" cy="20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9"/>
          <p:cNvSpPr txBox="1"/>
          <p:nvPr/>
        </p:nvSpPr>
        <p:spPr>
          <a:xfrm>
            <a:off x="685800" y="2798300"/>
            <a:ext cx="541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https://github.com/denysgerasymuk799/UCU_OS_Course_Project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91" name="Google Shape;2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4163" y="858100"/>
            <a:ext cx="1105925" cy="11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922000" y="624600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Суть </a:t>
            </a:r>
            <a:r>
              <a:rPr lang="en">
                <a:solidFill>
                  <a:srgbClr val="7EC545"/>
                </a:solidFill>
              </a:rPr>
              <a:t>проекту</a:t>
            </a:r>
            <a:endParaRPr>
              <a:solidFill>
                <a:srgbClr val="7EC545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922000" y="18191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Р</a:t>
            </a:r>
            <a:r>
              <a:rPr lang="en"/>
              <a:t>озробити аналог docker'а, який зможе запускати процеси в повністю ізольованих середовищах. </a:t>
            </a:r>
            <a:r>
              <a:rPr lang="en">
                <a:latin typeface="Raleway SemiBold"/>
                <a:ea typeface="Raleway SemiBold"/>
                <a:cs typeface="Raleway SemiBold"/>
                <a:sym typeface="Raleway SemiBold"/>
              </a:rPr>
              <a:t>islander матиме такі функції: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Обмеження використання файлової системи, процесорної завантаженості, пам’яті, мережі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Налаштування cgroups і створення namespac</a:t>
            </a:r>
            <a:r>
              <a:rPr lang="en"/>
              <a:t>e</a:t>
            </a:r>
            <a:r>
              <a:rPr lang="en"/>
              <a:t>'ів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lient-server архітектура. CLI парсер та демон-процес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" name="Google Shape;67;p13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68" name="Google Shape;68;p13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>
            <a:off x="5338785" y="1558813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545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908625" y="473600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Етапи розробки</a:t>
            </a:r>
            <a:endParaRPr sz="5100">
              <a:solidFill>
                <a:srgbClr val="FFB600"/>
              </a:solidFill>
            </a:endParaRPr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2164950" y="1837525"/>
            <a:ext cx="594300" cy="36900"/>
          </a:xfrm>
          <a:prstGeom prst="roundRect">
            <a:avLst>
              <a:gd fmla="val 50000" name="adj"/>
            </a:avLst>
          </a:prstGeom>
          <a:solidFill>
            <a:srgbClr val="7EC545"/>
          </a:solidFill>
          <a:ln cap="flat" cmpd="sng" w="9525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892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1151873" y="1546563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1230600" y="1434425"/>
            <a:ext cx="436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3500">
                <a:solidFill>
                  <a:srgbClr val="7EC54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1</a:t>
            </a:r>
            <a:endParaRPr sz="3500">
              <a:solidFill>
                <a:srgbClr val="7EC54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386875" y="2247414"/>
            <a:ext cx="21243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Етап дослідження: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Технології, функціонал, </a:t>
            </a: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деталі </a:t>
            </a: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реалізації.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3256810" y="1546563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892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7420773" y="1546563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892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4337163" y="1837525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892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6419138" y="1837525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892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3275923" y="3202413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2186938" y="3454738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3329813" y="1434425"/>
            <a:ext cx="436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3500">
                <a:solidFill>
                  <a:srgbClr val="7EC54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2</a:t>
            </a:r>
            <a:endParaRPr sz="3500">
              <a:solidFill>
                <a:srgbClr val="7EC54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5417538" y="1434425"/>
            <a:ext cx="436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3500">
                <a:solidFill>
                  <a:srgbClr val="7EC54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3</a:t>
            </a:r>
            <a:endParaRPr sz="3500">
              <a:solidFill>
                <a:srgbClr val="7EC54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7499488" y="1434425"/>
            <a:ext cx="436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35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4</a:t>
            </a:r>
            <a:endParaRPr sz="3500">
              <a:solidFill>
                <a:schemeClr val="l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354638" y="3149625"/>
            <a:ext cx="436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35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6</a:t>
            </a:r>
            <a:endParaRPr sz="3500">
              <a:solidFill>
                <a:schemeClr val="l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2491800" y="2270528"/>
            <a:ext cx="21243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Розробка скриптів, які зможуть ізолювати процеси за певними параметрами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573800" y="2265925"/>
            <a:ext cx="21243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Написання парсера і сервера, які будуть спілкуватися через сокети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544900" y="2304100"/>
            <a:ext cx="21936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Поєднання всіх частин проекту, підтримка rootless mode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7" name="Google Shape;97;p14"/>
          <p:cNvGrpSpPr/>
          <p:nvPr/>
        </p:nvGrpSpPr>
        <p:grpSpPr>
          <a:xfrm>
            <a:off x="8045082" y="395550"/>
            <a:ext cx="808077" cy="682812"/>
            <a:chOff x="3918650" y="293075"/>
            <a:chExt cx="488500" cy="412775"/>
          </a:xfrm>
        </p:grpSpPr>
        <p:sp>
          <p:nvSpPr>
            <p:cNvPr id="98" name="Google Shape;98;p14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/>
          <p:nvPr/>
        </p:nvSpPr>
        <p:spPr>
          <a:xfrm>
            <a:off x="4337163" y="1825275"/>
            <a:ext cx="594300" cy="36900"/>
          </a:xfrm>
          <a:prstGeom prst="roundRect">
            <a:avLst>
              <a:gd fmla="val 50000" name="adj"/>
            </a:avLst>
          </a:prstGeom>
          <a:solidFill>
            <a:srgbClr val="7EC545"/>
          </a:solidFill>
          <a:ln cap="flat" cmpd="sng" w="9525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892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5403023" y="3197788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5481788" y="3101450"/>
            <a:ext cx="436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35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7</a:t>
            </a:r>
            <a:endParaRPr sz="3500">
              <a:solidFill>
                <a:schemeClr val="l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1176736" y="3169975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1255463" y="3057838"/>
            <a:ext cx="436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35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5</a:t>
            </a:r>
            <a:endParaRPr sz="3500">
              <a:solidFill>
                <a:schemeClr val="l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411713" y="3923563"/>
            <a:ext cx="21243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6444000" y="3460938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2486063" y="3976325"/>
            <a:ext cx="21243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4598663" y="3923538"/>
            <a:ext cx="21243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6680638" y="3974413"/>
            <a:ext cx="21243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484986" y="322420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7563700" y="3150150"/>
            <a:ext cx="436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35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8</a:t>
            </a:r>
            <a:endParaRPr sz="3500">
              <a:solidFill>
                <a:schemeClr val="l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4339463" y="3454725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  <a:highlight>
                <a:schemeClr val="accent1"/>
              </a:highlight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411725" y="3965746"/>
            <a:ext cx="21243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Додавання більшої кількості параметрів для ізоляції процесу, підтримка Volumes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2510925" y="3962965"/>
            <a:ext cx="21243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Менеджмент контейнерів, налаштування комунікації між контейнерами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6719975" y="3911653"/>
            <a:ext cx="21243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Покриття коду тестами, додавання нових фіч, загальне покращення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4638025" y="3956815"/>
            <a:ext cx="21243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Підтримка більше форматів зовнішніх програм, які будуть ізолюватися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5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123" name="Google Shape;123;p1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</p:grpSp>
      <p:sp>
        <p:nvSpPr>
          <p:cNvPr id="129" name="Google Shape;129;p15"/>
          <p:cNvSpPr txBox="1"/>
          <p:nvPr>
            <p:ph type="title"/>
          </p:nvPr>
        </p:nvSpPr>
        <p:spPr>
          <a:xfrm>
            <a:off x="922000" y="4734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Загальний концепт системи</a:t>
            </a:r>
            <a:endParaRPr sz="3600">
              <a:solidFill>
                <a:srgbClr val="7EC545"/>
              </a:solidFill>
            </a:endParaRPr>
          </a:p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913" y="1330875"/>
            <a:ext cx="6682282" cy="33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6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137" name="Google Shape;137;p1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</p:grpSp>
      <p:sp>
        <p:nvSpPr>
          <p:cNvPr id="143" name="Google Shape;143;p16"/>
          <p:cNvSpPr txBox="1"/>
          <p:nvPr>
            <p:ph type="title"/>
          </p:nvPr>
        </p:nvSpPr>
        <p:spPr>
          <a:xfrm>
            <a:off x="922000" y="4734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Принцип роботи сокетів</a:t>
            </a:r>
            <a:endParaRPr sz="3600">
              <a:solidFill>
                <a:srgbClr val="7EC545"/>
              </a:solidFill>
            </a:endParaRPr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237" y="1330875"/>
            <a:ext cx="2859525" cy="3220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7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151" name="Google Shape;151;p1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</p:grpSp>
      <p:sp>
        <p:nvSpPr>
          <p:cNvPr id="157" name="Google Shape;157;p17"/>
          <p:cNvSpPr txBox="1"/>
          <p:nvPr>
            <p:ph type="title"/>
          </p:nvPr>
        </p:nvSpPr>
        <p:spPr>
          <a:xfrm>
            <a:off x="922000" y="4734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Принцип роботи сокетів</a:t>
            </a:r>
            <a:endParaRPr sz="3600">
              <a:solidFill>
                <a:srgbClr val="7EC545"/>
              </a:solidFill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198" y="1330863"/>
            <a:ext cx="3813600" cy="33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914750" y="1255950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Що таке namespace?</a:t>
            </a:r>
            <a:endParaRPr sz="36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914750" y="1895926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Ізоляційний механізм для ресурсів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Забезпечує в</a:t>
            </a:r>
            <a:r>
              <a:rPr lang="en"/>
              <a:t>ідображення ресурсів зі змінами дозволів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Зміни до процесів, які знаходяться в певному просторі імен, є невидимі поза його межами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000" y="150025"/>
            <a:ext cx="1105925" cy="1105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18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169" name="Google Shape;169;p1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Види namespace’ів</a:t>
            </a:r>
            <a:endParaRPr sz="3600"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922000" y="1885950"/>
            <a:ext cx="74373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Mount</a:t>
            </a:r>
            <a:r>
              <a:rPr lang="en"/>
              <a:t> - керує точками монтування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Network</a:t>
            </a:r>
            <a:r>
              <a:rPr lang="en"/>
              <a:t> - керує мережевим стеком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PID</a:t>
            </a:r>
            <a:r>
              <a:rPr lang="en"/>
              <a:t> - надає процесам незалежний набір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UTS</a:t>
            </a:r>
            <a:r>
              <a:rPr lang="en"/>
              <a:t> - дозволяє одній системі мати різні імена хостів/доменів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User Namespace</a:t>
            </a:r>
            <a:r>
              <a:rPr lang="en"/>
              <a:t> - забезпечує ізоляцію привілеїв користувача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IPC</a:t>
            </a:r>
            <a:r>
              <a:rPr lang="en"/>
              <a:t> - забезпечує комунікацію між процесами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FFB600"/>
      </a:accent1>
      <a:accent2>
        <a:srgbClr val="191008"/>
      </a:accent2>
      <a:accent3>
        <a:srgbClr val="FA5E5E"/>
      </a:accent3>
      <a:accent4>
        <a:srgbClr val="E42A87"/>
      </a:accent4>
      <a:accent5>
        <a:srgbClr val="B143C7"/>
      </a:accent5>
      <a:accent6>
        <a:srgbClr val="7241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