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Raleway SemiBold"/>
      <p:regular r:id="rId30"/>
      <p:bold r:id="rId31"/>
      <p:italic r:id="rId32"/>
      <p:boldItalic r:id="rId33"/>
    </p:embeddedFont>
    <p:embeddedFont>
      <p:font typeface="Raleway ExtraBold"/>
      <p:bold r:id="rId34"/>
      <p:boldItalic r:id="rId35"/>
    </p:embeddedFont>
    <p:embeddedFont>
      <p:font typeface="Roboto"/>
      <p:regular r:id="rId36"/>
      <p:bold r:id="rId37"/>
      <p:italic r:id="rId38"/>
      <p:boldItalic r:id="rId39"/>
    </p:embeddedFont>
    <p:embeddedFont>
      <p:font typeface="Raleway Light"/>
      <p:regular r:id="rId40"/>
      <p:bold r:id="rId41"/>
      <p:italic r:id="rId42"/>
      <p:boldItalic r:id="rId43"/>
    </p:embeddedFont>
    <p:embeddedFont>
      <p:font typeface="Raleway Medium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Light-regular.fntdata"/><Relationship Id="rId20" Type="http://schemas.openxmlformats.org/officeDocument/2006/relationships/slide" Target="slides/slide16.xml"/><Relationship Id="rId42" Type="http://schemas.openxmlformats.org/officeDocument/2006/relationships/font" Target="fonts/RalewayLight-italic.fntdata"/><Relationship Id="rId41" Type="http://schemas.openxmlformats.org/officeDocument/2006/relationships/font" Target="fonts/RalewayLight-bold.fntdata"/><Relationship Id="rId22" Type="http://schemas.openxmlformats.org/officeDocument/2006/relationships/slide" Target="slides/slide18.xml"/><Relationship Id="rId44" Type="http://schemas.openxmlformats.org/officeDocument/2006/relationships/font" Target="fonts/RalewayMedium-regular.fntdata"/><Relationship Id="rId21" Type="http://schemas.openxmlformats.org/officeDocument/2006/relationships/slide" Target="slides/slide17.xml"/><Relationship Id="rId43" Type="http://schemas.openxmlformats.org/officeDocument/2006/relationships/font" Target="fonts/RalewayLight-boldItalic.fntdata"/><Relationship Id="rId24" Type="http://schemas.openxmlformats.org/officeDocument/2006/relationships/slide" Target="slides/slide20.xml"/><Relationship Id="rId46" Type="http://schemas.openxmlformats.org/officeDocument/2006/relationships/font" Target="fonts/RalewayMedium-italic.fntdata"/><Relationship Id="rId23" Type="http://schemas.openxmlformats.org/officeDocument/2006/relationships/slide" Target="slides/slide19.xml"/><Relationship Id="rId45" Type="http://schemas.openxmlformats.org/officeDocument/2006/relationships/font" Target="fonts/RalewayMedium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regular.fntdata"/><Relationship Id="rId25" Type="http://schemas.openxmlformats.org/officeDocument/2006/relationships/slide" Target="slides/slide21.xml"/><Relationship Id="rId47" Type="http://schemas.openxmlformats.org/officeDocument/2006/relationships/font" Target="fonts/RalewayMedium-boldItalic.fntdata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SemiBold-bold.fntdata"/><Relationship Id="rId30" Type="http://schemas.openxmlformats.org/officeDocument/2006/relationships/font" Target="fonts/RalewaySemiBold-regular.fntdata"/><Relationship Id="rId11" Type="http://schemas.openxmlformats.org/officeDocument/2006/relationships/slide" Target="slides/slide7.xml"/><Relationship Id="rId33" Type="http://schemas.openxmlformats.org/officeDocument/2006/relationships/font" Target="fonts/RalewaySemiBold-boldItalic.fntdata"/><Relationship Id="rId10" Type="http://schemas.openxmlformats.org/officeDocument/2006/relationships/slide" Target="slides/slide6.xml"/><Relationship Id="rId32" Type="http://schemas.openxmlformats.org/officeDocument/2006/relationships/font" Target="fonts/RalewaySemiBold-italic.fntdata"/><Relationship Id="rId13" Type="http://schemas.openxmlformats.org/officeDocument/2006/relationships/slide" Target="slides/slide9.xml"/><Relationship Id="rId35" Type="http://schemas.openxmlformats.org/officeDocument/2006/relationships/font" Target="fonts/RalewayExtraBold-boldItalic.fntdata"/><Relationship Id="rId12" Type="http://schemas.openxmlformats.org/officeDocument/2006/relationships/slide" Target="slides/slide8.xml"/><Relationship Id="rId34" Type="http://schemas.openxmlformats.org/officeDocument/2006/relationships/font" Target="fonts/RalewayExtraBold-bold.fntdata"/><Relationship Id="rId15" Type="http://schemas.openxmlformats.org/officeDocument/2006/relationships/slide" Target="slides/slide11.xml"/><Relationship Id="rId37" Type="http://schemas.openxmlformats.org/officeDocument/2006/relationships/font" Target="fonts/Roboto-bold.fntdata"/><Relationship Id="rId14" Type="http://schemas.openxmlformats.org/officeDocument/2006/relationships/slide" Target="slides/slide10.xml"/><Relationship Id="rId36" Type="http://schemas.openxmlformats.org/officeDocument/2006/relationships/font" Target="fonts/Roboto-regular.fntdata"/><Relationship Id="rId17" Type="http://schemas.openxmlformats.org/officeDocument/2006/relationships/slide" Target="slides/slide13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2.xml"/><Relationship Id="rId38" Type="http://schemas.openxmlformats.org/officeDocument/2006/relationships/font" Target="fonts/Roboto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8adbd301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8adbd30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cf884a1c52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cf884a1c5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f884a1c52_0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cf884a1c5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893c07def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0893c07d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0424e0a1db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0424e0a1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8a98efacc_1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8a98efacc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424e0a1db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0424e0a1d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0424e0a1db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0424e0a1d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9ff10cf1f_8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79ff10cf1f_8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9fb98bee5_1_1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9fb98bee5_1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cf884a1c52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cf884a1c5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cf884a1c52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cf884a1c5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9fb98bee5_2_2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9fb98bee5_2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8a98efacc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8a98efac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a7f6a2345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a7f6a23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a7f6a2345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a7f6a234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89c34bbe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89c34bb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89c34bbec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89c34bbe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7EC54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ed">
  <p:cSld name="BLANK_1">
    <p:bg>
      <p:bgPr>
        <a:solidFill>
          <a:srgbClr val="EA7D2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accen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i="1" sz="3000">
                <a:solidFill>
                  <a:schemeClr val="dk1"/>
                </a:solidFill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i="1" sz="3000">
                <a:solidFill>
                  <a:schemeClr val="dk1"/>
                </a:solidFill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  <a:defRPr i="1" sz="3000">
                <a:solidFill>
                  <a:schemeClr val="dk1"/>
                </a:solidFill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i="1" sz="3000">
                <a:solidFill>
                  <a:schemeClr val="dk1"/>
                </a:solidFill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i="1" sz="3000">
                <a:solidFill>
                  <a:schemeClr val="dk1"/>
                </a:solidFill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  <a:defRPr i="1" sz="3000">
                <a:solidFill>
                  <a:schemeClr val="dk1"/>
                </a:solidFill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i="1" sz="3000">
                <a:solidFill>
                  <a:schemeClr val="dk1"/>
                </a:solidFill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i="1" sz="3000">
                <a:solidFill>
                  <a:schemeClr val="dk1"/>
                </a:solidFill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1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7EC54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effectLst>
            <a:outerShdw blurRad="57150" rotWithShape="0" algn="bl" dir="5400000" dist="19050">
              <a:srgbClr val="7EC545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FF8926"/>
              </a:buClr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7EC545"/>
              </a:buClr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7EC545"/>
              </a:buClr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7EC545"/>
                </a:solidFill>
              </a:defRPr>
            </a:lvl1pPr>
            <a:lvl2pPr lvl="1">
              <a:buNone/>
              <a:defRPr>
                <a:solidFill>
                  <a:srgbClr val="7EC545"/>
                </a:solidFill>
              </a:defRPr>
            </a:lvl2pPr>
            <a:lvl3pPr lvl="2">
              <a:buNone/>
              <a:defRPr>
                <a:solidFill>
                  <a:srgbClr val="7EC545"/>
                </a:solidFill>
              </a:defRPr>
            </a:lvl3pPr>
            <a:lvl4pPr lvl="3">
              <a:buNone/>
              <a:defRPr>
                <a:solidFill>
                  <a:srgbClr val="7EC545"/>
                </a:solidFill>
              </a:defRPr>
            </a:lvl4pPr>
            <a:lvl5pPr lvl="4">
              <a:buNone/>
              <a:defRPr>
                <a:solidFill>
                  <a:srgbClr val="7EC545"/>
                </a:solidFill>
              </a:defRPr>
            </a:lvl5pPr>
            <a:lvl6pPr lvl="5">
              <a:buNone/>
              <a:defRPr>
                <a:solidFill>
                  <a:srgbClr val="7EC545"/>
                </a:solidFill>
              </a:defRPr>
            </a:lvl6pPr>
            <a:lvl7pPr lvl="6">
              <a:buNone/>
              <a:defRPr>
                <a:solidFill>
                  <a:srgbClr val="7EC545"/>
                </a:solidFill>
              </a:defRPr>
            </a:lvl7pPr>
            <a:lvl8pPr lvl="7">
              <a:buNone/>
              <a:defRPr>
                <a:solidFill>
                  <a:srgbClr val="7EC545"/>
                </a:solidFill>
              </a:defRPr>
            </a:lvl8pPr>
            <a:lvl9pPr lvl="8">
              <a:buNone/>
              <a:defRPr>
                <a:solidFill>
                  <a:srgbClr val="7EC545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7EC54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7EC545"/>
                </a:solidFill>
              </a:defRPr>
            </a:lvl1pPr>
            <a:lvl2pPr lvl="1">
              <a:buNone/>
              <a:defRPr>
                <a:solidFill>
                  <a:srgbClr val="7EC545"/>
                </a:solidFill>
              </a:defRPr>
            </a:lvl2pPr>
            <a:lvl3pPr lvl="2">
              <a:buNone/>
              <a:defRPr>
                <a:solidFill>
                  <a:srgbClr val="7EC545"/>
                </a:solidFill>
              </a:defRPr>
            </a:lvl3pPr>
            <a:lvl4pPr lvl="3">
              <a:buNone/>
              <a:defRPr>
                <a:solidFill>
                  <a:srgbClr val="7EC545"/>
                </a:solidFill>
              </a:defRPr>
            </a:lvl4pPr>
            <a:lvl5pPr lvl="4">
              <a:buNone/>
              <a:defRPr>
                <a:solidFill>
                  <a:srgbClr val="7EC545"/>
                </a:solidFill>
              </a:defRPr>
            </a:lvl5pPr>
            <a:lvl6pPr lvl="5">
              <a:buNone/>
              <a:defRPr>
                <a:solidFill>
                  <a:srgbClr val="7EC545"/>
                </a:solidFill>
              </a:defRPr>
            </a:lvl6pPr>
            <a:lvl7pPr lvl="6">
              <a:buNone/>
              <a:defRPr>
                <a:solidFill>
                  <a:srgbClr val="7EC545"/>
                </a:solidFill>
              </a:defRPr>
            </a:lvl7pPr>
            <a:lvl8pPr lvl="7">
              <a:buNone/>
              <a:defRPr>
                <a:solidFill>
                  <a:srgbClr val="7EC545"/>
                </a:solidFill>
              </a:defRPr>
            </a:lvl8pPr>
            <a:lvl9pPr lvl="8">
              <a:buNone/>
              <a:defRPr>
                <a:solidFill>
                  <a:srgbClr val="7EC545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7EC545"/>
                </a:solidFill>
              </a:defRPr>
            </a:lvl1pPr>
            <a:lvl2pPr lvl="1">
              <a:buNone/>
              <a:defRPr>
                <a:solidFill>
                  <a:srgbClr val="7EC545"/>
                </a:solidFill>
              </a:defRPr>
            </a:lvl2pPr>
            <a:lvl3pPr lvl="2">
              <a:buNone/>
              <a:defRPr>
                <a:solidFill>
                  <a:srgbClr val="7EC545"/>
                </a:solidFill>
              </a:defRPr>
            </a:lvl3pPr>
            <a:lvl4pPr lvl="3">
              <a:buNone/>
              <a:defRPr>
                <a:solidFill>
                  <a:srgbClr val="7EC545"/>
                </a:solidFill>
              </a:defRPr>
            </a:lvl4pPr>
            <a:lvl5pPr lvl="4">
              <a:buNone/>
              <a:defRPr>
                <a:solidFill>
                  <a:srgbClr val="7EC545"/>
                </a:solidFill>
              </a:defRPr>
            </a:lvl5pPr>
            <a:lvl6pPr lvl="5">
              <a:buNone/>
              <a:defRPr>
                <a:solidFill>
                  <a:srgbClr val="7EC545"/>
                </a:solidFill>
              </a:defRPr>
            </a:lvl6pPr>
            <a:lvl7pPr lvl="6">
              <a:buNone/>
              <a:defRPr>
                <a:solidFill>
                  <a:srgbClr val="7EC545"/>
                </a:solidFill>
              </a:defRPr>
            </a:lvl7pPr>
            <a:lvl8pPr lvl="7">
              <a:buNone/>
              <a:defRPr>
                <a:solidFill>
                  <a:srgbClr val="7EC545"/>
                </a:solidFill>
              </a:defRPr>
            </a:lvl8pPr>
            <a:lvl9pPr lvl="8">
              <a:buNone/>
              <a:defRPr>
                <a:solidFill>
                  <a:srgbClr val="7EC545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7EC54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306ABE"/>
              </a:buClr>
              <a:buSzPts val="1800"/>
              <a:buFont typeface="Raleway Light"/>
              <a:buChar char="●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306ABE"/>
              </a:buClr>
              <a:buSzPts val="1800"/>
              <a:buFont typeface="Raleway Light"/>
              <a:buChar char="○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306ABE"/>
              </a:buClr>
              <a:buSzPts val="1800"/>
              <a:buFont typeface="Raleway Light"/>
              <a:buChar char="■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●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○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■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●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○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■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rgbClr val="306ABE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306ABE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306ABE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306ABE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306ABE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306ABE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306ABE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306ABE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306ABE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ctrTitle"/>
          </p:nvPr>
        </p:nvSpPr>
        <p:spPr>
          <a:xfrm>
            <a:off x="685800" y="1670688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</a:rPr>
              <a:t>Менеджер контейнерів</a:t>
            </a:r>
            <a:r>
              <a:rPr lang="en" sz="5000">
                <a:solidFill>
                  <a:schemeClr val="dk1"/>
                </a:solidFill>
              </a:rPr>
              <a:t> </a:t>
            </a:r>
            <a:br>
              <a:rPr lang="en" sz="5600"/>
            </a:br>
            <a:r>
              <a:rPr lang="en" sz="5000">
                <a:solidFill>
                  <a:srgbClr val="FFFFFF"/>
                </a:solidFill>
              </a:rPr>
              <a:t>islander</a:t>
            </a:r>
            <a:endParaRPr sz="5000">
              <a:solidFill>
                <a:srgbClr val="FFFFFF"/>
              </a:solidFill>
            </a:endParaRPr>
          </a:p>
        </p:txBody>
      </p:sp>
      <p:sp>
        <p:nvSpPr>
          <p:cNvPr id="58" name="Google Shape;58;p12"/>
          <p:cNvSpPr txBox="1"/>
          <p:nvPr/>
        </p:nvSpPr>
        <p:spPr>
          <a:xfrm>
            <a:off x="685800" y="3834275"/>
            <a:ext cx="68823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Денис Герасимук, Ярослав Морозевич, </a:t>
            </a:r>
            <a:r>
              <a:rPr b="1" lang="en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Дмитро Лопушанський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9" name="Google Shape;5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9000" y="150025"/>
            <a:ext cx="1105925" cy="110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770200" y="1532575"/>
            <a:ext cx="6866100" cy="31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Namespace</a:t>
            </a:r>
            <a:r>
              <a:rPr lang="en">
                <a:solidFill>
                  <a:srgbClr val="7EC545"/>
                </a:solidFill>
              </a:rPr>
              <a:t> </a:t>
            </a:r>
            <a:r>
              <a:rPr lang="en"/>
              <a:t> — обмежує привілеї процесу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Cgroup</a:t>
            </a:r>
            <a:r>
              <a:rPr lang="en"/>
              <a:t> — ставить ліміти та обмежує типи ресурсів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lang="en"/>
              <a:t>Дозволяють розподіляти ресурси серед визначених груп процесів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1"/>
          <p:cNvSpPr txBox="1"/>
          <p:nvPr>
            <p:ph type="title"/>
          </p:nvPr>
        </p:nvSpPr>
        <p:spPr>
          <a:xfrm>
            <a:off x="770200" y="49422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7EC545"/>
                </a:solidFill>
              </a:rPr>
              <a:t>Що таке Cgroup?</a:t>
            </a:r>
            <a:endParaRPr sz="3600">
              <a:solidFill>
                <a:srgbClr val="7EC545"/>
              </a:solidFill>
            </a:endParaRPr>
          </a:p>
        </p:txBody>
      </p:sp>
      <p:grpSp>
        <p:nvGrpSpPr>
          <p:cNvPr id="193" name="Google Shape;193;p21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194" name="Google Shape;194;p21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770200" y="1322126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</a:t>
            </a: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lkio</a:t>
            </a:r>
            <a:r>
              <a:rPr lang="en">
                <a:solidFill>
                  <a:schemeClr val="dk1"/>
                </a:solidFill>
              </a:rPr>
              <a:t> - читання та запис блочних девайсів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cpu</a:t>
            </a:r>
            <a:r>
              <a:rPr lang="en">
                <a:solidFill>
                  <a:schemeClr val="dk1"/>
                </a:solidFill>
              </a:rPr>
              <a:t> - доступ до процесора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devices</a:t>
            </a:r>
            <a:r>
              <a:rPr lang="en">
                <a:solidFill>
                  <a:schemeClr val="dk1"/>
                </a:solidFill>
              </a:rPr>
              <a:t> - доступ до девайсів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net_cls</a:t>
            </a:r>
            <a:r>
              <a:rPr lang="en">
                <a:solidFill>
                  <a:schemeClr val="dk1"/>
                </a:solidFill>
              </a:rPr>
              <a:t> - ліміти network io 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memory </a:t>
            </a:r>
            <a:r>
              <a:rPr lang="en">
                <a:solidFill>
                  <a:schemeClr val="dk1"/>
                </a:solidFill>
              </a:rPr>
              <a:t>- RAM ліміти для cgroup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2"/>
          <p:cNvSpPr txBox="1"/>
          <p:nvPr>
            <p:ph type="title"/>
          </p:nvPr>
        </p:nvSpPr>
        <p:spPr>
          <a:xfrm>
            <a:off x="770200" y="49422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7EC545"/>
                </a:solidFill>
              </a:rPr>
              <a:t>Cgroup subsystems</a:t>
            </a:r>
            <a:endParaRPr sz="3600">
              <a:solidFill>
                <a:srgbClr val="7EC545"/>
              </a:solidFill>
            </a:endParaRPr>
          </a:p>
        </p:txBody>
      </p:sp>
      <p:grpSp>
        <p:nvGrpSpPr>
          <p:cNvPr id="203" name="Google Shape;203;p22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04" name="Google Shape;204;p22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2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06" name="Google Shape;2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975" y="3031051"/>
            <a:ext cx="4960378" cy="115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23"/>
          <p:cNvSpPr txBox="1"/>
          <p:nvPr>
            <p:ph idx="1" type="body"/>
          </p:nvPr>
        </p:nvSpPr>
        <p:spPr>
          <a:xfrm>
            <a:off x="770200" y="1119726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# Create a group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$ cd /sys/fs/cgroup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$ mkdir -p memory/group1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# Set a memory limit of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150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M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$ echo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150</a:t>
            </a:r>
            <a:r>
              <a:rPr lang="en"/>
              <a:t>M &gt; memory/group1/memory.limit_in_bytes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# Add shell to group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$ echo $$ &gt; memory/group1/tasks</a:t>
            </a:r>
            <a:endParaRPr/>
          </a:p>
        </p:txBody>
      </p:sp>
      <p:sp>
        <p:nvSpPr>
          <p:cNvPr id="213" name="Google Shape;213;p23"/>
          <p:cNvSpPr txBox="1"/>
          <p:nvPr>
            <p:ph type="title"/>
          </p:nvPr>
        </p:nvSpPr>
        <p:spPr>
          <a:xfrm>
            <a:off x="770200" y="49422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7EC545"/>
                </a:solidFill>
              </a:rPr>
              <a:t>Приклад використання</a:t>
            </a:r>
            <a:endParaRPr sz="3600">
              <a:solidFill>
                <a:srgbClr val="7EC545"/>
              </a:solidFill>
            </a:endParaRPr>
          </a:p>
        </p:txBody>
      </p:sp>
      <p:grpSp>
        <p:nvGrpSpPr>
          <p:cNvPr id="214" name="Google Shape;214;p23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15" name="Google Shape;215;p23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24"/>
          <p:cNvSpPr txBox="1"/>
          <p:nvPr>
            <p:ph idx="1" type="body"/>
          </p:nvPr>
        </p:nvSpPr>
        <p:spPr>
          <a:xfrm>
            <a:off x="835525" y="1249550"/>
            <a:ext cx="6866100" cy="31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Проблеми: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lang="en"/>
              <a:t>Дані не зберігаються, коли цього контейнера більше не існує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lang="en"/>
              <a:t>Спільний доступ до даних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lang="en"/>
              <a:t>high-performance I/O тощо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Рішення: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lang="en"/>
              <a:t>Islander volumes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lang="en"/>
              <a:t>Bind mounts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lang="en"/>
              <a:t>Tmpfs mounts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4"/>
          <p:cNvSpPr txBox="1"/>
          <p:nvPr>
            <p:ph type="title"/>
          </p:nvPr>
        </p:nvSpPr>
        <p:spPr>
          <a:xfrm>
            <a:off x="770200" y="49422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7EC545"/>
                </a:solidFill>
              </a:rPr>
              <a:t>Islander Data Management</a:t>
            </a:r>
            <a:endParaRPr sz="3600">
              <a:solidFill>
                <a:srgbClr val="7EC545"/>
              </a:solidFill>
            </a:endParaRPr>
          </a:p>
        </p:txBody>
      </p:sp>
      <p:grpSp>
        <p:nvGrpSpPr>
          <p:cNvPr id="224" name="Google Shape;224;p24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25" name="Google Shape;225;p24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25"/>
          <p:cNvSpPr txBox="1"/>
          <p:nvPr>
            <p:ph idx="1" type="body"/>
          </p:nvPr>
        </p:nvSpPr>
        <p:spPr>
          <a:xfrm>
            <a:off x="675850" y="1322125"/>
            <a:ext cx="6866100" cy="31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Особливості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: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lang="en"/>
              <a:t>Більша ефективність, ніж у mount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lang="en"/>
              <a:t>Легше створити backup або 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перемістити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lang="en"/>
              <a:t>Взаємодія з volumes на 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віддалених хостах або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хмарних провайдерах</a:t>
            </a:r>
            <a:endParaRPr/>
          </a:p>
        </p:txBody>
      </p:sp>
      <p:sp>
        <p:nvSpPr>
          <p:cNvPr id="233" name="Google Shape;233;p25"/>
          <p:cNvSpPr txBox="1"/>
          <p:nvPr>
            <p:ph type="title"/>
          </p:nvPr>
        </p:nvSpPr>
        <p:spPr>
          <a:xfrm>
            <a:off x="770200" y="49422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7EC545"/>
                </a:solidFill>
              </a:rPr>
              <a:t>Islander Volumes</a:t>
            </a:r>
            <a:endParaRPr sz="3600">
              <a:solidFill>
                <a:srgbClr val="7EC545"/>
              </a:solidFill>
            </a:endParaRPr>
          </a:p>
        </p:txBody>
      </p:sp>
      <p:grpSp>
        <p:nvGrpSpPr>
          <p:cNvPr id="234" name="Google Shape;234;p25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35" name="Google Shape;235;p25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37" name="Google Shape;2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1975" y="1348562"/>
            <a:ext cx="3792850" cy="294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26"/>
          <p:cNvSpPr txBox="1"/>
          <p:nvPr>
            <p:ph idx="1" type="body"/>
          </p:nvPr>
        </p:nvSpPr>
        <p:spPr>
          <a:xfrm>
            <a:off x="835525" y="1249550"/>
            <a:ext cx="5913600" cy="31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Особливості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: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lang="en"/>
              <a:t>Створення snapshots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lang="en"/>
              <a:t>Використовує алгоритми компресії даних на рівні файлової системи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lang="en"/>
              <a:t>Використовує контрольну суму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CRC32C</a:t>
            </a:r>
            <a:r>
              <a:rPr lang="en"/>
              <a:t> → цілісність даних і уникнути пошкодження даних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lang="en"/>
              <a:t>Оптимізована підтримка SSD-дисків тощо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6"/>
          <p:cNvSpPr txBox="1"/>
          <p:nvPr>
            <p:ph type="title"/>
          </p:nvPr>
        </p:nvSpPr>
        <p:spPr>
          <a:xfrm>
            <a:off x="770200" y="49422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7EC545"/>
                </a:solidFill>
              </a:rPr>
              <a:t>Btrfs </a:t>
            </a:r>
            <a:r>
              <a:rPr lang="en" sz="3600">
                <a:solidFill>
                  <a:srgbClr val="7EC545"/>
                </a:solidFill>
              </a:rPr>
              <a:t>or </a:t>
            </a:r>
            <a:r>
              <a:rPr lang="en" sz="3600">
                <a:solidFill>
                  <a:srgbClr val="7EC545"/>
                </a:solidFill>
              </a:rPr>
              <a:t>B-tree</a:t>
            </a:r>
            <a:endParaRPr sz="3600">
              <a:solidFill>
                <a:srgbClr val="7EC545"/>
              </a:solidFill>
            </a:endParaRPr>
          </a:p>
        </p:txBody>
      </p:sp>
      <p:grpSp>
        <p:nvGrpSpPr>
          <p:cNvPr id="245" name="Google Shape;245;p26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46" name="Google Shape;246;p26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48" name="Google Shape;2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9125" y="1704552"/>
            <a:ext cx="1734400" cy="17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27"/>
          <p:cNvSpPr txBox="1"/>
          <p:nvPr>
            <p:ph idx="1" type="body"/>
          </p:nvPr>
        </p:nvSpPr>
        <p:spPr>
          <a:xfrm>
            <a:off x="770200" y="1322125"/>
            <a:ext cx="6866100" cy="31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7"/>
          <p:cNvSpPr txBox="1"/>
          <p:nvPr>
            <p:ph type="title"/>
          </p:nvPr>
        </p:nvSpPr>
        <p:spPr>
          <a:xfrm>
            <a:off x="770200" y="49422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7EC545"/>
                </a:solidFill>
              </a:rPr>
              <a:t>Bind Mounts</a:t>
            </a:r>
            <a:endParaRPr sz="3600">
              <a:solidFill>
                <a:srgbClr val="7EC545"/>
              </a:solidFill>
            </a:endParaRPr>
          </a:p>
        </p:txBody>
      </p:sp>
      <p:grpSp>
        <p:nvGrpSpPr>
          <p:cNvPr id="256" name="Google Shape;256;p27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57" name="Google Shape;257;p27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59" name="Google Shape;2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6450" y="1153450"/>
            <a:ext cx="4471075" cy="347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28"/>
          <p:cNvSpPr txBox="1"/>
          <p:nvPr>
            <p:ph idx="1" type="body"/>
          </p:nvPr>
        </p:nvSpPr>
        <p:spPr>
          <a:xfrm>
            <a:off x="770200" y="1322125"/>
            <a:ext cx="6866100" cy="31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8"/>
          <p:cNvSpPr txBox="1"/>
          <p:nvPr>
            <p:ph type="title"/>
          </p:nvPr>
        </p:nvSpPr>
        <p:spPr>
          <a:xfrm>
            <a:off x="770200" y="49422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7EC545"/>
                </a:solidFill>
              </a:rPr>
              <a:t>Tmpfs Mounts</a:t>
            </a:r>
            <a:endParaRPr sz="3600">
              <a:solidFill>
                <a:srgbClr val="7EC545"/>
              </a:solidFill>
            </a:endParaRPr>
          </a:p>
        </p:txBody>
      </p:sp>
      <p:grpSp>
        <p:nvGrpSpPr>
          <p:cNvPr id="267" name="Google Shape;267;p28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68" name="Google Shape;268;p28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70" name="Google Shape;27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8800" y="1134950"/>
            <a:ext cx="4446399" cy="351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"/>
          <p:cNvSpPr txBox="1"/>
          <p:nvPr>
            <p:ph idx="4294967295" type="ctrTitle"/>
          </p:nvPr>
        </p:nvSpPr>
        <p:spPr>
          <a:xfrm>
            <a:off x="2095900" y="994175"/>
            <a:ext cx="3159600" cy="20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7EC545"/>
                </a:solidFill>
              </a:rPr>
              <a:t>Демо</a:t>
            </a:r>
            <a:endParaRPr sz="6000">
              <a:solidFill>
                <a:srgbClr val="7EC545"/>
              </a:solidFill>
            </a:endParaRPr>
          </a:p>
        </p:txBody>
      </p:sp>
      <p:sp>
        <p:nvSpPr>
          <p:cNvPr id="276" name="Google Shape;276;p29"/>
          <p:cNvSpPr/>
          <p:nvPr/>
        </p:nvSpPr>
        <p:spPr>
          <a:xfrm>
            <a:off x="7334564" y="2384367"/>
            <a:ext cx="299775" cy="28623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7EC5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7" name="Google Shape;277;p29"/>
          <p:cNvGrpSpPr/>
          <p:nvPr/>
        </p:nvGrpSpPr>
        <p:grpSpPr>
          <a:xfrm>
            <a:off x="6962708" y="777025"/>
            <a:ext cx="1284369" cy="1284693"/>
            <a:chOff x="6654650" y="3665275"/>
            <a:chExt cx="409100" cy="409125"/>
          </a:xfrm>
        </p:grpSpPr>
        <p:sp>
          <p:nvSpPr>
            <p:cNvPr id="278" name="Google Shape;278;p29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Google Shape;280;p29"/>
          <p:cNvGrpSpPr/>
          <p:nvPr/>
        </p:nvGrpSpPr>
        <p:grpSpPr>
          <a:xfrm rot="290934">
            <a:off x="5826714" y="2216476"/>
            <a:ext cx="848543" cy="848624"/>
            <a:chOff x="570875" y="4322250"/>
            <a:chExt cx="443300" cy="443325"/>
          </a:xfrm>
        </p:grpSpPr>
        <p:sp>
          <p:nvSpPr>
            <p:cNvPr id="281" name="Google Shape;281;p29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5" name="Google Shape;285;p29"/>
          <p:cNvSpPr/>
          <p:nvPr/>
        </p:nvSpPr>
        <p:spPr>
          <a:xfrm rot="2466717">
            <a:off x="5819909" y="1025895"/>
            <a:ext cx="416526" cy="39771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7EC5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9"/>
          <p:cNvSpPr/>
          <p:nvPr/>
        </p:nvSpPr>
        <p:spPr>
          <a:xfrm rot="-1609245">
            <a:off x="6429073" y="1276138"/>
            <a:ext cx="299725" cy="28620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7EC5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9"/>
          <p:cNvSpPr/>
          <p:nvPr/>
        </p:nvSpPr>
        <p:spPr>
          <a:xfrm rot="2926063">
            <a:off x="8246537" y="1502870"/>
            <a:ext cx="224479" cy="21434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7EC5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9"/>
          <p:cNvSpPr/>
          <p:nvPr/>
        </p:nvSpPr>
        <p:spPr>
          <a:xfrm rot="-1609158">
            <a:off x="8202241" y="284727"/>
            <a:ext cx="202232" cy="19309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7EC5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Google Shape;295;p30"/>
          <p:cNvSpPr txBox="1"/>
          <p:nvPr>
            <p:ph idx="4294967295" type="ctrTitle"/>
          </p:nvPr>
        </p:nvSpPr>
        <p:spPr>
          <a:xfrm>
            <a:off x="685800" y="672650"/>
            <a:ext cx="6593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7EC545"/>
                </a:solidFill>
              </a:rPr>
              <a:t>Дякуємо!</a:t>
            </a:r>
            <a:endParaRPr sz="9600">
              <a:solidFill>
                <a:srgbClr val="7EC545"/>
              </a:solidFill>
            </a:endParaRPr>
          </a:p>
        </p:txBody>
      </p:sp>
      <p:sp>
        <p:nvSpPr>
          <p:cNvPr id="296" name="Google Shape;296;p30"/>
          <p:cNvSpPr txBox="1"/>
          <p:nvPr>
            <p:ph idx="4294967295" type="subTitle"/>
          </p:nvPr>
        </p:nvSpPr>
        <p:spPr>
          <a:xfrm>
            <a:off x="685800" y="2025500"/>
            <a:ext cx="6593700" cy="19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Час для запитань</a:t>
            </a:r>
            <a:endParaRPr b="1" sz="3600"/>
          </a:p>
        </p:txBody>
      </p:sp>
      <p:sp>
        <p:nvSpPr>
          <p:cNvPr id="297" name="Google Shape;297;p30"/>
          <p:cNvSpPr/>
          <p:nvPr/>
        </p:nvSpPr>
        <p:spPr>
          <a:xfrm>
            <a:off x="8054234" y="327815"/>
            <a:ext cx="798007" cy="72583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7EC5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9725" y="2525875"/>
            <a:ext cx="2074800" cy="206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0"/>
          <p:cNvSpPr txBox="1"/>
          <p:nvPr/>
        </p:nvSpPr>
        <p:spPr>
          <a:xfrm>
            <a:off x="685800" y="2798300"/>
            <a:ext cx="541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https://github.com/denysgerasymuk799/UCU_OS_Course_Project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00" name="Google Shape;30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4163" y="858100"/>
            <a:ext cx="1105925" cy="110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922000" y="624600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Суть </a:t>
            </a:r>
            <a:r>
              <a:rPr lang="en">
                <a:solidFill>
                  <a:srgbClr val="7EC545"/>
                </a:solidFill>
              </a:rPr>
              <a:t>проекту</a:t>
            </a:r>
            <a:endParaRPr>
              <a:solidFill>
                <a:srgbClr val="7EC545"/>
              </a:solidFill>
            </a:endParaRPr>
          </a:p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922000" y="18191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Р</a:t>
            </a:r>
            <a:r>
              <a:rPr lang="en"/>
              <a:t>озробити аналог docker'а, який зможе запускати процеси в повністю ізольованих середовищах. </a:t>
            </a:r>
            <a:r>
              <a:rPr lang="en">
                <a:latin typeface="Raleway SemiBold"/>
                <a:ea typeface="Raleway SemiBold"/>
                <a:cs typeface="Raleway SemiBold"/>
                <a:sym typeface="Raleway SemiBold"/>
              </a:rPr>
              <a:t>islander матиме такі функції:</a:t>
            </a:r>
            <a:endParaRPr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lang="en"/>
              <a:t>Обмеження використання файлової системи, процесорної завантаженості, пам’яті, мережі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lang="en"/>
              <a:t>Налаштування cgroups і створення namespac</a:t>
            </a:r>
            <a:r>
              <a:rPr lang="en"/>
              <a:t>e</a:t>
            </a:r>
            <a:r>
              <a:rPr lang="en"/>
              <a:t>'ів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lang="en"/>
              <a:t>c</a:t>
            </a:r>
            <a:r>
              <a:rPr lang="en"/>
              <a:t>lient-server архітектура. CLI парсер та демон-процес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" name="Google Shape;67;p13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68" name="Google Shape;68;p13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6" name="Google Shape;306;p31"/>
          <p:cNvSpPr txBox="1"/>
          <p:nvPr>
            <p:ph idx="1" type="body"/>
          </p:nvPr>
        </p:nvSpPr>
        <p:spPr>
          <a:xfrm>
            <a:off x="770200" y="1322126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lang="en">
                <a:solidFill>
                  <a:srgbClr val="7EC545"/>
                </a:solidFill>
              </a:rPr>
              <a:t> </a:t>
            </a:r>
            <a:r>
              <a:rPr lang="en"/>
              <a:t>Подібні до процесів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7EC545"/>
              </a:buClr>
              <a:buSzPts val="1800"/>
              <a:buChar char="○"/>
            </a:pPr>
            <a:r>
              <a:rPr lang="en"/>
              <a:t>ієрархічні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7EC545"/>
              </a:buClr>
              <a:buSzPts val="1800"/>
              <a:buChar char="○"/>
            </a:pPr>
            <a:r>
              <a:rPr lang="en"/>
              <a:t>дочірні cgroups успадковують певні атрибути від батьківської cgroup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lang="en"/>
              <a:t>Відмінне: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7EC545"/>
              </a:buClr>
              <a:buSzPts val="1800"/>
              <a:buChar char="○"/>
            </a:pPr>
            <a:r>
              <a:rPr lang="en"/>
              <a:t>Linux є єдиним деревом процесів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7EC545"/>
              </a:buClr>
              <a:buSzPts val="1800"/>
              <a:buChar char="○"/>
            </a:pPr>
            <a:r>
              <a:rPr lang="en"/>
              <a:t>модель cgroup — одне або кілька окремих, не пов’язаних між собою дерев процесів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1"/>
          <p:cNvSpPr txBox="1"/>
          <p:nvPr>
            <p:ph type="title"/>
          </p:nvPr>
        </p:nvSpPr>
        <p:spPr>
          <a:xfrm>
            <a:off x="770200" y="49422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7EC545"/>
                </a:solidFill>
              </a:rPr>
              <a:t>Модель</a:t>
            </a:r>
            <a:r>
              <a:rPr lang="en" sz="3600">
                <a:solidFill>
                  <a:srgbClr val="7EC545"/>
                </a:solidFill>
              </a:rPr>
              <a:t> Cgroup</a:t>
            </a:r>
            <a:endParaRPr sz="3600">
              <a:solidFill>
                <a:srgbClr val="7EC545"/>
              </a:solidFill>
            </a:endParaRPr>
          </a:p>
        </p:txBody>
      </p:sp>
      <p:grpSp>
        <p:nvGrpSpPr>
          <p:cNvPr id="308" name="Google Shape;308;p31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309" name="Google Shape;309;p31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32"/>
          <p:cNvSpPr txBox="1"/>
          <p:nvPr>
            <p:ph type="title"/>
          </p:nvPr>
        </p:nvSpPr>
        <p:spPr>
          <a:xfrm>
            <a:off x="770200" y="49422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7EC545"/>
                </a:solidFill>
              </a:rPr>
              <a:t>Модель Cgroup</a:t>
            </a:r>
            <a:endParaRPr sz="3600">
              <a:solidFill>
                <a:srgbClr val="7EC545"/>
              </a:solidFill>
            </a:endParaRPr>
          </a:p>
        </p:txBody>
      </p:sp>
      <p:grpSp>
        <p:nvGrpSpPr>
          <p:cNvPr id="317" name="Google Shape;317;p32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318" name="Google Shape;318;p32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20" name="Google Shape;3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50" y="1256550"/>
            <a:ext cx="628650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/>
          <p:nvPr/>
        </p:nvSpPr>
        <p:spPr>
          <a:xfrm>
            <a:off x="5338785" y="1558813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7EC5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EC545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78" name="Google Shape;78;p14"/>
          <p:cNvSpPr txBox="1"/>
          <p:nvPr>
            <p:ph type="title"/>
          </p:nvPr>
        </p:nvSpPr>
        <p:spPr>
          <a:xfrm>
            <a:off x="908625" y="473600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Етапи розробки</a:t>
            </a:r>
            <a:endParaRPr sz="5100">
              <a:solidFill>
                <a:srgbClr val="FFB600"/>
              </a:solidFill>
            </a:endParaRPr>
          </a:p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2164950" y="1837525"/>
            <a:ext cx="594300" cy="36900"/>
          </a:xfrm>
          <a:prstGeom prst="roundRect">
            <a:avLst>
              <a:gd fmla="val 50000" name="adj"/>
            </a:avLst>
          </a:prstGeom>
          <a:solidFill>
            <a:srgbClr val="7EC545"/>
          </a:solidFill>
          <a:ln cap="flat" cmpd="sng" w="9525">
            <a:solidFill>
              <a:srgbClr val="7EC5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892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1151873" y="1546563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7EC5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1230600" y="1434425"/>
            <a:ext cx="4368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3500">
                <a:solidFill>
                  <a:srgbClr val="7EC54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1</a:t>
            </a:r>
            <a:endParaRPr sz="3500">
              <a:solidFill>
                <a:srgbClr val="7EC54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386875" y="2247414"/>
            <a:ext cx="21243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Етап дослідження: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Технології, функціонал, </a:t>
            </a: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деталі </a:t>
            </a: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реалізації.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3256810" y="1546563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7EC5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892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7420773" y="1546563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7EC5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EC545"/>
              </a:solidFill>
              <a:highlight>
                <a:srgbClr val="7EC545"/>
              </a:highlight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4337163" y="1837525"/>
            <a:ext cx="594300" cy="36900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892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87" name="Google Shape;87;p14"/>
          <p:cNvSpPr/>
          <p:nvPr/>
        </p:nvSpPr>
        <p:spPr>
          <a:xfrm>
            <a:off x="6419138" y="1837525"/>
            <a:ext cx="594300" cy="369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8926"/>
              </a:solidFill>
              <a:highlight>
                <a:srgbClr val="7EC545"/>
              </a:highlight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3275923" y="3202413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7EC5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2186938" y="3454738"/>
            <a:ext cx="594300" cy="369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3329813" y="1434425"/>
            <a:ext cx="4368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3500">
                <a:solidFill>
                  <a:srgbClr val="7EC54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2</a:t>
            </a:r>
            <a:endParaRPr sz="3500">
              <a:solidFill>
                <a:srgbClr val="7EC54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5417538" y="1434425"/>
            <a:ext cx="4368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3500">
                <a:solidFill>
                  <a:srgbClr val="7EC54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3</a:t>
            </a:r>
            <a:endParaRPr sz="3500">
              <a:solidFill>
                <a:srgbClr val="7EC54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7499488" y="1434425"/>
            <a:ext cx="4368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3500">
                <a:solidFill>
                  <a:srgbClr val="7EC54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4</a:t>
            </a:r>
            <a:endParaRPr sz="3500">
              <a:solidFill>
                <a:srgbClr val="7EC54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3354638" y="3149625"/>
            <a:ext cx="4368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3500">
                <a:solidFill>
                  <a:srgbClr val="7EC54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6</a:t>
            </a:r>
            <a:endParaRPr sz="3500">
              <a:solidFill>
                <a:srgbClr val="7EC54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2491800" y="2270528"/>
            <a:ext cx="21243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Розробка скриптів, які зможуть ізолювати процеси за певними параметрами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4573800" y="2265925"/>
            <a:ext cx="21243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Написання парсера і сервера, які будуть спілкуватися через сокети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628876" y="2272609"/>
            <a:ext cx="21936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Поєднання всіх </a:t>
            </a:r>
            <a:b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</a:b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частин проекту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7" name="Google Shape;97;p14"/>
          <p:cNvGrpSpPr/>
          <p:nvPr/>
        </p:nvGrpSpPr>
        <p:grpSpPr>
          <a:xfrm>
            <a:off x="8045082" y="395550"/>
            <a:ext cx="808077" cy="682812"/>
            <a:chOff x="3918650" y="293075"/>
            <a:chExt cx="488500" cy="412775"/>
          </a:xfrm>
        </p:grpSpPr>
        <p:sp>
          <p:nvSpPr>
            <p:cNvPr id="98" name="Google Shape;98;p14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4"/>
          <p:cNvSpPr/>
          <p:nvPr/>
        </p:nvSpPr>
        <p:spPr>
          <a:xfrm>
            <a:off x="4337163" y="1825275"/>
            <a:ext cx="594300" cy="36900"/>
          </a:xfrm>
          <a:prstGeom prst="roundRect">
            <a:avLst>
              <a:gd fmla="val 50000" name="adj"/>
            </a:avLst>
          </a:prstGeom>
          <a:solidFill>
            <a:srgbClr val="7EC545"/>
          </a:solidFill>
          <a:ln cap="flat" cmpd="sng" w="9525">
            <a:solidFill>
              <a:srgbClr val="7EC5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892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5403023" y="3197788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7EC5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C232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5481788" y="3101450"/>
            <a:ext cx="4368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3500">
                <a:solidFill>
                  <a:srgbClr val="7EC54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7</a:t>
            </a:r>
            <a:endParaRPr sz="3500">
              <a:solidFill>
                <a:srgbClr val="7EC54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1176736" y="3169975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7EC5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1255463" y="3057838"/>
            <a:ext cx="4368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3500">
                <a:solidFill>
                  <a:srgbClr val="7EC54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5</a:t>
            </a:r>
            <a:endParaRPr sz="3500">
              <a:solidFill>
                <a:srgbClr val="7EC54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411713" y="3923563"/>
            <a:ext cx="21243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6444000" y="3460938"/>
            <a:ext cx="594300" cy="36900"/>
          </a:xfrm>
          <a:prstGeom prst="roundRect">
            <a:avLst>
              <a:gd fmla="val 50000" name="adj"/>
            </a:avLst>
          </a:prstGeom>
          <a:solidFill>
            <a:srgbClr val="7EC545"/>
          </a:solidFill>
          <a:ln cap="flat" cmpd="sng" w="9525">
            <a:solidFill>
              <a:srgbClr val="7EC5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2486063" y="3976325"/>
            <a:ext cx="21243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4598663" y="3923538"/>
            <a:ext cx="21243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6680638" y="3974413"/>
            <a:ext cx="2124300" cy="68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7484986" y="3224200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7EC5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7563700" y="3150150"/>
            <a:ext cx="4368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3500">
                <a:solidFill>
                  <a:srgbClr val="7EC54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8</a:t>
            </a:r>
            <a:endParaRPr sz="3500">
              <a:solidFill>
                <a:srgbClr val="7EC54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4339463" y="3454725"/>
            <a:ext cx="594300" cy="36900"/>
          </a:xfrm>
          <a:prstGeom prst="roundRect">
            <a:avLst>
              <a:gd fmla="val 50000" name="adj"/>
            </a:avLst>
          </a:prstGeom>
          <a:solidFill>
            <a:srgbClr val="7EC545"/>
          </a:solidFill>
          <a:ln cap="flat" cmpd="sng" w="9525">
            <a:solidFill>
              <a:srgbClr val="7EC5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EC545"/>
              </a:solidFill>
              <a:highlight>
                <a:srgbClr val="7EC545"/>
              </a:highlight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411725" y="3965750"/>
            <a:ext cx="2347500" cy="68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Підтримка Volumes, </a:t>
            </a:r>
            <a:b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</a:b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Bind Mount, TmpFS</a:t>
            </a:r>
            <a:b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</a:b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Менеджмент даних контейнера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2510925" y="3962965"/>
            <a:ext cx="2124300" cy="68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Додавання network namespace, менеджмент контейнерів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6719975" y="3911653"/>
            <a:ext cx="21243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Покриття коду тестами, додавання нових фіч, загальне покращення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4638025" y="3956815"/>
            <a:ext cx="2124300" cy="68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Покращення взаємодії клієнтів та сервера; робота з</a:t>
            </a:r>
            <a:br>
              <a:rPr lang="en" sz="1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</a:br>
            <a:r>
              <a:rPr lang="en" sz="1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н</a:t>
            </a:r>
            <a:r>
              <a:rPr lang="en" sz="1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овими типами програм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6433188" y="1837525"/>
            <a:ext cx="594300" cy="36900"/>
          </a:xfrm>
          <a:prstGeom prst="roundRect">
            <a:avLst>
              <a:gd fmla="val 50000" name="adj"/>
            </a:avLst>
          </a:prstGeom>
          <a:solidFill>
            <a:srgbClr val="7EC545"/>
          </a:solidFill>
          <a:ln cap="flat" cmpd="sng" w="9525">
            <a:solidFill>
              <a:srgbClr val="7EC5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892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19" name="Google Shape;119;p14"/>
          <p:cNvSpPr/>
          <p:nvPr/>
        </p:nvSpPr>
        <p:spPr>
          <a:xfrm>
            <a:off x="2202610" y="3455828"/>
            <a:ext cx="594300" cy="36900"/>
          </a:xfrm>
          <a:prstGeom prst="roundRect">
            <a:avLst>
              <a:gd fmla="val 50000" name="adj"/>
            </a:avLst>
          </a:prstGeom>
          <a:solidFill>
            <a:srgbClr val="7EC545"/>
          </a:solidFill>
          <a:ln cap="flat" cmpd="sng" w="9525">
            <a:solidFill>
              <a:srgbClr val="7EC5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892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5"/>
          <p:cNvGrpSpPr/>
          <p:nvPr/>
        </p:nvGrpSpPr>
        <p:grpSpPr>
          <a:xfrm>
            <a:off x="8054838" y="308799"/>
            <a:ext cx="796168" cy="763718"/>
            <a:chOff x="5241175" y="4959100"/>
            <a:chExt cx="539775" cy="517775"/>
          </a:xfrm>
        </p:grpSpPr>
        <p:sp>
          <p:nvSpPr>
            <p:cNvPr id="125" name="Google Shape;125;p15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</p:grpSp>
      <p:sp>
        <p:nvSpPr>
          <p:cNvPr id="131" name="Google Shape;131;p15"/>
          <p:cNvSpPr txBox="1"/>
          <p:nvPr>
            <p:ph type="title"/>
          </p:nvPr>
        </p:nvSpPr>
        <p:spPr>
          <a:xfrm>
            <a:off x="922000" y="4734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7EC545"/>
                </a:solidFill>
              </a:rPr>
              <a:t>Архітектура проекту</a:t>
            </a:r>
            <a:endParaRPr sz="3600">
              <a:solidFill>
                <a:srgbClr val="7EC545"/>
              </a:solidFill>
            </a:endParaRPr>
          </a:p>
        </p:txBody>
      </p:sp>
      <p:sp>
        <p:nvSpPr>
          <p:cNvPr id="132" name="Google Shape;132;p1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3" name="Google Shape;133;p15"/>
          <p:cNvPicPr preferRelativeResize="0"/>
          <p:nvPr/>
        </p:nvPicPr>
        <p:blipFill rotWithShape="1">
          <a:blip r:embed="rId3">
            <a:alphaModFix/>
          </a:blip>
          <a:srcRect b="1913" l="1189" r="1335" t="1923"/>
          <a:stretch/>
        </p:blipFill>
        <p:spPr>
          <a:xfrm>
            <a:off x="859675" y="1330875"/>
            <a:ext cx="7413100" cy="319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Google Shape;13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4150" y="444125"/>
            <a:ext cx="5070252" cy="42506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" name="Google Shape;140;p16"/>
          <p:cNvGrpSpPr/>
          <p:nvPr/>
        </p:nvGrpSpPr>
        <p:grpSpPr>
          <a:xfrm>
            <a:off x="8054838" y="308799"/>
            <a:ext cx="796168" cy="763718"/>
            <a:chOff x="5241175" y="4959100"/>
            <a:chExt cx="539775" cy="517775"/>
          </a:xfrm>
        </p:grpSpPr>
        <p:sp>
          <p:nvSpPr>
            <p:cNvPr id="141" name="Google Shape;141;p1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914750" y="1255950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Що таке namespace?</a:t>
            </a:r>
            <a:endParaRPr sz="3600"/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914750" y="1895926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lang="en"/>
              <a:t>Ізоляційний механізм для ресурсів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lang="en"/>
              <a:t>Забезпечує в</a:t>
            </a:r>
            <a:r>
              <a:rPr lang="en"/>
              <a:t>ідображення ресурсів зі змінами дозволів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lang="en"/>
              <a:t>Зміни до процесів, які знаходяться в певному просторі імен, є невидимі поза його межами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9000" y="150025"/>
            <a:ext cx="1105925" cy="1105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5" name="Google Shape;155;p17"/>
          <p:cNvGrpSpPr/>
          <p:nvPr/>
        </p:nvGrpSpPr>
        <p:grpSpPr>
          <a:xfrm>
            <a:off x="8054838" y="308799"/>
            <a:ext cx="796168" cy="763718"/>
            <a:chOff x="5241175" y="4959100"/>
            <a:chExt cx="539775" cy="517775"/>
          </a:xfrm>
        </p:grpSpPr>
        <p:sp>
          <p:nvSpPr>
            <p:cNvPr id="156" name="Google Shape;156;p1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7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EC545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Види namespace’ів</a:t>
            </a:r>
            <a:endParaRPr sz="3600"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922000" y="1885950"/>
            <a:ext cx="74373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Mount</a:t>
            </a:r>
            <a:r>
              <a:rPr lang="en"/>
              <a:t> - керує точками монтування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Network</a:t>
            </a:r>
            <a:r>
              <a:rPr lang="en"/>
              <a:t> - керує мережевим стеком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PID</a:t>
            </a:r>
            <a:r>
              <a:rPr lang="en"/>
              <a:t> - надає процесам незалежний набір 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UTS</a:t>
            </a:r>
            <a:r>
              <a:rPr lang="en"/>
              <a:t> - дозволяє одній системі мати різні імена хостів/доменів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User Namespace</a:t>
            </a:r>
            <a:r>
              <a:rPr lang="en"/>
              <a:t> - забезпечує ізоляцію привілеїв користувача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EC545"/>
              </a:buClr>
              <a:buSzPts val="1800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IPC</a:t>
            </a:r>
            <a:r>
              <a:rPr lang="en"/>
              <a:t> - забезпечує комунікацію між процесами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000" y="662262"/>
            <a:ext cx="5805976" cy="184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000" y="2506788"/>
            <a:ext cx="3582100" cy="197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livia template">
  <a:themeElements>
    <a:clrScheme name="Custom 347">
      <a:dk1>
        <a:srgbClr val="434343"/>
      </a:dk1>
      <a:lt1>
        <a:srgbClr val="FFFFFF"/>
      </a:lt1>
      <a:dk2>
        <a:srgbClr val="666666"/>
      </a:dk2>
      <a:lt2>
        <a:srgbClr val="CCCCCC"/>
      </a:lt2>
      <a:accent1>
        <a:srgbClr val="FFB600"/>
      </a:accent1>
      <a:accent2>
        <a:srgbClr val="191008"/>
      </a:accent2>
      <a:accent3>
        <a:srgbClr val="FA5E5E"/>
      </a:accent3>
      <a:accent4>
        <a:srgbClr val="E42A87"/>
      </a:accent4>
      <a:accent5>
        <a:srgbClr val="B143C7"/>
      </a:accent5>
      <a:accent6>
        <a:srgbClr val="7241B4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