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78" r:id="rId5"/>
    <p:sldId id="272" r:id="rId6"/>
    <p:sldId id="266" r:id="rId7"/>
    <p:sldId id="271" r:id="rId8"/>
    <p:sldId id="267" r:id="rId9"/>
    <p:sldId id="273" r:id="rId10"/>
    <p:sldId id="269" r:id="rId11"/>
    <p:sldId id="275" r:id="rId12"/>
    <p:sldId id="277" r:id="rId13"/>
    <p:sldId id="2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14" y="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65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Vi-Soft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172200" cy="1397000"/>
          </a:xfrm>
        </p:spPr>
        <p:txBody>
          <a:bodyPr/>
          <a:lstStyle/>
          <a:p>
            <a:r>
              <a:rPr lang="en-US" dirty="0"/>
              <a:t>Quality Control Management Solution</a:t>
            </a:r>
          </a:p>
        </p:txBody>
      </p:sp>
      <p:pic>
        <p:nvPicPr>
          <p:cNvPr id="1026" name="Picture 2" descr="http://www.yugan-eng.com/pub/69717/imgs/logo_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98"/>
          <a:stretch/>
        </p:blipFill>
        <p:spPr bwMode="auto">
          <a:xfrm>
            <a:off x="155575" y="76200"/>
            <a:ext cx="3424237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6998" y="1371600"/>
            <a:ext cx="8686801" cy="4419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Administration role - Global admin</a:t>
            </a:r>
          </a:p>
          <a:p>
            <a:pPr lvl="1"/>
            <a:r>
              <a:rPr lang="en-US" dirty="0"/>
              <a:t>Root permissions on the system</a:t>
            </a:r>
          </a:p>
          <a:p>
            <a:r>
              <a:rPr lang="en-US" dirty="0"/>
              <a:t>Administration role - Domain admin</a:t>
            </a:r>
          </a:p>
          <a:p>
            <a:pPr lvl="1"/>
            <a:r>
              <a:rPr lang="en-US" dirty="0"/>
              <a:t>Root permissions on the system domain (Israel, Russia,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0"/>
            <a:r>
              <a:rPr lang="en-US" dirty="0"/>
              <a:t>Administration role - Project admin</a:t>
            </a:r>
          </a:p>
          <a:p>
            <a:pPr marL="457063" lvl="1" indent="0">
              <a:buNone/>
            </a:pPr>
            <a:r>
              <a:rPr lang="en-US" dirty="0"/>
              <a:t>Should be able to create/update a project data</a:t>
            </a:r>
          </a:p>
          <a:p>
            <a:pPr lvl="1"/>
            <a:r>
              <a:rPr lang="en-US" sz="1999" dirty="0"/>
              <a:t>Create a project </a:t>
            </a:r>
          </a:p>
          <a:p>
            <a:pPr lvl="1"/>
            <a:r>
              <a:rPr lang="en-US" sz="1999" dirty="0"/>
              <a:t>Create a logo for QC company if needed</a:t>
            </a:r>
          </a:p>
          <a:p>
            <a:pPr lvl="1"/>
            <a:r>
              <a:rPr lang="en-US" sz="1999" dirty="0"/>
              <a:t>Create a project tree + relevant structures</a:t>
            </a:r>
          </a:p>
          <a:p>
            <a:pPr lvl="1"/>
            <a:r>
              <a:rPr lang="en-US" sz="1999" dirty="0"/>
              <a:t>Create a lab to send orders to + create a form to be sent to the lab.</a:t>
            </a:r>
          </a:p>
          <a:p>
            <a:pPr lvl="1"/>
            <a:r>
              <a:rPr lang="en-US" sz="1999" dirty="0"/>
              <a:t>Create users for the project, only lower role</a:t>
            </a:r>
          </a:p>
          <a:p>
            <a:pPr lvl="1"/>
            <a:r>
              <a:rPr lang="en-US" sz="1999" dirty="0"/>
              <a:t>Create checklists, or use existing.</a:t>
            </a:r>
          </a:p>
          <a:p>
            <a:pPr lvl="1"/>
            <a:r>
              <a:rPr lang="en-US" sz="1999" dirty="0"/>
              <a:t>Create lab test codes,  or use existing.</a:t>
            </a:r>
          </a:p>
          <a:p>
            <a:pPr lvl="1"/>
            <a:r>
              <a:rPr lang="en-US" sz="1999" dirty="0"/>
              <a:t>Create a format for checklist forms</a:t>
            </a:r>
          </a:p>
          <a:p>
            <a:pPr lvl="2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228600"/>
            <a:ext cx="8686801" cy="609600"/>
          </a:xfrm>
        </p:spPr>
        <p:txBody>
          <a:bodyPr/>
          <a:lstStyle/>
          <a:p>
            <a:pPr algn="ctr"/>
            <a:r>
              <a:rPr lang="en-US" dirty="0"/>
              <a:t>Administration roles</a:t>
            </a:r>
          </a:p>
        </p:txBody>
      </p:sp>
    </p:spTree>
    <p:extLst>
      <p:ext uri="{BB962C8B-B14F-4D97-AF65-F5344CB8AC3E}">
        <p14:creationId xmlns:p14="http://schemas.microsoft.com/office/powerpoint/2010/main" val="25529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21E920-218C-4481-8A14-12C506E9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12" y="1695450"/>
            <a:ext cx="815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atox2_bitbetnews">
            <a:extLst>
              <a:ext uri="{FF2B5EF4-FFF2-40B4-BE49-F238E27FC236}">
                <a16:creationId xmlns:a16="http://schemas.microsoft.com/office/drawing/2014/main" id="{03567E5D-6784-4AD2-BF86-0249A0A4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728788"/>
            <a:ext cx="63341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Abbreviations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Business Processes</a:t>
            </a:r>
          </a:p>
          <a:p>
            <a:r>
              <a:rPr lang="en-US" dirty="0"/>
              <a:t>Administration roles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DBB7-936E-466B-8445-92D3DCC2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08" y="228600"/>
            <a:ext cx="8686801" cy="609600"/>
          </a:xfrm>
        </p:spPr>
        <p:txBody>
          <a:bodyPr/>
          <a:lstStyle/>
          <a:p>
            <a:r>
              <a:rPr lang="en-US" dirty="0"/>
              <a:t>Abbreviations - technology stack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206F8-C6F2-45F0-B7D2-31DB881E4004}"/>
              </a:ext>
            </a:extLst>
          </p:cNvPr>
          <p:cNvSpPr txBox="1">
            <a:spLocks/>
          </p:cNvSpPr>
          <p:nvPr/>
        </p:nvSpPr>
        <p:spPr>
          <a:xfrm>
            <a:off x="1827212" y="914400"/>
            <a:ext cx="311390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HTML -  </a:t>
            </a:r>
            <a:r>
              <a:rPr lang="en-US" sz="1500" dirty="0" err="1"/>
              <a:t>HyperText</a:t>
            </a:r>
            <a:r>
              <a:rPr lang="en-US" sz="1500" dirty="0"/>
              <a:t> Markup 	Language</a:t>
            </a:r>
          </a:p>
          <a:p>
            <a:r>
              <a:rPr lang="en-US" sz="1500" dirty="0"/>
              <a:t>CSS - Cascading Style Sheets</a:t>
            </a:r>
          </a:p>
          <a:p>
            <a:r>
              <a:rPr lang="en-US" sz="1500" dirty="0"/>
              <a:t>JS - JavaScript</a:t>
            </a:r>
          </a:p>
          <a:p>
            <a:r>
              <a:rPr lang="en-US" sz="1500" dirty="0"/>
              <a:t>SPA - Single Page Application</a:t>
            </a:r>
          </a:p>
          <a:p>
            <a:r>
              <a:rPr lang="en-US" sz="1500" dirty="0"/>
              <a:t>HTTPS - </a:t>
            </a:r>
            <a:r>
              <a:rPr lang="en-US" sz="1500" dirty="0" err="1"/>
              <a:t>HyperText</a:t>
            </a:r>
            <a:r>
              <a:rPr lang="en-US" sz="1500" dirty="0"/>
              <a:t> Transfer 	Protocol Secure</a:t>
            </a:r>
          </a:p>
          <a:p>
            <a:r>
              <a:rPr lang="en-US" sz="1500" dirty="0"/>
              <a:t>WAF - Web Application Firewall</a:t>
            </a:r>
          </a:p>
          <a:p>
            <a:r>
              <a:rPr lang="en-US" sz="1500" dirty="0"/>
              <a:t>2FA - Two Factor Authentication</a:t>
            </a:r>
          </a:p>
          <a:p>
            <a:r>
              <a:rPr lang="en-US" sz="1500" dirty="0"/>
              <a:t>SFTP - SSH File Transfer 	Protocol</a:t>
            </a:r>
          </a:p>
          <a:p>
            <a:r>
              <a:rPr lang="en-US" sz="1500" dirty="0"/>
              <a:t>SSH - Secure </a:t>
            </a:r>
            <a:r>
              <a:rPr lang="en-US" sz="1500" dirty="0" err="1"/>
              <a:t>SHell</a:t>
            </a:r>
            <a:endParaRPr lang="en-US" sz="1500" dirty="0"/>
          </a:p>
          <a:p>
            <a:r>
              <a:rPr lang="en-US" sz="1500" dirty="0"/>
              <a:t>SSO</a:t>
            </a:r>
            <a:r>
              <a:rPr lang="en-US" dirty="0"/>
              <a:t> - </a:t>
            </a:r>
            <a:r>
              <a:rPr lang="en-US" sz="1500" dirty="0"/>
              <a:t>Single sign-on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04F63-DEEA-4B61-8917-C00E47B1A72F}"/>
              </a:ext>
            </a:extLst>
          </p:cNvPr>
          <p:cNvSpPr txBox="1">
            <a:spLocks/>
          </p:cNvSpPr>
          <p:nvPr/>
        </p:nvSpPr>
        <p:spPr>
          <a:xfrm>
            <a:off x="5256212" y="849464"/>
            <a:ext cx="311390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 - Data Base</a:t>
            </a:r>
          </a:p>
          <a:p>
            <a:r>
              <a:rPr lang="en-US" sz="1400" dirty="0"/>
              <a:t>NLB - Network Load Balancer</a:t>
            </a:r>
          </a:p>
          <a:p>
            <a:r>
              <a:rPr lang="en-US" sz="1400" dirty="0"/>
              <a:t>SQL - Structured Query Language</a:t>
            </a:r>
          </a:p>
          <a:p>
            <a:r>
              <a:rPr lang="en-US" sz="1400" dirty="0" err="1"/>
              <a:t>noSQL</a:t>
            </a:r>
            <a:r>
              <a:rPr lang="en-US" sz="1400" dirty="0"/>
              <a:t> - not only SQL</a:t>
            </a:r>
          </a:p>
          <a:p>
            <a:r>
              <a:rPr lang="en-US" sz="1400" dirty="0"/>
              <a:t>CRUD - Create, Read, Update, 	Delete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1575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DBB7-936E-466B-8445-92D3DCC2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08" y="228600"/>
            <a:ext cx="8686801" cy="609600"/>
          </a:xfrm>
        </p:spPr>
        <p:txBody>
          <a:bodyPr/>
          <a:lstStyle/>
          <a:p>
            <a:r>
              <a:rPr lang="en-US" dirty="0"/>
              <a:t>Abbreviations - business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B314-D8C3-4FDC-880E-08DF1FEC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86" y="914400"/>
            <a:ext cx="3969026" cy="4724400"/>
          </a:xfrm>
        </p:spPr>
        <p:txBody>
          <a:bodyPr>
            <a:normAutofit/>
          </a:bodyPr>
          <a:lstStyle/>
          <a:p>
            <a:r>
              <a:rPr lang="en-US" sz="1400" dirty="0"/>
              <a:t>QMS - Quality Management System </a:t>
            </a:r>
          </a:p>
          <a:p>
            <a:r>
              <a:rPr lang="en-US" sz="1400" dirty="0"/>
              <a:t>QC - Quality Control</a:t>
            </a:r>
          </a:p>
          <a:p>
            <a:r>
              <a:rPr lang="en-US" sz="1400" dirty="0"/>
              <a:t>QA - Quality Assurance</a:t>
            </a:r>
          </a:p>
          <a:p>
            <a:r>
              <a:rPr lang="en-US" sz="1400" dirty="0"/>
              <a:t>NCR - Non-Conformance Request / Report</a:t>
            </a:r>
          </a:p>
          <a:p>
            <a:r>
              <a:rPr lang="en-US" sz="1400" dirty="0"/>
              <a:t>POC  - </a:t>
            </a:r>
            <a:r>
              <a:rPr lang="en" sz="1400" dirty="0"/>
              <a:t>Proof </a:t>
            </a:r>
            <a:r>
              <a:rPr lang="en-US" sz="1400" dirty="0"/>
              <a:t>O</a:t>
            </a:r>
            <a:r>
              <a:rPr lang="en" sz="1400" dirty="0"/>
              <a:t>f </a:t>
            </a:r>
            <a:r>
              <a:rPr lang="en-US" sz="1400" dirty="0"/>
              <a:t>C</a:t>
            </a:r>
            <a:r>
              <a:rPr lang="en" sz="1400" dirty="0"/>
              <a:t>oncept</a:t>
            </a:r>
            <a:endParaRPr lang="en-US" sz="1400" dirty="0"/>
          </a:p>
          <a:p>
            <a:r>
              <a:rPr lang="en-US" sz="1400" dirty="0"/>
              <a:t>RFI - Request For Information</a:t>
            </a:r>
          </a:p>
          <a:p>
            <a:r>
              <a:rPr lang="en-US" sz="1400" dirty="0"/>
              <a:t>CAR - Corrective Action Request</a:t>
            </a:r>
          </a:p>
          <a:p>
            <a:r>
              <a:rPr lang="en-US" sz="1400" dirty="0"/>
              <a:t>PAR - Preventive Action Request</a:t>
            </a:r>
          </a:p>
          <a:p>
            <a:r>
              <a:rPr lang="en-US" sz="140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35364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04800"/>
            <a:ext cx="8686801" cy="685800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6420" y="1143000"/>
            <a:ext cx="8686801" cy="5105400"/>
          </a:xfrm>
        </p:spPr>
        <p:txBody>
          <a:bodyPr>
            <a:normAutofit/>
          </a:bodyPr>
          <a:lstStyle/>
          <a:p>
            <a:r>
              <a:rPr lang="en-US" sz="1700" dirty="0"/>
              <a:t>High performing load balancer</a:t>
            </a:r>
            <a:r>
              <a:rPr lang="en-US" dirty="0"/>
              <a:t>. </a:t>
            </a:r>
          </a:p>
          <a:p>
            <a:pPr lvl="1"/>
            <a:r>
              <a:rPr lang="en-US" sz="1400" dirty="0"/>
              <a:t>Scale out and handle more users than you can with a single server.</a:t>
            </a:r>
          </a:p>
          <a:p>
            <a:pPr lvl="1"/>
            <a:r>
              <a:rPr lang="en-US" sz="1400" dirty="0"/>
              <a:t>The redundancy – if one server fails, others are available to ensure the application stays online.</a:t>
            </a:r>
          </a:p>
          <a:p>
            <a:r>
              <a:rPr lang="en-US" sz="1600" dirty="0"/>
              <a:t>HTML+JS+CSS,  Web Based SPA (Single Page Application)</a:t>
            </a:r>
          </a:p>
          <a:p>
            <a:pPr lvl="1"/>
            <a:r>
              <a:rPr lang="en-US" sz="1400" dirty="0"/>
              <a:t>No software installation required, just use your browser (supported evergreen  browsers only, like Google Chrome, Mozilla Firefox, etc.)</a:t>
            </a:r>
          </a:p>
          <a:p>
            <a:pPr lvl="1"/>
            <a:r>
              <a:rPr lang="en-US" sz="1400" dirty="0"/>
              <a:t>Ability to work with many device types include PC, smartphones, laptops etc.</a:t>
            </a:r>
          </a:p>
          <a:p>
            <a:pPr lvl="1"/>
            <a:r>
              <a:rPr lang="en-US" sz="1400" dirty="0"/>
              <a:t>Client dependent on the server through API only. </a:t>
            </a:r>
          </a:p>
          <a:p>
            <a:r>
              <a:rPr lang="en-US" sz="1700" dirty="0"/>
              <a:t>Asynchronous, stateless Web server with the higher ability to horizontal scalability, which allows implementing microservices architecture and active health checks.</a:t>
            </a:r>
          </a:p>
          <a:p>
            <a:r>
              <a:rPr lang="en-US" sz="1700" dirty="0"/>
              <a:t>NoSQL schema less database which can store any types of data structures in the same collection.</a:t>
            </a:r>
          </a:p>
          <a:p>
            <a:r>
              <a:rPr lang="en-US" sz="1700" dirty="0"/>
              <a:t>Based on the highly customizable and very flexible microservices + SPA architecture, that provides quick time to market solution.</a:t>
            </a:r>
          </a:p>
        </p:txBody>
      </p:sp>
    </p:spTree>
    <p:extLst>
      <p:ext uri="{BB962C8B-B14F-4D97-AF65-F5344CB8AC3E}">
        <p14:creationId xmlns:p14="http://schemas.microsoft.com/office/powerpoint/2010/main" val="6065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3830375-5482-4D0C-8D51-F65A5456FBBF}"/>
              </a:ext>
            </a:extLst>
          </p:cNvPr>
          <p:cNvGrpSpPr/>
          <p:nvPr/>
        </p:nvGrpSpPr>
        <p:grpSpPr>
          <a:xfrm>
            <a:off x="387323" y="492933"/>
            <a:ext cx="11624204" cy="6264917"/>
            <a:chOff x="290286" y="87942"/>
            <a:chExt cx="11624204" cy="62649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BB6A88-0EBD-4BCB-8E43-072B743D2FA8}"/>
                </a:ext>
              </a:extLst>
            </p:cNvPr>
            <p:cNvGrpSpPr/>
            <p:nvPr/>
          </p:nvGrpSpPr>
          <p:grpSpPr>
            <a:xfrm>
              <a:off x="10133012" y="533262"/>
              <a:ext cx="1781478" cy="1985527"/>
              <a:chOff x="9866179" y="523130"/>
              <a:chExt cx="1781478" cy="198552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D24DFAB-5449-417F-BAA7-80F2A89A57CE}"/>
                  </a:ext>
                </a:extLst>
              </p:cNvPr>
              <p:cNvSpPr/>
              <p:nvPr/>
            </p:nvSpPr>
            <p:spPr>
              <a:xfrm>
                <a:off x="9866179" y="523130"/>
                <a:ext cx="1714633" cy="1985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AF00BA-4AAD-4A1D-9FB6-88958F0C6848}"/>
                  </a:ext>
                </a:extLst>
              </p:cNvPr>
              <p:cNvSpPr txBox="1"/>
              <p:nvPr/>
            </p:nvSpPr>
            <p:spPr>
              <a:xfrm>
                <a:off x="9866179" y="679062"/>
                <a:ext cx="1781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DB servers pool</a:t>
                </a:r>
                <a:endParaRPr lang="LID4096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D10DAEE-2EAB-408E-9D74-F157346A7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2522" y="1204326"/>
                <a:ext cx="1108792" cy="1066801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B93BB1-7711-4391-9572-6EEA0F294633}"/>
                </a:ext>
              </a:extLst>
            </p:cNvPr>
            <p:cNvGrpSpPr/>
            <p:nvPr/>
          </p:nvGrpSpPr>
          <p:grpSpPr>
            <a:xfrm>
              <a:off x="379412" y="251704"/>
              <a:ext cx="1405022" cy="737944"/>
              <a:chOff x="379412" y="251704"/>
              <a:chExt cx="1405022" cy="73794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2297B3F-2537-4749-B96D-35B6FBD21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820" y="456247"/>
                <a:ext cx="1143001" cy="53340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29E063-CAA6-4D87-AD49-C61D01610CD9}"/>
                  </a:ext>
                </a:extLst>
              </p:cNvPr>
              <p:cNvSpPr txBox="1"/>
              <p:nvPr/>
            </p:nvSpPr>
            <p:spPr>
              <a:xfrm>
                <a:off x="412833" y="251705"/>
                <a:ext cx="1371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Authentication</a:t>
                </a:r>
                <a:endParaRPr lang="LID4096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E0E640-B1A5-4FA6-AFFF-B91605AD678E}"/>
                  </a:ext>
                </a:extLst>
              </p:cNvPr>
              <p:cNvSpPr/>
              <p:nvPr/>
            </p:nvSpPr>
            <p:spPr>
              <a:xfrm>
                <a:off x="379412" y="251704"/>
                <a:ext cx="1371600" cy="7379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2B1DC73-A134-4D26-9EAC-2F80ACB33024}"/>
                </a:ext>
              </a:extLst>
            </p:cNvPr>
            <p:cNvGrpSpPr/>
            <p:nvPr/>
          </p:nvGrpSpPr>
          <p:grpSpPr>
            <a:xfrm>
              <a:off x="290286" y="1670422"/>
              <a:ext cx="1584197" cy="978558"/>
              <a:chOff x="290286" y="1670422"/>
              <a:chExt cx="1584197" cy="97855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83BF261-0637-4A80-B43E-A266BC457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523" y="1959963"/>
                <a:ext cx="1165600" cy="652736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9847269-7C1E-4532-B7DE-9DA1BAC87304}"/>
                  </a:ext>
                </a:extLst>
              </p:cNvPr>
              <p:cNvSpPr/>
              <p:nvPr/>
            </p:nvSpPr>
            <p:spPr>
              <a:xfrm>
                <a:off x="375285" y="1684325"/>
                <a:ext cx="1329451" cy="9646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CA3879-BF6F-42E9-A594-4DEE6AC16887}"/>
                  </a:ext>
                </a:extLst>
              </p:cNvPr>
              <p:cNvSpPr txBox="1"/>
              <p:nvPr/>
            </p:nvSpPr>
            <p:spPr>
              <a:xfrm>
                <a:off x="290286" y="1670422"/>
                <a:ext cx="1584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End user QC/QA etc.</a:t>
                </a:r>
                <a:endParaRPr lang="LID4096" sz="12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1C97A3-07BD-4870-BBA6-3986E00E3C87}"/>
                </a:ext>
              </a:extLst>
            </p:cNvPr>
            <p:cNvGrpSpPr/>
            <p:nvPr/>
          </p:nvGrpSpPr>
          <p:grpSpPr>
            <a:xfrm>
              <a:off x="379409" y="4148056"/>
              <a:ext cx="1331704" cy="964655"/>
              <a:chOff x="379412" y="3048000"/>
              <a:chExt cx="1321201" cy="964655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01D5F20-B53D-453E-96BC-E5EE3D258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648" y="3082183"/>
                <a:ext cx="1064173" cy="850489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894CFD4-C169-4A73-AE30-A3E8D25359E1}"/>
                  </a:ext>
                </a:extLst>
              </p:cNvPr>
              <p:cNvSpPr/>
              <p:nvPr/>
            </p:nvSpPr>
            <p:spPr>
              <a:xfrm>
                <a:off x="379412" y="3048000"/>
                <a:ext cx="1321201" cy="9646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3832977-018C-46BD-A1E7-52DD5981D155}"/>
                </a:ext>
              </a:extLst>
            </p:cNvPr>
            <p:cNvGrpSpPr/>
            <p:nvPr/>
          </p:nvGrpSpPr>
          <p:grpSpPr>
            <a:xfrm>
              <a:off x="3981755" y="1683435"/>
              <a:ext cx="1651522" cy="4669424"/>
              <a:chOff x="3727178" y="1673476"/>
              <a:chExt cx="1651522" cy="466942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69897E-C5B7-4ED6-A25C-32857A0A1CFF}"/>
                  </a:ext>
                </a:extLst>
              </p:cNvPr>
              <p:cNvGrpSpPr/>
              <p:nvPr/>
            </p:nvGrpSpPr>
            <p:grpSpPr>
              <a:xfrm>
                <a:off x="3727178" y="4138097"/>
                <a:ext cx="1275137" cy="938268"/>
                <a:chOff x="7028216" y="4471932"/>
                <a:chExt cx="1199796" cy="938268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07574FBB-3C61-4D84-8CB1-1419BB14D6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8684" y="4766016"/>
                  <a:ext cx="818860" cy="5849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303E57-038F-4996-9779-C3B42A96D397}"/>
                    </a:ext>
                  </a:extLst>
                </p:cNvPr>
                <p:cNvSpPr/>
                <p:nvPr/>
              </p:nvSpPr>
              <p:spPr>
                <a:xfrm>
                  <a:off x="7028216" y="4471932"/>
                  <a:ext cx="1123596" cy="9382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B8B2A82-FF60-4E7A-AC90-993B7111CFED}"/>
                    </a:ext>
                  </a:extLst>
                </p:cNvPr>
                <p:cNvSpPr txBox="1"/>
                <p:nvPr/>
              </p:nvSpPr>
              <p:spPr>
                <a:xfrm>
                  <a:off x="7028216" y="4471932"/>
                  <a:ext cx="1199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E-mail server</a:t>
                  </a:r>
                  <a:endParaRPr lang="LID4096" sz="14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BF91347-A4C4-4638-BCC1-B0986E4B4979}"/>
                  </a:ext>
                </a:extLst>
              </p:cNvPr>
              <p:cNvGrpSpPr/>
              <p:nvPr/>
            </p:nvGrpSpPr>
            <p:grpSpPr>
              <a:xfrm>
                <a:off x="3727178" y="5404632"/>
                <a:ext cx="1194152" cy="938268"/>
                <a:chOff x="8837612" y="4601921"/>
                <a:chExt cx="1194152" cy="938268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34181FD3-FB91-4034-9300-607FE2803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29888" y="4883655"/>
                  <a:ext cx="609600" cy="609600"/>
                </a:xfrm>
                <a:prstGeom prst="rect">
                  <a:avLst/>
                </a:prstGeom>
              </p:spPr>
            </p:pic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86EAD2B-E373-4DDA-B1BC-849D49ACC863}"/>
                    </a:ext>
                  </a:extLst>
                </p:cNvPr>
                <p:cNvSpPr/>
                <p:nvPr/>
              </p:nvSpPr>
              <p:spPr>
                <a:xfrm>
                  <a:off x="8837612" y="4601921"/>
                  <a:ext cx="1194152" cy="9382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0C2EF14-0FF0-4A6B-AB4D-B09EC1928264}"/>
                    </a:ext>
                  </a:extLst>
                </p:cNvPr>
                <p:cNvSpPr txBox="1"/>
                <p:nvPr/>
              </p:nvSpPr>
              <p:spPr>
                <a:xfrm>
                  <a:off x="8863188" y="4601921"/>
                  <a:ext cx="1143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SFTP server</a:t>
                  </a:r>
                  <a:endParaRPr lang="LID4096" sz="1400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75A970-62C7-4E93-A1A3-4FE83E2AA37D}"/>
                  </a:ext>
                </a:extLst>
              </p:cNvPr>
              <p:cNvGrpSpPr/>
              <p:nvPr/>
            </p:nvGrpSpPr>
            <p:grpSpPr>
              <a:xfrm>
                <a:off x="3732751" y="1673476"/>
                <a:ext cx="1645949" cy="964655"/>
                <a:chOff x="3427412" y="1428166"/>
                <a:chExt cx="1645949" cy="96465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99C2F98-127A-4236-8BFC-8CF17FC3F7F9}"/>
                    </a:ext>
                  </a:extLst>
                </p:cNvPr>
                <p:cNvSpPr/>
                <p:nvPr/>
              </p:nvSpPr>
              <p:spPr>
                <a:xfrm>
                  <a:off x="3519979" y="1784835"/>
                  <a:ext cx="653088" cy="420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NLB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B24E31F-912E-4258-86DB-0971AA1DD4AB}"/>
                    </a:ext>
                  </a:extLst>
                </p:cNvPr>
                <p:cNvSpPr/>
                <p:nvPr/>
              </p:nvSpPr>
              <p:spPr>
                <a:xfrm>
                  <a:off x="3427412" y="1429948"/>
                  <a:ext cx="1639315" cy="96287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222C2B-16EC-4813-96B0-850A219A2C41}"/>
                    </a:ext>
                  </a:extLst>
                </p:cNvPr>
                <p:cNvSpPr txBox="1"/>
                <p:nvPr/>
              </p:nvSpPr>
              <p:spPr>
                <a:xfrm>
                  <a:off x="3447086" y="1428166"/>
                  <a:ext cx="16262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Keep alive service</a:t>
                  </a:r>
                  <a:endParaRPr lang="LID4096" sz="1400" dirty="0"/>
                </a:p>
              </p:txBody>
            </p: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CC8D3F55-AE73-4B91-9817-80CE9F994B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9747" y="1730086"/>
                  <a:ext cx="541041" cy="541041"/>
                </a:xfrm>
                <a:prstGeom prst="rect">
                  <a:avLst/>
                </a:prstGeom>
              </p:spPr>
            </p:pic>
          </p:grp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BEB52E5-E4C7-4D17-ABF8-2DE18E04F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706" y="381000"/>
              <a:ext cx="789848" cy="597185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C75D85-19F4-4217-836E-483294B3F85B}"/>
                </a:ext>
              </a:extLst>
            </p:cNvPr>
            <p:cNvSpPr txBox="1"/>
            <p:nvPr/>
          </p:nvSpPr>
          <p:spPr>
            <a:xfrm>
              <a:off x="2737128" y="87942"/>
              <a:ext cx="756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WAF</a:t>
              </a:r>
              <a:endParaRPr lang="LID4096" sz="14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CF1399-8960-4AAE-BA3A-C694DC51522B}"/>
                </a:ext>
              </a:extLst>
            </p:cNvPr>
            <p:cNvGrpSpPr/>
            <p:nvPr/>
          </p:nvGrpSpPr>
          <p:grpSpPr>
            <a:xfrm>
              <a:off x="6908193" y="529073"/>
              <a:ext cx="2076805" cy="3011366"/>
              <a:chOff x="6475412" y="529073"/>
              <a:chExt cx="2076805" cy="30113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FEE290-A323-4A5E-A2BA-72BE4D382A2E}"/>
                  </a:ext>
                </a:extLst>
              </p:cNvPr>
              <p:cNvSpPr/>
              <p:nvPr/>
            </p:nvSpPr>
            <p:spPr>
              <a:xfrm>
                <a:off x="6475412" y="529073"/>
                <a:ext cx="2076805" cy="30113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81F731-3719-49A2-ABE5-1F58C76ADA83}"/>
                  </a:ext>
                </a:extLst>
              </p:cNvPr>
              <p:cNvSpPr txBox="1"/>
              <p:nvPr/>
            </p:nvSpPr>
            <p:spPr>
              <a:xfrm>
                <a:off x="6625452" y="637540"/>
                <a:ext cx="192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 servers pool</a:t>
                </a:r>
                <a:endParaRPr lang="LID4096" dirty="0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45A1658-FD40-400D-9F12-FC122C8B8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3278" y="1042373"/>
                <a:ext cx="621071" cy="771584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DFDACDC-1637-450D-BABD-F76FB50AA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8298" y="1866547"/>
                <a:ext cx="621071" cy="771584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80E765E-70DE-4BF3-86AD-F80737CD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028" y="2713135"/>
                <a:ext cx="621071" cy="771584"/>
              </a:xfrm>
              <a:prstGeom prst="rect">
                <a:avLst/>
              </a:prstGeom>
            </p:spPr>
          </p:pic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8D7983-4861-4EB5-B5EB-D506FC5DB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05" y="989647"/>
              <a:ext cx="0" cy="6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6BD0BD-54B9-4609-919F-CF529C4E4593}"/>
                </a:ext>
              </a:extLst>
            </p:cNvPr>
            <p:cNvSpPr txBox="1"/>
            <p:nvPr/>
          </p:nvSpPr>
          <p:spPr>
            <a:xfrm>
              <a:off x="655924" y="1170510"/>
              <a:ext cx="68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HTTPS</a:t>
              </a:r>
              <a:endParaRPr lang="LID4096" sz="1400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7930A5-E0D9-4B9F-88DB-C8B404499023}"/>
                </a:ext>
              </a:extLst>
            </p:cNvPr>
            <p:cNvCxnSpPr/>
            <p:nvPr/>
          </p:nvCxnSpPr>
          <p:spPr>
            <a:xfrm>
              <a:off x="1293801" y="989647"/>
              <a:ext cx="0" cy="693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FDADA44-B319-45A4-B52F-9A57E4A027C7}"/>
                </a:ext>
              </a:extLst>
            </p:cNvPr>
            <p:cNvGrpSpPr/>
            <p:nvPr/>
          </p:nvGrpSpPr>
          <p:grpSpPr>
            <a:xfrm>
              <a:off x="1751012" y="494260"/>
              <a:ext cx="1162771" cy="307777"/>
              <a:chOff x="1751012" y="494260"/>
              <a:chExt cx="1162771" cy="30777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55E73B4-FAB3-4530-BBB7-FE6F150E1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0783" y="523130"/>
                <a:ext cx="1143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0EBFA2F-008C-4233-A059-0FDA12DB63E8}"/>
                  </a:ext>
                </a:extLst>
              </p:cNvPr>
              <p:cNvSpPr txBox="1"/>
              <p:nvPr/>
            </p:nvSpPr>
            <p:spPr>
              <a:xfrm>
                <a:off x="1999389" y="494260"/>
                <a:ext cx="685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HTTPS</a:t>
                </a:r>
                <a:endParaRPr lang="LID4096" sz="1400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05361D5-326F-448E-8BF8-32E3681A573E}"/>
                  </a:ext>
                </a:extLst>
              </p:cNvPr>
              <p:cNvCxnSpPr/>
              <p:nvPr/>
            </p:nvCxnSpPr>
            <p:spPr>
              <a:xfrm flipH="1">
                <a:off x="1751012" y="774563"/>
                <a:ext cx="1162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F6B557A-7218-47D1-ACE3-8375DEAEAED2}"/>
                </a:ext>
              </a:extLst>
            </p:cNvPr>
            <p:cNvGrpSpPr/>
            <p:nvPr/>
          </p:nvGrpSpPr>
          <p:grpSpPr>
            <a:xfrm>
              <a:off x="1697123" y="2007431"/>
              <a:ext cx="1206775" cy="307777"/>
              <a:chOff x="1697123" y="2007431"/>
              <a:chExt cx="1206775" cy="307777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90C5F5C-6E68-4AED-89D3-3A32C299A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1113" y="2034756"/>
                <a:ext cx="1192784" cy="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5270064-DD7D-4DB8-ABB2-2D9CFB2AE24D}"/>
                  </a:ext>
                </a:extLst>
              </p:cNvPr>
              <p:cNvSpPr txBox="1"/>
              <p:nvPr/>
            </p:nvSpPr>
            <p:spPr>
              <a:xfrm>
                <a:off x="1989503" y="2007431"/>
                <a:ext cx="685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HTTPS</a:t>
                </a:r>
                <a:endParaRPr lang="LID4096" sz="1400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9E6F3701-3738-4EF0-B267-347DBC3F4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123" y="2287734"/>
                <a:ext cx="1206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8931716-8C99-4E22-B7A9-40DE2264A916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280585" y="505141"/>
              <a:ext cx="1539555" cy="11782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8547FE77-E5AD-4C0E-9AEA-A7CBC3782F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80588" y="774563"/>
              <a:ext cx="1211937" cy="915688"/>
            </a:xfrm>
            <a:prstGeom prst="bentConnector3">
              <a:avLst>
                <a:gd name="adj1" fmla="val -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EF2786C-0E90-40AF-9BD9-68CC359119EA}"/>
                </a:ext>
              </a:extLst>
            </p:cNvPr>
            <p:cNvSpPr txBox="1"/>
            <p:nvPr/>
          </p:nvSpPr>
          <p:spPr>
            <a:xfrm>
              <a:off x="3422914" y="494259"/>
              <a:ext cx="1313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Authentication</a:t>
              </a:r>
              <a:endParaRPr lang="LID4096" sz="14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51FC31A-67C0-4AF7-93EA-DE40C7DDFABC}"/>
                </a:ext>
              </a:extLst>
            </p:cNvPr>
            <p:cNvCxnSpPr/>
            <p:nvPr/>
          </p:nvCxnSpPr>
          <p:spPr>
            <a:xfrm>
              <a:off x="3280585" y="2034756"/>
              <a:ext cx="70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8ADB6C7-9BE7-467C-9852-8FB55C71A6A7}"/>
                </a:ext>
              </a:extLst>
            </p:cNvPr>
            <p:cNvCxnSpPr/>
            <p:nvPr/>
          </p:nvCxnSpPr>
          <p:spPr>
            <a:xfrm flipH="1">
              <a:off x="3280585" y="2315208"/>
              <a:ext cx="701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4E4558-9840-4B32-8AD2-6469F5222510}"/>
                </a:ext>
              </a:extLst>
            </p:cNvPr>
            <p:cNvSpPr txBox="1"/>
            <p:nvPr/>
          </p:nvSpPr>
          <p:spPr>
            <a:xfrm>
              <a:off x="3253134" y="2015282"/>
              <a:ext cx="780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payload</a:t>
              </a:r>
              <a:endParaRPr lang="LID4096" sz="14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EFD62D3-DE2E-4845-A2B8-D283E2362FE8}"/>
                </a:ext>
              </a:extLst>
            </p:cNvPr>
            <p:cNvCxnSpPr/>
            <p:nvPr/>
          </p:nvCxnSpPr>
          <p:spPr>
            <a:xfrm flipV="1">
              <a:off x="5626643" y="1478287"/>
              <a:ext cx="1281550" cy="4816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E71C1EF-A24B-46EC-80B4-508A54CF20E0}"/>
                </a:ext>
              </a:extLst>
            </p:cNvPr>
            <p:cNvCxnSpPr>
              <a:cxnSpLocks/>
            </p:cNvCxnSpPr>
            <p:nvPr/>
          </p:nvCxnSpPr>
          <p:spPr>
            <a:xfrm>
              <a:off x="5633277" y="2207356"/>
              <a:ext cx="1278359" cy="125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FF7D49D-E3E2-47EA-8B8A-0AF8B226F690}"/>
                </a:ext>
              </a:extLst>
            </p:cNvPr>
            <p:cNvCxnSpPr>
              <a:cxnSpLocks/>
            </p:cNvCxnSpPr>
            <p:nvPr/>
          </p:nvCxnSpPr>
          <p:spPr>
            <a:xfrm>
              <a:off x="5626643" y="2461073"/>
              <a:ext cx="1281550" cy="448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CE3BCC5-89C7-4053-9A4A-955C3B0D65CA}"/>
                </a:ext>
              </a:extLst>
            </p:cNvPr>
            <p:cNvSpPr txBox="1"/>
            <p:nvPr/>
          </p:nvSpPr>
          <p:spPr>
            <a:xfrm>
              <a:off x="5938112" y="1952008"/>
              <a:ext cx="103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HTTPS payload</a:t>
              </a:r>
              <a:endParaRPr lang="LID4096" sz="1400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83E438B-F22B-4F8B-886A-7361FBBC65A8}"/>
                </a:ext>
              </a:extLst>
            </p:cNvPr>
            <p:cNvCxnSpPr/>
            <p:nvPr/>
          </p:nvCxnSpPr>
          <p:spPr>
            <a:xfrm>
              <a:off x="8984998" y="1058526"/>
              <a:ext cx="1148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F4730-9A4F-4DA5-BEB8-D49CCC326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4998" y="1471930"/>
              <a:ext cx="11480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34E6E65-5045-4DA8-B8C8-1DFEB77DC9F0}"/>
                </a:ext>
              </a:extLst>
            </p:cNvPr>
            <p:cNvSpPr txBox="1"/>
            <p:nvPr/>
          </p:nvSpPr>
          <p:spPr>
            <a:xfrm>
              <a:off x="9280398" y="1120082"/>
              <a:ext cx="81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CRUD</a:t>
              </a:r>
              <a:endParaRPr lang="LID4096" sz="1400" dirty="0"/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18629C1C-23FF-4499-B344-0E33DB7EF53A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10800000" flipV="1">
              <a:off x="5175907" y="3540438"/>
              <a:ext cx="2535172" cy="1076751"/>
            </a:xfrm>
            <a:prstGeom prst="bentConnector3">
              <a:avLst>
                <a:gd name="adj1" fmla="val -2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19E000-C775-4040-B0A3-12D16336C955}"/>
                </a:ext>
              </a:extLst>
            </p:cNvPr>
            <p:cNvSpPr txBox="1"/>
            <p:nvPr/>
          </p:nvSpPr>
          <p:spPr>
            <a:xfrm>
              <a:off x="6094412" y="4278899"/>
              <a:ext cx="1066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Lab orders</a:t>
              </a:r>
              <a:endParaRPr lang="LID4096" sz="1400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E9239EE-E0E2-4BFE-8627-D702D26D3294}"/>
                </a:ext>
              </a:extLst>
            </p:cNvPr>
            <p:cNvCxnSpPr>
              <a:cxnSpLocks/>
              <a:stCxn id="34" idx="1"/>
              <a:endCxn id="53" idx="3"/>
            </p:cNvCxnSpPr>
            <p:nvPr/>
          </p:nvCxnSpPr>
          <p:spPr>
            <a:xfrm flipH="1">
              <a:off x="1711113" y="4617190"/>
              <a:ext cx="2270642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F9B61363-E6CA-4099-B007-50176F4DE0AD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5175907" y="3540438"/>
              <a:ext cx="3156243" cy="2343287"/>
            </a:xfrm>
            <a:prstGeom prst="bentConnector3">
              <a:avLst>
                <a:gd name="adj1" fmla="val 1000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61C7565-514C-4293-A6FC-58506EC19389}"/>
                </a:ext>
              </a:extLst>
            </p:cNvPr>
            <p:cNvSpPr txBox="1"/>
            <p:nvPr/>
          </p:nvSpPr>
          <p:spPr>
            <a:xfrm>
              <a:off x="5713412" y="5602334"/>
              <a:ext cx="2543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Automatic Results processing</a:t>
              </a:r>
              <a:endParaRPr lang="LID4096" sz="1400" dirty="0"/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0BBFADAB-01D9-4666-8B41-43D56223FDFD}"/>
                </a:ext>
              </a:extLst>
            </p:cNvPr>
            <p:cNvCxnSpPr>
              <a:stCxn id="53" idx="2"/>
              <a:endCxn id="39" idx="1"/>
            </p:cNvCxnSpPr>
            <p:nvPr/>
          </p:nvCxnSpPr>
          <p:spPr>
            <a:xfrm rot="16200000" flipH="1">
              <a:off x="2128001" y="4029971"/>
              <a:ext cx="771014" cy="29364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7B63A81-5375-4E06-895F-A46D3A1EF12F}"/>
                </a:ext>
              </a:extLst>
            </p:cNvPr>
            <p:cNvSpPr txBox="1"/>
            <p:nvPr/>
          </p:nvSpPr>
          <p:spPr>
            <a:xfrm>
              <a:off x="1341712" y="5602335"/>
              <a:ext cx="109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Lab Results</a:t>
              </a:r>
              <a:endParaRPr lang="LID4096" sz="1400" dirty="0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640FE1E9-DA00-4472-961E-BD36F67A292B}"/>
                </a:ext>
              </a:extLst>
            </p:cNvPr>
            <p:cNvCxnSpPr>
              <a:stCxn id="53" idx="0"/>
            </p:cNvCxnSpPr>
            <p:nvPr/>
          </p:nvCxnSpPr>
          <p:spPr>
            <a:xfrm rot="5400000" flipH="1" flipV="1">
              <a:off x="1429494" y="2663767"/>
              <a:ext cx="1100056" cy="186852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9D8D3BDF-03FE-48E5-8BE1-AB9BD82555A8}"/>
                </a:ext>
              </a:extLst>
            </p:cNvPr>
            <p:cNvCxnSpPr/>
            <p:nvPr/>
          </p:nvCxnSpPr>
          <p:spPr>
            <a:xfrm flipV="1">
              <a:off x="3280585" y="2475228"/>
              <a:ext cx="726417" cy="57277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F1BA148-A331-481B-A0F9-58316DE32AC2}"/>
                </a:ext>
              </a:extLst>
            </p:cNvPr>
            <p:cNvSpPr txBox="1"/>
            <p:nvPr/>
          </p:nvSpPr>
          <p:spPr>
            <a:xfrm>
              <a:off x="1136617" y="2792177"/>
              <a:ext cx="1710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Lab Results</a:t>
              </a:r>
            </a:p>
            <a:p>
              <a:r>
                <a:rPr lang="en-US" sz="1400" dirty="0"/>
                <a:t>Manual Processing</a:t>
              </a:r>
            </a:p>
          </p:txBody>
        </p:sp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0D647607-6495-48A8-8687-DC222C0BF3E5}"/>
              </a:ext>
            </a:extLst>
          </p:cNvPr>
          <p:cNvSpPr txBox="1">
            <a:spLocks/>
          </p:cNvSpPr>
          <p:nvPr/>
        </p:nvSpPr>
        <p:spPr>
          <a:xfrm>
            <a:off x="387323" y="72376"/>
            <a:ext cx="8686801" cy="50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3340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1" y="1088472"/>
            <a:ext cx="8686801" cy="5324912"/>
          </a:xfrm>
        </p:spPr>
        <p:txBody>
          <a:bodyPr>
            <a:noAutofit/>
          </a:bodyPr>
          <a:lstStyle/>
          <a:p>
            <a:r>
              <a:rPr lang="en-US" sz="1600" dirty="0"/>
              <a:t>Integrated permission levels </a:t>
            </a:r>
          </a:p>
          <a:p>
            <a:pPr lvl="1"/>
            <a:r>
              <a:rPr lang="en-US" sz="1400" dirty="0"/>
              <a:t>Self registration </a:t>
            </a:r>
          </a:p>
          <a:p>
            <a:pPr lvl="3"/>
            <a:r>
              <a:rPr lang="en-US" sz="1200" dirty="0"/>
              <a:t>Create new system account/use the third-party authentication service like Google/Facebook</a:t>
            </a:r>
          </a:p>
          <a:p>
            <a:pPr lvl="3"/>
            <a:r>
              <a:rPr lang="en-US" sz="1200" dirty="0"/>
              <a:t>Account activation by email verification</a:t>
            </a:r>
          </a:p>
          <a:p>
            <a:pPr lvl="3"/>
            <a:r>
              <a:rPr lang="en-US" sz="1200" dirty="0"/>
              <a:t>Optional, activate multi-factor authentication (2FA) via email/Smartphone Application</a:t>
            </a:r>
          </a:p>
          <a:p>
            <a:pPr lvl="3"/>
            <a:r>
              <a:rPr lang="en-US" sz="1200" dirty="0"/>
              <a:t>Accept license agreement</a:t>
            </a:r>
          </a:p>
          <a:p>
            <a:pPr lvl="3"/>
            <a:r>
              <a:rPr lang="en-US" sz="1200" dirty="0"/>
              <a:t>Payment</a:t>
            </a:r>
          </a:p>
          <a:p>
            <a:pPr lvl="4"/>
            <a:r>
              <a:rPr lang="en-US" sz="1200" dirty="0"/>
              <a:t>Trial period</a:t>
            </a:r>
          </a:p>
          <a:p>
            <a:pPr lvl="4"/>
            <a:r>
              <a:rPr lang="en-US" sz="1200" dirty="0"/>
              <a:t>Pay via one of payment services or credit/debit card</a:t>
            </a:r>
          </a:p>
          <a:p>
            <a:pPr lvl="1"/>
            <a:r>
              <a:rPr lang="en-US" sz="1400" dirty="0"/>
              <a:t>Authentication</a:t>
            </a:r>
          </a:p>
          <a:p>
            <a:pPr lvl="3"/>
            <a:r>
              <a:rPr lang="en-US" sz="1200" dirty="0"/>
              <a:t>System account/SSO via  the third-party solutions</a:t>
            </a:r>
          </a:p>
          <a:p>
            <a:pPr lvl="3"/>
            <a:r>
              <a:rPr lang="en-US" sz="1200" dirty="0"/>
              <a:t>multi-factor authentication (2FA), if activated</a:t>
            </a:r>
          </a:p>
          <a:p>
            <a:pPr lvl="1"/>
            <a:r>
              <a:rPr lang="en-US" sz="1400" dirty="0"/>
              <a:t>Authentication</a:t>
            </a:r>
          </a:p>
          <a:p>
            <a:pPr lvl="2"/>
            <a:r>
              <a:rPr lang="en-US" sz="1200" dirty="0"/>
              <a:t>Based on roles</a:t>
            </a:r>
          </a:p>
          <a:p>
            <a:pPr lvl="3"/>
            <a:r>
              <a:rPr lang="en-US" sz="1200" dirty="0"/>
              <a:t>Global Admin (system root permissions)</a:t>
            </a:r>
          </a:p>
          <a:p>
            <a:pPr lvl="3"/>
            <a:r>
              <a:rPr lang="en-US" sz="1200" dirty="0"/>
              <a:t>Domain Admin (domain root permissions)</a:t>
            </a:r>
          </a:p>
          <a:p>
            <a:pPr lvl="3"/>
            <a:r>
              <a:rPr lang="en-US" sz="1200" dirty="0"/>
              <a:t>Project Admin (CRUD permissions on his projects and manage regular users)</a:t>
            </a:r>
          </a:p>
          <a:p>
            <a:pPr lvl="3"/>
            <a:r>
              <a:rPr lang="en-US" sz="1200" dirty="0"/>
              <a:t>Regular user (has permissions granted by Project Admin)</a:t>
            </a:r>
          </a:p>
        </p:txBody>
      </p:sp>
    </p:spTree>
    <p:extLst>
      <p:ext uri="{BB962C8B-B14F-4D97-AF65-F5344CB8AC3E}">
        <p14:creationId xmlns:p14="http://schemas.microsoft.com/office/powerpoint/2010/main" val="30901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C4826C8B-F697-428B-AD35-112B4B58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53340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5D26766-7127-40AF-A6F5-0CFB3F53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914400"/>
            <a:ext cx="8686801" cy="5410200"/>
          </a:xfrm>
        </p:spPr>
        <p:txBody>
          <a:bodyPr>
            <a:noAutofit/>
          </a:bodyPr>
          <a:lstStyle/>
          <a:p>
            <a:r>
              <a:rPr lang="en-US" sz="1400" dirty="0"/>
              <a:t>Make it possible for a project admin to define its project information by himself</a:t>
            </a:r>
          </a:p>
          <a:p>
            <a:r>
              <a:rPr lang="en-US" sz="1400" dirty="0"/>
              <a:t>Easily fill online Forms/Checklists of any kind to support your business flow</a:t>
            </a:r>
          </a:p>
          <a:p>
            <a:r>
              <a:rPr lang="en-US" sz="1400" dirty="0"/>
              <a:t>Export Forms to Excel/PDF (for final Signatures)</a:t>
            </a:r>
          </a:p>
          <a:p>
            <a:r>
              <a:rPr lang="en-US" sz="1400" dirty="0"/>
              <a:t>Attach and save any documentation (Signed Document, ISO, etc.)</a:t>
            </a:r>
          </a:p>
          <a:p>
            <a:r>
              <a:rPr lang="en-US" sz="1400" dirty="0"/>
              <a:t>Track Activity by – </a:t>
            </a:r>
          </a:p>
          <a:p>
            <a:pPr lvl="1"/>
            <a:r>
              <a:rPr lang="en-US" sz="1400" dirty="0"/>
              <a:t>Exporting data to a Report</a:t>
            </a:r>
          </a:p>
          <a:p>
            <a:pPr lvl="1"/>
            <a:r>
              <a:rPr lang="en-US" sz="1400" dirty="0"/>
              <a:t>Easily search for data using built in search engine</a:t>
            </a:r>
          </a:p>
          <a:p>
            <a:pPr lvl="1"/>
            <a:r>
              <a:rPr lang="en-US" sz="1400" dirty="0"/>
              <a:t>Analyze data Online</a:t>
            </a:r>
          </a:p>
          <a:p>
            <a:r>
              <a:rPr lang="en-US" sz="1400" dirty="0"/>
              <a:t>Lab orders management (SII, </a:t>
            </a:r>
            <a:r>
              <a:rPr lang="en-US" sz="1400" dirty="0" err="1"/>
              <a:t>Isotop</a:t>
            </a:r>
            <a:r>
              <a:rPr lang="en-US" sz="1400" dirty="0"/>
              <a:t>, Magma)</a:t>
            </a:r>
          </a:p>
          <a:p>
            <a:r>
              <a:rPr lang="en-US" sz="1400"/>
              <a:t>Multilingual  </a:t>
            </a:r>
            <a:r>
              <a:rPr lang="en-US" sz="1400" dirty="0"/>
              <a:t>Support</a:t>
            </a:r>
          </a:p>
          <a:p>
            <a:pPr lvl="1"/>
            <a:r>
              <a:rPr lang="en-US" sz="1200" dirty="0"/>
              <a:t>English</a:t>
            </a:r>
          </a:p>
          <a:p>
            <a:pPr lvl="1"/>
            <a:r>
              <a:rPr lang="en-US" sz="1200" dirty="0"/>
              <a:t>Hebrew</a:t>
            </a:r>
          </a:p>
          <a:p>
            <a:pPr lvl="1"/>
            <a:r>
              <a:rPr lang="en-US" sz="1200" dirty="0"/>
              <a:t>Russian</a:t>
            </a:r>
          </a:p>
        </p:txBody>
      </p:sp>
    </p:spTree>
    <p:extLst>
      <p:ext uri="{BB962C8B-B14F-4D97-AF65-F5344CB8AC3E}">
        <p14:creationId xmlns:p14="http://schemas.microsoft.com/office/powerpoint/2010/main" val="67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Tree management</a:t>
            </a:r>
          </a:p>
          <a:p>
            <a:r>
              <a:rPr lang="en-US" dirty="0"/>
              <a:t>Project Contacts Management</a:t>
            </a:r>
          </a:p>
          <a:p>
            <a:r>
              <a:rPr lang="en-US" dirty="0"/>
              <a:t>Preliminary Control</a:t>
            </a:r>
          </a:p>
          <a:p>
            <a:r>
              <a:rPr lang="en-US" dirty="0"/>
              <a:t>Work Checklists Management</a:t>
            </a:r>
          </a:p>
          <a:p>
            <a:r>
              <a:rPr lang="en-US" dirty="0"/>
              <a:t>NCR (Non-Conformance </a:t>
            </a:r>
            <a:r>
              <a:rPr lang="en-US" b="1" dirty="0"/>
              <a:t>Request</a:t>
            </a:r>
            <a:r>
              <a:rPr lang="en-US" dirty="0"/>
              <a:t> / Report)</a:t>
            </a:r>
          </a:p>
          <a:p>
            <a:r>
              <a:rPr lang="en-US" dirty="0"/>
              <a:t>POC  (</a:t>
            </a:r>
            <a:r>
              <a:rPr lang="en" dirty="0"/>
              <a:t>Proof of concept</a:t>
            </a:r>
            <a:r>
              <a:rPr lang="en-US" dirty="0"/>
              <a:t>)</a:t>
            </a:r>
          </a:p>
          <a:p>
            <a:r>
              <a:rPr lang="en-US" dirty="0"/>
              <a:t>Lab Orders and Lab Results management</a:t>
            </a:r>
          </a:p>
          <a:p>
            <a:r>
              <a:rPr lang="en-US" dirty="0"/>
              <a:t>Supervision Reports</a:t>
            </a:r>
          </a:p>
          <a:p>
            <a:r>
              <a:rPr lang="en-US" dirty="0"/>
              <a:t>RFI (Request For Information)</a:t>
            </a:r>
          </a:p>
          <a:p>
            <a:r>
              <a:rPr lang="en-US" dirty="0"/>
              <a:t>Reporting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606</Words>
  <Application>Microsoft Office PowerPoint</Application>
  <PresentationFormat>Custom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Business Contrast 16x9</vt:lpstr>
      <vt:lpstr>Vi-Soft</vt:lpstr>
      <vt:lpstr>Content list</vt:lpstr>
      <vt:lpstr>Abbreviations - technology stack</vt:lpstr>
      <vt:lpstr>Abbreviations - business</vt:lpstr>
      <vt:lpstr>Technology</vt:lpstr>
      <vt:lpstr>PowerPoint Presentation</vt:lpstr>
      <vt:lpstr>Solution Overview</vt:lpstr>
      <vt:lpstr>Solution Overview</vt:lpstr>
      <vt:lpstr>Business Processes</vt:lpstr>
      <vt:lpstr>Administration roles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2016-01-05T10:16:43Z</dcterms:created>
  <dcterms:modified xsi:type="dcterms:W3CDTF">2018-05-07T09:18:50Z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