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04F6BD0-A6D7-4C73-9AC0-134DBCC2E5E9}">
          <p14:sldIdLst>
            <p14:sldId id="257"/>
          </p14:sldIdLst>
        </p14:section>
        <p14:section name="Intro" id="{063E6D62-852F-467B-819C-65F37B2D4AA0}">
          <p14:sldIdLst>
            <p14:sldId id="258"/>
            <p14:sldId id="259"/>
            <p14:sldId id="260"/>
          </p14:sldIdLst>
        </p14:section>
        <p14:section name="GLM" id="{8AB3916F-E5B6-45F6-AFA0-28DBF4D36F42}">
          <p14:sldIdLst>
            <p14:sldId id="261"/>
            <p14:sldId id="262"/>
            <p14:sldId id="263"/>
          </p14:sldIdLst>
        </p14:section>
        <p14:section name="Application" id="{7277A8F9-75EB-4797-95B3-D309DD5998EB}">
          <p14:sldIdLst>
            <p14:sldId id="264"/>
            <p14:sldId id="265"/>
            <p14:sldId id="266"/>
            <p14:sldId id="267"/>
          </p14:sldIdLst>
        </p14:section>
        <p14:section name="Data" id="{9CD9AD96-E8AD-402A-B1CE-49119D2522C8}">
          <p14:sldIdLst>
            <p14:sldId id="268"/>
            <p14:sldId id="269"/>
            <p14:sldId id="270"/>
            <p14:sldId id="271"/>
            <p14:sldId id="272"/>
          </p14:sldIdLst>
        </p14:section>
        <p14:section name="Fitting" id="{1EB1F553-AA91-4E6F-97F5-F080FB3DF159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8893095B-C7B9-47A0-92B4-0DD23E5C6E9C}">
          <p14:sldIdLst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D74B5-BDCB-429F-9106-548CA972C1F7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6668F-BDD2-492B-9A05-1518C611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6BB55-202D-4AE1-A8BD-F6085BC723B5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67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6BB55-202D-4AE1-A8BD-F6085BC723B5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24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8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8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50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92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57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0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9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7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3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7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3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7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4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kaike_information_criterion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s.ucla.edu/stat/data/fish.csv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courses.science.psu.edu/stat504/node/21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>
                    <a:lumMod val="50000"/>
                  </a:schemeClr>
                </a:solidFill>
              </a:rPr>
              <a:t>ANALYSIS OF FISHING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cap="none" dirty="0">
                <a:solidFill>
                  <a:schemeClr val="tx2">
                    <a:lumMod val="75000"/>
                  </a:schemeClr>
                </a:solidFill>
              </a:rPr>
              <a:t>APPLICATION OF COUNT REGRESSION</a:t>
            </a:r>
            <a:endParaRPr lang="en-US" cap="non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accent4">
                    <a:lumMod val="50000"/>
                  </a:schemeClr>
                </a:solidFill>
              </a:rPr>
              <a:t>Anirban Ray Semester VI Roll No. 446 (2014-17)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5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GOODNESS OF FIT TEST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TO TEST WHETHER A FIT IS GOOD OR NOT, PEARSON'S CHI-SQUARED STATISTIC CAN BE USED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, ASYMPTOTICALLY (PROVIDED THE FIT IS GOOD)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𝑓𝑟𝑒𝑞𝑢𝑒𝑛𝑐𝑖𝑒𝑠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𝑓𝑟𝑒𝑞𝑢𝑒𝑛𝑐𝑖𝑒𝑠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𝑐𝑙𝑎𝑠𝑠𝑒𝑠</m:t>
                    </m:r>
                  </m:oMath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b="0" cap="none" dirty="0">
                    <a:solidFill>
                      <a:schemeClr val="tx2">
                        <a:lumMod val="75000"/>
                      </a:schemeClr>
                    </a:solidFill>
                  </a:rPr>
                  <a:t>IF UNKNOWN,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NEED TO BE ESTIMATED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cap="none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USING THE FITTED MODEL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I</a:t>
                </a:r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N CASE THERE ARE </a:t>
                </a:r>
                <a14:m>
                  <m:oMath xmlns:m="http://schemas.openxmlformats.org/officeDocument/2006/math">
                    <m:r>
                      <a:rPr lang="en-US" i="1" cap="none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INDEPENDENT PARAMETERS,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−1−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CHI-SQUARE APPROXIMATION </a:t>
                </a:r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WORKS IF SAMPLE SIZE IS LARGER THAN 50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5,∀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06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391269"/>
      </p:ext>
    </p:extLst>
  </p:cSld>
  <p:clrMapOvr>
    <a:masterClrMapping/>
  </p:clrMapOvr>
  <p:transition spd="slow">
    <p:cover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AKAIKE INFORMATION CRITERION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AS A MEASURE OF RELATIVE QUALITY OF TWO STATISTICAL MODELS FOR A GIVEN A GIVEN SET OF DATA, A. I. C. CAN BE USED</a:t>
                </a:r>
              </a:p>
              <a:p>
                <a14:m>
                  <m:oMath xmlns:m="http://schemas.openxmlformats.org/officeDocument/2006/math"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𝑙𝑜𝑔𝑙𝑖𝑘𝑒𝑙𝑖h𝑜𝑜𝑑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𝑝𝑎𝑟𝑎𝑚𝑒𝑡𝑟𝑠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𝑓𝑖𝑡𝑡𝑒𝑑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AS LOG-LIKELIHOOD OF A MODEL INCREASES, IT EXPLAINS THE DATA BETTER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THUS THE</a:t>
                </a:r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MODEL WITH LOWER VALUE OF A. I. C. IS THE BETTER ONE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THIS CAN BE USED ONLY WHEN FITTING IS DONE BY METHOD OF MAXIMUM LIKELIHOOD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06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hlinkClick r:id="rId3" tooltip="Akaike information criterion"/>
              </a:rPr>
              <a:t>Wikipedia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38893"/>
      </p:ext>
    </p:extLst>
  </p:cSld>
  <p:clrMapOvr>
    <a:masterClrMapping/>
  </p:clrMapOvr>
  <p:transition spd="slow">
    <p:cover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/>
                </a:solidFill>
              </a:rPr>
              <a:t>DATA UNDER STUDY</a:t>
            </a:r>
            <a:endParaRPr lang="en-IN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37319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Description of the problem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Fishing is allowed in a state park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wildlife biologists want to model how many fish are being caught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IN" cap="none" dirty="0">
                <a:solidFill>
                  <a:schemeClr val="tx2">
                    <a:lumMod val="75000"/>
                  </a:schemeClr>
                </a:solidFill>
              </a:rPr>
              <a:t>ATA COLLECTED ON 250 GROUPS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FOLLOWING OBSERVATIONS ARE NOTED FOR ALL GROUPS</a:t>
            </a:r>
            <a:endParaRPr lang="en-IN" cap="none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quarter" idx="14"/>
            <p:extLst/>
          </p:nvPr>
        </p:nvGraphicFramePr>
        <p:xfrm>
          <a:off x="6172200" y="2687320"/>
          <a:ext cx="510540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943">
                  <a:extLst>
                    <a:ext uri="{9D8B030D-6E8A-4147-A177-3AD203B41FA5}">
                      <a16:colId xmlns:a16="http://schemas.microsoft.com/office/drawing/2014/main" val="2915360866"/>
                    </a:ext>
                  </a:extLst>
                </a:gridCol>
                <a:gridCol w="3921457">
                  <a:extLst>
                    <a:ext uri="{9D8B030D-6E8A-4147-A177-3AD203B41FA5}">
                      <a16:colId xmlns:a16="http://schemas.microsoft.com/office/drawing/2014/main" val="2737091514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count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NUMBER OF FISHES CAUGHT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0946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persons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NUMBER OF PERSONS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2498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child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NUMBER OF CHILDREN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3945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camper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WHETHER BROUGHT CAMPER OR NOT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5256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Source : </a:t>
            </a:r>
            <a:r>
              <a:rPr lang="en-IN" sz="1200" dirty="0">
                <a:solidFill>
                  <a:schemeClr val="accent4">
                    <a:lumMod val="50000"/>
                  </a:schemeClr>
                </a:solidFill>
                <a:hlinkClick r:id="rId2" tooltip="UCLA"/>
              </a:rPr>
              <a:t>INSTITUTE FOR DIGITAL RESEARCH AND EDUCATION</a:t>
            </a:r>
            <a:endParaRPr lang="en-IN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77712"/>
      </p:ext>
    </p:extLst>
  </p:cSld>
  <p:clrMapOvr>
    <a:masterClrMapping/>
  </p:clrMapOvr>
  <p:transition spd="slow">
    <p:cover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PLAUSIBLE MODELS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Being the most common count model, Poisson model can be used primarily, provided mean and variance of number of fishes caught are approximately equal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mean is significantly less than variance, negative binomial could be an APPROPRIATE model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zeroes (either all or some) occur due to some independent process from the count process, Hurdle or zero-inflated models can give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3352408421"/>
      </p:ext>
    </p:extLst>
  </p:cSld>
  <p:clrMapOvr>
    <a:masterClrMapping/>
  </p:clrMapOvr>
  <p:transition spd="slow">
    <p:cover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INITIAL approaches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VARIABLES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2"/>
              <p:cNvSpPr>
                <a:spLocks noGrp="1"/>
              </p:cNvSpPr>
              <p:nvPr>
                <p:ph type="body" sz="half" idx="15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lang="en-I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𝑝𝑒𝑟𝑠𝑜𝑛𝑠</m:t>
                      </m:r>
                    </m:oMath>
                  </m:oMathPara>
                </a14:m>
                <a:endParaRPr lang="en-I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</m:oMath>
                  </m:oMathPara>
                </a14:m>
                <a:endParaRPr lang="en-I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𝑐𝑎𝑚𝑝𝑒𝑟</m:t>
                              </m:r>
                              <m:r>
                                <a:rPr lang="en-US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𝐹𝐴𝐿𝑆𝐸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𝑐𝑎𝑚𝑝𝑒𝑟</m:t>
                              </m:r>
                              <m:r>
                                <a:rPr lang="en-US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𝑇𝑅𝑈𝐸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𝑐𝑎𝑚𝑝𝑒𝑟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𝑇𝑅𝑈𝐸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𝑐𝑎𝑚𝑝𝑒𝑟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𝐹𝐴𝐿𝑆𝐸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5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Placeholder 2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DESCRIPTIVE MEASURES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23"/>
              <p:cNvSpPr>
                <a:spLocks noGrp="1"/>
              </p:cNvSpPr>
              <p:nvPr>
                <p:ph type="body" sz="half" idx="16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=3.296</m:t>
                      </m:r>
                    </m:oMath>
                  </m:oMathPara>
                </a14:m>
                <a:endParaRPr lang="en-US" b="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𝑉𝑎𝑟𝑖𝑎𝑛𝑐𝑒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=135.374</m:t>
                      </m:r>
                    </m:oMath>
                  </m:oMathPara>
                </a14:m>
                <a:endParaRPr lang="en-US" b="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𝐶𝑜𝑒𝑓𝑓𝑖𝑐𝑖𝑒𝑛𝑡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𝑆𝑘𝑒𝑤𝑛𝑒𝑠𝑠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=8.931</m:t>
                      </m:r>
                    </m:oMath>
                  </m:oMathPara>
                </a14:m>
                <a:endParaRPr lang="en-US" b="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𝐶𝑜𝑒𝑓𝑓𝑖𝑐𝑖𝑒𝑛𝑡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𝐾𝑢𝑟𝑡𝑜𝑠𝑖𝑠</m:t>
                      </m:r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=100.405</m:t>
                      </m:r>
                    </m:oMath>
                  </m:oMathPara>
                </a14:m>
                <a:endParaRPr lang="en-IN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COLUMN 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72510" y="2943356"/>
            <a:ext cx="3304929" cy="28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269"/>
      </p:ext>
    </p:extLst>
  </p:cSld>
  <p:clrMapOvr>
    <a:masterClrMapping/>
  </p:clrMapOvr>
  <p:transition spd="slow">
    <p:cover dir="l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OBSERVATIONS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WIDE VARIATION IN NUMBER OF FISHES CAUGHT, WITH AVERAGE BEING QUITE SMALL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POISSON MODEL CAN BE SUSPECTED TO BE VERY POOR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SIGNIFICANT PRESENCE OF OVER-DISPERSION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NEGATIVE BINOMIAL WOULD PROBABLY GIVE BETTER FIT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TOO MANY ZEROES IN THE AVAILABLE DATA - NO FISHING DATA IS NOT RECORDED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ZEROES ARE GENERATED BY TWO INDEPENDENT BINARY AND COUNT PROCESSES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ZERO-INFLATED POISSON MODEL COULD BE AN ALTERNATIVE</a:t>
            </a:r>
            <a:endParaRPr lang="en-IN" cap="none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94443"/>
      </p:ext>
    </p:extLst>
  </p:cSld>
  <p:clrMapOvr>
    <a:masterClrMapping/>
  </p:clrMapOvr>
  <p:transition spd="slow">
    <p:cover dir="l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/>
                </a:solidFill>
              </a:rPr>
              <a:t>FITTING OF DIFFERENT MODELS</a:t>
            </a:r>
            <a:endParaRPr lang="en-IN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58479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POISSON FITTING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P. M. F. OF </a:t>
                </a:r>
                <a14:m>
                  <m:oMath xmlns:m="http://schemas.openxmlformats.org/officeDocument/2006/math">
                    <m:r>
                      <a:rPr lang="en-US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 DISTRIBUTION - </a:t>
                </a:r>
                <a14:m>
                  <m:oMath xmlns:m="http://schemas.openxmlformats.org/officeDocument/2006/math"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ℕ</m:t>
                            </m:r>
                          </m:e>
                          <m:e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0        ,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M. L. E. OF </a:t>
                </a:r>
                <a14:m>
                  <m:oMath xmlns:m="http://schemas.openxmlformats.org/officeDocument/2006/math">
                    <m:r>
                      <a:rPr lang="en-US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IS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=3.296</m:t>
                    </m:r>
                  </m:oMath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=2001.086</m:t>
                    </m:r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, AN EXTREMELY UNLIKELY VALUE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P</a:t>
                </a:r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OISSON MODEL PROVIDES A POOR FIT FOR FISHING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341904"/>
      </p:ext>
    </p:extLst>
  </p:cSld>
  <p:clrMapOvr>
    <a:masterClrMapping/>
  </p:clrMapOvr>
  <p:transition spd="slow">
    <p:cover dir="l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NEGATIVE BINOMIAL FITTING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P. M. F. OF </a:t>
                </a:r>
                <a14:m>
                  <m:oMath xmlns:m="http://schemas.openxmlformats.org/officeDocument/2006/math">
                    <m:r>
                      <a:rPr lang="en-US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ℕ𝔹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DISTRIBUTION - </a:t>
                </a:r>
                <a14:m>
                  <m:oMath xmlns:m="http://schemas.openxmlformats.org/officeDocument/2006/math"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  <m: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  <m:f>
                              <m:fPr>
                                <m:ctrlP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cap="none" smtClean="0">
                                            <a:solidFill>
                                              <a:schemeClr val="tx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cap="none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 cap="none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 cap="none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ℕ</m:t>
                            </m:r>
                          </m:e>
                          <m:e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0                             ,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M. L. E. OF </a:t>
                </a:r>
                <a14:m>
                  <m:oMath xmlns:m="http://schemas.openxmlformats.org/officeDocument/2006/math">
                    <m:r>
                      <a:rPr lang="en-US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IS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cap="none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=3.296</m:t>
                    </m:r>
                  </m:oMath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S</a:t>
                </a:r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OLVING SCORE EQUATION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IN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IN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 cap="none" smtClean="0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−1+</m:t>
                                </m:r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acc>
                          <m:accPr>
                            <m:chr m:val="̅"/>
                            <m:ctrlP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brk m:alnAt="23"/>
                          </m:rP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, M. L. E. OF </a:t>
                </a:r>
                <a14:m>
                  <m:oMath xmlns:m="http://schemas.openxmlformats.org/officeDocument/2006/math"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IS 5.438.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cap="none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11.318</m:t>
                    </m:r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, WHICH IS A LIKELY VALUE AT 1% LEVEL OF SIGNIFICANCE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NEGATIVE BINOMIAL PROVIDES A SATISFACTORY FIT FOR OUR DATA</a:t>
                </a:r>
                <a:endParaRPr lang="en-IN" cap="none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81600"/>
      </p:ext>
    </p:extLst>
  </p:cSld>
  <p:clrMapOvr>
    <a:masterClrMapping/>
  </p:clrMapOvr>
  <p:transition spd="slow">
    <p:cover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/>
                </a:solidFill>
              </a:rPr>
              <a:t>CONTEXT OF THE DISSERTATION</a:t>
            </a:r>
            <a:endParaRPr lang="en-IN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15358"/>
      </p:ext>
    </p:extLst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NEGATIVE BINOMIAL REGRESSION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WE PROCEED TO FIT A REGRESSION MODEL WITH LOGARITHMIC LINK FUNCTION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MODEL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  <a:effectLst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 ARE UNKNOWN PARAMETERS, </a:t>
                </a:r>
                <a14:m>
                  <m:oMath xmlns:m="http://schemas.openxmlformats.org/officeDocument/2006/math"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 IS THE DISTURBANCE TERM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W</a:t>
                </a:r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 BY THE METHOD OF MAXIMUM LIKELIHOOD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FITTED MODEL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en-IN" i="1" cap="none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IN" i="1" cap="none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 cap="none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IN" i="1" cap="none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 cap="none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 cap="none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acc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=1.061</m:t>
                    </m:r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−1.781</m:t>
                    </m:r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−1.625</m:t>
                    </m:r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−1.004</m:t>
                    </m:r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06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808404"/>
      </p:ext>
    </p:extLst>
  </p:cSld>
  <p:clrMapOvr>
    <a:masterClrMapping/>
  </p:clrMapOvr>
  <p:transition spd="slow">
    <p:cover dir="l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ZERO-INFLATED POISSON DISTRIBUTION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ZEROES OCCUR DUE TO TWO INDEPENDENT PROCESSES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BY A BINARY PROCESS, WHEN A GROUP DO NOT FISH AT ALL [probability of non-fishing being </a:t>
                </a:r>
                <a14:m>
                  <m:oMath xmlns:m="http://schemas.openxmlformats.org/officeDocument/2006/math">
                    <m:r>
                      <a:rPr lang="en-US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]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BY A POISSON PROCESS, WHEN A GROUP FAILS TO CATCH FISHES [with parameter </a:t>
                </a:r>
                <a14:m>
                  <m:oMath xmlns:m="http://schemas.openxmlformats.org/officeDocument/2006/math">
                    <m:r>
                      <a:rPr lang="en-US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]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P. M. F. OF </a:t>
                </a:r>
                <a14:m>
                  <m:oMath xmlns:m="http://schemas.openxmlformats.org/officeDocument/2006/math">
                    <m:r>
                      <a:rPr lang="en-US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ℤ𝕀ℙ</m:t>
                    </m:r>
                    <m:d>
                      <m:dPr>
                        <m:ctrlPr>
                          <a:rPr lang="en-US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DISTRIBUTION - </a:t>
                </a:r>
                <a14:m>
                  <m:oMath xmlns:m="http://schemas.openxmlformats.org/officeDocument/2006/math"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d>
                              <m:dPr>
                                <m:ctrlP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cap="none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cap="none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cap="none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i="1" cap="none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,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ℕ</m:t>
                            </m:r>
                          </m:e>
                          <m:e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0                  ,</m:t>
                            </m:r>
                            <m:r>
                              <a:rPr lang="en-US" b="0" i="1" cap="none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82" t="-356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567547"/>
      </p:ext>
    </p:extLst>
  </p:cSld>
  <p:clrMapOvr>
    <a:masterClrMapping/>
  </p:clrMapOvr>
  <p:transition spd="slow">
    <p:cover dir="l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ZERO-INFLATED POISSON MODEL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M. L. E. OF </a:t>
                </a:r>
                <a14:m>
                  <m:oMath xmlns:m="http://schemas.openxmlformats.org/officeDocument/2006/math">
                    <m:r>
                      <a:rPr lang="en-US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IS OBTAINED AS 7.628 BY SOLVING SCORE EQUATION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i="1" cap="none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 cap="none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 cap="none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M. L. E. OF </a:t>
                </a:r>
                <a14:m>
                  <m:oMath xmlns:m="http://schemas.openxmlformats.org/officeDocument/2006/math">
                    <m:r>
                      <a:rPr lang="en-US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IS OBTAINED AS 0.568 FROM THE EQUATION </a:t>
                </a:r>
                <a14:m>
                  <m:oMath xmlns:m="http://schemas.openxmlformats.org/officeDocument/2006/math"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cap="none" dirty="0">
                  <a:solidFill>
                    <a:schemeClr val="tx2">
                      <a:lumMod val="75000"/>
                    </a:schemeClr>
                  </a:solidFill>
                  <a:effectLst/>
                </a:endParaRP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BASED ON THESE ESTIMATES, WE PROCEED TO FIT A REGRESSION MODEL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WITH LOGIT LINK FOR BINARY PROCESS AND LOGARITHMIC LINK FOR COUNT PROCESS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FITTED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unc>
                            <m:funcPr>
                              <m:ctrlPr>
                                <a:rPr lang="en-IN" i="1" cap="none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cap="none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IN" i="1" cap="none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 cap="none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IN" i="1" cap="none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 cap="none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 cap="none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acc>
                      <m:r>
                        <a:rPr lang="en-IN" i="1" cap="non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=0.829</m:t>
                      </m:r>
                      <m:sSub>
                        <m:sSubPr>
                          <m:ctrlP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 cap="non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−1.137</m:t>
                      </m:r>
                      <m:sSub>
                        <m:sSubPr>
                          <m:ctrlP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cap="non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−0.798</m:t>
                      </m:r>
                      <m:sSub>
                        <m:sSubPr>
                          <m:ctrlP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r>
                        <a:rPr lang="en-IN" i="1" cap="non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−0.074</m:t>
                      </m:r>
                      <m:sSub>
                        <m:sSubPr>
                          <m:ctrlP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IN" cap="none" dirty="0">
                  <a:solidFill>
                    <a:schemeClr val="tx2">
                      <a:lumMod val="75000"/>
                    </a:schemeClr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unc>
                            <m:funcPr>
                              <m:ctrlPr>
                                <a:rPr lang="en-IN" i="1" cap="none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cap="none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IN" i="1" cap="none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cap="none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 cap="none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IN" i="1" cap="none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func>
                        </m:e>
                      </m:acc>
                      <m:r>
                        <a:rPr lang="en-IN" i="1" cap="non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=−0.923</m:t>
                      </m:r>
                      <m:sSub>
                        <m:sSubPr>
                          <m:ctrlP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 cap="non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+1.905</m:t>
                      </m:r>
                      <m:sSub>
                        <m:sSubPr>
                          <m:ctrlP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cap="non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+1.664</m:t>
                      </m:r>
                      <m:sSub>
                        <m:sSubPr>
                          <m:ctrlP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r>
                        <a:rPr lang="en-IN" i="1" cap="non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+0.830</m:t>
                      </m:r>
                      <m:sSub>
                        <m:sSubPr>
                          <m:ctrlP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 cap="none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b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</a:br>
                <a:endParaRPr lang="en-IN" cap="none" dirty="0">
                  <a:solidFill>
                    <a:schemeClr val="tx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355295"/>
      </p:ext>
    </p:extLst>
  </p:cSld>
  <p:clrMapOvr>
    <a:masterClrMapping/>
  </p:clrMapOvr>
  <p:transition spd="slow">
    <p:cover dir="l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COMPARISON OF THE TWO REGRESSION MODELS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LOG-LIKELIHOOD OF NEGATIVE BINOMIAL MODEL COMES OUT TO BE (-)405.222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AND THAT OF ZERO-INFLATED POISSON MODEL IS (-)752.132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THUS A. I. C. OF THE FORMER MODEL IS APPROXIMATELY 820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AND THAT OF THE LATTER BECOMES MORE OR LESS 1521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NOTE THAT, INCLUSION OF ZERO</a:t>
            </a:r>
            <a:r>
              <a:rPr lang="en-IN" cap="none" dirty="0">
                <a:solidFill>
                  <a:schemeClr val="tx2">
                    <a:lumMod val="75000"/>
                  </a:schemeClr>
                </a:solidFill>
              </a:rPr>
              <a:t>-INFLATION WORSENS EFFICACY OF THE REGRESSION MODEL</a:t>
            </a:r>
            <a:endParaRPr lang="en-US" cap="none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THUS WE CHOOSE NEGATIVE BINOMIAL AS A PREFERABLE MODEL OVER THE ALTERNATIVE</a:t>
            </a:r>
          </a:p>
        </p:txBody>
      </p:sp>
    </p:spTree>
    <p:extLst>
      <p:ext uri="{BB962C8B-B14F-4D97-AF65-F5344CB8AC3E}">
        <p14:creationId xmlns:p14="http://schemas.microsoft.com/office/powerpoint/2010/main" val="31024930"/>
      </p:ext>
    </p:extLst>
  </p:cSld>
  <p:clrMapOvr>
    <a:masterClrMapping/>
  </p:clrMapOvr>
  <p:transition spd="slow">
    <p:cover dir="l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/>
                </a:solidFill>
              </a:rPr>
              <a:t>INSIGHT INTO THE FIT</a:t>
            </a:r>
            <a:endParaRPr lang="en-IN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24655"/>
      </p:ext>
    </p:extLst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SIGNIFICANCE OF THE COEFFICIENTS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TO TEST WHETHER ALL THE FACTORS AFFECT THE RESPONSE, WE WISH TO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cap="non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cap="none" dirty="0">
                  <a:solidFill>
                    <a:schemeClr val="tx2">
                      <a:lumMod val="75000"/>
                    </a:schemeClr>
                  </a:solidFill>
                  <a:effectLst/>
                </a:endParaRP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APPROPRIATE TEST STATISTIC FOR EACH TEST ARE THE STANDARDIZED ESTIMATES OF THAT PARAMETER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WE OBTAIN THE VALUES OF THE FOUR TEST STATISTICS AS 9.273, (-)9.623, (-)4.918 AND (-)3.362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AND THE CRITICAL POINT IS OBTAINED AS 1.960, AT 5% LEVEL OF SIGNIFICANCE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HENCE A</a:t>
                </a:r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  <a:effectLst/>
                  </a:rPr>
                  <a:t>LL THE COEFFICIENTS CAN BE CONSIDERED TO BE SIGNIFICANTLY NONZERO</a:t>
                </a:r>
                <a:endParaRPr lang="en-IN" cap="none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536448"/>
      </p:ext>
    </p:extLst>
  </p:cSld>
  <p:clrMapOvr>
    <a:masterClrMapping/>
  </p:clrMapOvr>
  <p:transition spd="slow">
    <p:cover dir="l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INTERPRETATION OF THE COEFFICIENTS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To understand how the number of fishes caught is affected by the group composition, we need to understand the implications of the values of the estimates of the coefficients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2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2">
                        <a:lumMod val="75000"/>
                      </a:schemeClr>
                    </a:solidFill>
                  </a:rPr>
                  <a:t> can be interpreted as the increment in the logarithm of the average number of fishes caught due to unit increase in number of persons and children in a group, when others are held fixed</a:t>
                </a:r>
              </a:p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thus</a:t>
                </a:r>
                <a:r>
                  <a:rPr lang="en-IN" dirty="0">
                    <a:solidFill>
                      <a:schemeClr val="tx2">
                        <a:lumMod val="75000"/>
                      </a:schemeClr>
                    </a:solidFill>
                  </a:rPr>
                  <a:t>  presence of an additional person in the group will increase expected response by 189%, whereas an additional child will decrease it by 83%.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06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492331"/>
      </p:ext>
    </p:extLst>
  </p:cSld>
  <p:clrMapOvr>
    <a:masterClrMapping/>
  </p:clrMapOvr>
  <p:transition spd="slow">
    <p:cover dir="l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… CONTINUED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ARE RELATED, WE CANNOT 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SEPERATELY</a:t>
                </a:r>
              </a:p>
              <a:p>
                <a14:m>
                  <m:oMath xmlns:m="http://schemas.openxmlformats.org/officeDocument/2006/math"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cap="none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cap="none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cap="none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 CAN BE THOUGHT OF AS THE PROPORTIONAL INCREASE IN AVERAGE NUMBER OF FISHES CAUGHT FROM A GROUP WITHOUT ANY CAMPER TO  A GROUP OF IDENTICAL COMPOSITION WITH A CAMPER</a:t>
                </a:r>
              </a:p>
              <a:p>
                <a:r>
                  <a:rPr lang="en-US" cap="none" dirty="0">
                    <a:solidFill>
                      <a:schemeClr val="tx2">
                        <a:lumMod val="75000"/>
                      </a:schemeClr>
                    </a:solidFill>
                  </a:rPr>
                  <a:t>THU</a:t>
                </a:r>
                <a:r>
                  <a:rPr lang="en-IN" cap="none" dirty="0">
                    <a:solidFill>
                      <a:schemeClr val="tx2">
                        <a:lumMod val="75000"/>
                      </a:schemeClr>
                    </a:solidFill>
                  </a:rPr>
                  <a:t>S WE CAN CONCLUDE THAT BRINGING CAMPER WILL INCREASE EXPECTED NUMBER OF FISHES CAUGHT BY 85%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288322"/>
      </p:ext>
    </p:extLst>
  </p:cSld>
  <p:clrMapOvr>
    <a:masterClrMapping/>
  </p:clrMapOvr>
  <p:transition spd="slow">
    <p:cover dir="l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Combining all our results, we can conclude that a larger group will catch more fishes, if there are less number or children and they have brought a camper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one would have applied o. l. s. method, the fitted model would have been something different and would lead to misinterpretations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Thus we should use count regression model in case of discrete data, instead of blindly applying the method of least squares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927687"/>
      </p:ext>
    </p:extLst>
  </p:cSld>
  <p:clrMapOvr>
    <a:masterClrMapping/>
  </p:clrMapOvr>
  <p:transition spd="slow">
    <p:cover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WHAT USUALLY HAPPENS …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FORECASTING IS REQUIRED IN MANY PRACTICAL SITUATIONS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SUPPOSE Y IS THE RESPONSE VARIABLE ABOUT WHICH WE ARE INTERESTED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AND X</a:t>
            </a:r>
            <a:r>
              <a:rPr lang="en-US" cap="none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, X</a:t>
            </a:r>
            <a:r>
              <a:rPr lang="en-US" cap="none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, …, X</a:t>
            </a:r>
            <a:r>
              <a:rPr lang="en-US" cap="none" baseline="-250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 ARE SEVERAL EXPLANATORY VARIABLES, POSSIBLY AFFECTING Y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OFTEN HAPPENS THAT WE WISH TO PREDICT Y BASED ON X</a:t>
            </a:r>
            <a:r>
              <a:rPr lang="en-US" cap="none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, X</a:t>
            </a:r>
            <a:r>
              <a:rPr lang="en-US" cap="none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, …, X</a:t>
            </a:r>
            <a:r>
              <a:rPr lang="en-US" cap="none" baseline="-25000" dirty="0">
                <a:solidFill>
                  <a:schemeClr val="tx2">
                    <a:lumMod val="75000"/>
                  </a:schemeClr>
                </a:solidFill>
              </a:rPr>
              <a:t>P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DATA IS COLLECTED AND ENTERED IN A SOFTWARE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METHOD OF ORDINARY LEAST SQUARES IS PERFORMED AND COEFFICIENTS ARE INTERPRETED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CONCLUSION IS MADE – “FIT IS MORE OR LESS SATISFACTORY”</a:t>
            </a:r>
          </a:p>
        </p:txBody>
      </p:sp>
    </p:spTree>
    <p:extLst>
      <p:ext uri="{BB962C8B-B14F-4D97-AF65-F5344CB8AC3E}">
        <p14:creationId xmlns:p14="http://schemas.microsoft.com/office/powerpoint/2010/main" val="1460627712"/>
      </p:ext>
    </p:extLst>
  </p:cSld>
  <p:clrMapOvr>
    <a:masterClrMapping/>
  </p:clrMapOvr>
  <p:transition spd="slow">
    <p:cover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… IS NOT ALWAYS CORRECT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O. L. S. GIVES BEST RESULTS WHEN DATA COMES FROM A NORMAL POPULATION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(ASSUMING ABSENCE OF HETEROSCEDASTICITY, AUTOCORRELATION AND MULTICOLLINEARITY)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PRACTICALLY THAT RARELY HOLDS GOOD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CONTINUOUS DATA CAN BE ASSUMED TO HAVE COME FROM GAUSSIAN DISTRIBUTION</a:t>
            </a:r>
            <a:endParaRPr lang="en-IN" cap="none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IN" cap="none" dirty="0">
                <a:solidFill>
                  <a:schemeClr val="tx2">
                    <a:lumMod val="75000"/>
                  </a:schemeClr>
                </a:solidFill>
              </a:rPr>
              <a:t>Y VIRTUE OF CENTRAL LIMIT THEOREM OR BY MAKING SOME TRANSFORMATIONS</a:t>
            </a:r>
          </a:p>
          <a:p>
            <a:r>
              <a:rPr lang="en-IN" cap="none" dirty="0">
                <a:solidFill>
                  <a:schemeClr val="tx2">
                    <a:lumMod val="75000"/>
                  </a:schemeClr>
                </a:solidFill>
              </a:rPr>
              <a:t>UNFORTUNATELY NOT SO EASY FOR DISCRETE DATA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ALTERNATIVE</a:t>
            </a:r>
            <a:r>
              <a:rPr lang="en-IN" cap="none" dirty="0">
                <a:solidFill>
                  <a:schemeClr val="tx2">
                    <a:lumMod val="75000"/>
                  </a:schemeClr>
                </a:solidFill>
              </a:rPr>
              <a:t> METHODS MUST BE APPLIED FOR SUCH CASES</a:t>
            </a:r>
          </a:p>
        </p:txBody>
      </p:sp>
    </p:spTree>
    <p:extLst>
      <p:ext uri="{BB962C8B-B14F-4D97-AF65-F5344CB8AC3E}">
        <p14:creationId xmlns:p14="http://schemas.microsoft.com/office/powerpoint/2010/main" val="671272264"/>
      </p:ext>
    </p:extLst>
  </p:cSld>
  <p:clrMapOvr>
    <a:masterClrMapping/>
  </p:clrMapOvr>
  <p:transition spd="slow">
    <p:cover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>
                <a:solidFill>
                  <a:schemeClr val="tx2"/>
                </a:solidFill>
              </a:rPr>
              <a:t>GENERALIZED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3505645790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WHAT IS G. L. M.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BROAD CLASS OF LINEAR REGRESSION MODELS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GENERALLY CONSISTS OF THREE COMPONENTS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SYSTEMATIC COMPONENT IS A LINEAR PREDICTOR OF THE EXPLANATORY VARIABLES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RANDOM COMPONENT REFERS TO THE PROBABILITY DISTRIBUTION OF THE RESPONSE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LINK FUNCTION RELATES THE OTHER TWO COMPONENTS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LINK IS A ONE-TO-ONE FUNCTION OF EXPECTATION OF THE RESPONSE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hlinkClick r:id="rId2" tooltip="STAT 504"/>
              </a:rPr>
              <a:t>Analysis of Discrete Data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83896"/>
      </p:ext>
    </p:extLst>
  </p:cSld>
  <p:clrMapOvr>
    <a:masterClrMapping/>
  </p:clrMapOvr>
  <p:transition spd="slow">
    <p:cover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bg2">
                    <a:lumMod val="50000"/>
                  </a:schemeClr>
                </a:solidFill>
              </a:rPr>
              <a:t>SCOPES OF G. L. M.</a:t>
            </a:r>
            <a:endParaRPr lang="en-IN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APPLICABLE FOR INDEPENDENT OBSERVATIONS FROM EXPONENTIAL FAMILY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PROVIDES ESTIMATES BASED ON METHOD OF MAXIMUM LIKELIHOOD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EXAMPLES OF LINK FUNCTIONS</a:t>
            </a:r>
            <a:endParaRPr lang="en-IN" cap="none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/>
          </p:nvPr>
        </p:nvGraphicFramePr>
        <p:xfrm>
          <a:off x="6172200" y="2501900"/>
          <a:ext cx="51054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0565">
                  <a:extLst>
                    <a:ext uri="{9D8B030D-6E8A-4147-A177-3AD203B41FA5}">
                      <a16:colId xmlns:a16="http://schemas.microsoft.com/office/drawing/2014/main" val="3830967119"/>
                    </a:ext>
                  </a:extLst>
                </a:gridCol>
                <a:gridCol w="3564835">
                  <a:extLst>
                    <a:ext uri="{9D8B030D-6E8A-4147-A177-3AD203B41FA5}">
                      <a16:colId xmlns:a16="http://schemas.microsoft.com/office/drawing/2014/main" val="1336577914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APPLICATION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0596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IDENTITY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OLS, ANOVA, ANOCOVA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45531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LOG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POISSON, NEGATIVE BINOMIAL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69878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INVERSE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GAMMA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18318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LOGIT</a:t>
                      </a:r>
                      <a:endParaRPr lang="en-IN" sz="19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MULTINOMIAL, LOGISTIC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11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47063"/>
      </p:ext>
    </p:extLst>
  </p:cSld>
  <p:clrMapOvr>
    <a:masterClrMapping/>
  </p:clrMapOvr>
  <p:transition spd="slow">
    <p:cover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/>
                </a:solidFill>
              </a:rPr>
              <a:t>HANDLING REAL LIFE DATA</a:t>
            </a:r>
            <a:endParaRPr lang="en-IN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60091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to do …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TO FIT SUITABLE THEORETICAL DISTRIBUTIONS TO THE DATA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TO TEST WHETHER THE FIT IS SATISFACTORY OR NOT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TO FIT A REGRESSION MODEL BASED ON THE FIT (IN CASE IT IS SATISFACTORY)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TO COMPARE FITTED REGRESSION MODELS, IF THERE ARE MORE THAN ONE</a:t>
            </a:r>
          </a:p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TO INTERPRET THE COEFFICIENTS OF THE BEST FITTED MODEL</a:t>
            </a:r>
            <a:endParaRPr lang="en-IN" cap="none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450661"/>
      </p:ext>
    </p:extLst>
  </p:cSld>
  <p:clrMapOvr>
    <a:masterClrMapping/>
  </p:clrMapOvr>
  <p:transition spd="slow">
    <p:cover dir="l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</TotalTime>
  <Words>1582</Words>
  <Application>Microsoft Office PowerPoint</Application>
  <PresentationFormat>Widescreen</PresentationFormat>
  <Paragraphs>164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Tw Cen MT</vt:lpstr>
      <vt:lpstr>Droplet</vt:lpstr>
      <vt:lpstr>ANALYSIS OF FISHING DATA</vt:lpstr>
      <vt:lpstr>CONTEXT OF THE DISSERTATION</vt:lpstr>
      <vt:lpstr>WHAT USUALLY HAPPENS …</vt:lpstr>
      <vt:lpstr>… IS NOT ALWAYS CORRECT</vt:lpstr>
      <vt:lpstr>GENERALIZED LINEAR MODELS</vt:lpstr>
      <vt:lpstr>WHAT IS G. L. M.</vt:lpstr>
      <vt:lpstr>SCOPES OF G. L. M.</vt:lpstr>
      <vt:lpstr>HANDLING REAL LIFE DATA</vt:lpstr>
      <vt:lpstr>What to do …</vt:lpstr>
      <vt:lpstr>GOODNESS OF FIT TEST</vt:lpstr>
      <vt:lpstr>AKAIKE INFORMATION CRITERION</vt:lpstr>
      <vt:lpstr>DATA UNDER STUDY</vt:lpstr>
      <vt:lpstr>Description of the problem</vt:lpstr>
      <vt:lpstr>PLAUSIBLE MODELS</vt:lpstr>
      <vt:lpstr>INITIAL approaches</vt:lpstr>
      <vt:lpstr>OBSERVATIONS</vt:lpstr>
      <vt:lpstr>FITTING OF DIFFERENT MODELS</vt:lpstr>
      <vt:lpstr>POISSON FITTING</vt:lpstr>
      <vt:lpstr>NEGATIVE BINOMIAL FITTING</vt:lpstr>
      <vt:lpstr>NEGATIVE BINOMIAL REGRESSION</vt:lpstr>
      <vt:lpstr>ZERO-INFLATED POISSON DISTRIBUTION</vt:lpstr>
      <vt:lpstr>ZERO-INFLATED POISSON MODEL</vt:lpstr>
      <vt:lpstr>COMPARISON OF THE TWO REGRESSION MODELS</vt:lpstr>
      <vt:lpstr>INSIGHT INTO THE FIT</vt:lpstr>
      <vt:lpstr>SIGNIFICANCE OF THE COEFFICIENTS</vt:lpstr>
      <vt:lpstr>INTERPRETATION OF THE COEFFICIENTS</vt:lpstr>
      <vt:lpstr>… CONTINUED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FISHING DATA</dc:title>
  <dc:creator>Anirban Ray</dc:creator>
  <cp:lastModifiedBy>Anirban Ray</cp:lastModifiedBy>
  <cp:revision>1</cp:revision>
  <dcterms:created xsi:type="dcterms:W3CDTF">2017-04-26T10:32:16Z</dcterms:created>
  <dcterms:modified xsi:type="dcterms:W3CDTF">2017-04-26T10:36:00Z</dcterms:modified>
</cp:coreProperties>
</file>