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74" r:id="rId3"/>
    <p:sldId id="259" r:id="rId4"/>
    <p:sldId id="261" r:id="rId5"/>
    <p:sldId id="267" r:id="rId6"/>
    <p:sldId id="269" r:id="rId7"/>
    <p:sldId id="263" r:id="rId8"/>
    <p:sldId id="256" r:id="rId9"/>
    <p:sldId id="264" r:id="rId10"/>
    <p:sldId id="270" r:id="rId11"/>
    <p:sldId id="271" r:id="rId12"/>
    <p:sldId id="258" r:id="rId13"/>
    <p:sldId id="265" r:id="rId14"/>
    <p:sldId id="272" r:id="rId15"/>
    <p:sldId id="273" r:id="rId16"/>
    <p:sldId id="25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2" autoAdjust="0"/>
  </p:normalViewPr>
  <p:slideViewPr>
    <p:cSldViewPr snapToGrid="0" snapToObjects="1">
      <p:cViewPr>
        <p:scale>
          <a:sx n="50" d="100"/>
          <a:sy n="50" d="100"/>
        </p:scale>
        <p:origin x="-426" y="-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7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5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0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0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3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0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2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3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BFD02-9896-474A-BBBD-D7BB45DBD9C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4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Design &amp; </a:t>
            </a:r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first design</a:t>
            </a:r>
            <a:endParaRPr lang="he-IL" dirty="0"/>
          </a:p>
        </p:txBody>
      </p:sp>
      <p:pic>
        <p:nvPicPr>
          <p:cNvPr id="1026" name="Picture 2" descr="C:\Users\nir\Desktop\bgu\f semester\פרוייקט באבטחה\SystemDesing-meeting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15440"/>
            <a:ext cx="8371205" cy="51515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Average –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65" y="2005401"/>
            <a:ext cx="77724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3 secrets – s1=1, s2=2, s3=3.</a:t>
            </a:r>
          </a:p>
          <a:p>
            <a:r>
              <a:rPr lang="en-US" sz="3200" dirty="0" smtClean="0"/>
              <a:t>T=1, n  = 3, field = 7.</a:t>
            </a:r>
          </a:p>
          <a:p>
            <a:endParaRPr lang="en-US" sz="3200" dirty="0" smtClean="0"/>
          </a:p>
          <a:p>
            <a:r>
              <a:rPr lang="en-US" sz="3200" dirty="0"/>
              <a:t>secret share for p1 (</a:t>
            </a:r>
            <a:r>
              <a:rPr lang="en-US" sz="3200" dirty="0" smtClean="0"/>
              <a:t>s1</a:t>
            </a:r>
            <a:r>
              <a:rPr lang="en-US" sz="3200" dirty="0"/>
              <a:t>)</a:t>
            </a:r>
          </a:p>
          <a:p>
            <a:r>
              <a:rPr lang="he-IL" sz="3200" dirty="0"/>
              <a:t>[(1,0)(2,6)(3,5)]</a:t>
            </a:r>
          </a:p>
          <a:p>
            <a:r>
              <a:rPr lang="en-US" sz="3200" dirty="0"/>
              <a:t>secret share for p1 (</a:t>
            </a:r>
            <a:r>
              <a:rPr lang="en-US" sz="3200" dirty="0" smtClean="0"/>
              <a:t>s2</a:t>
            </a:r>
            <a:r>
              <a:rPr lang="en-US" sz="3200" dirty="0"/>
              <a:t>)</a:t>
            </a:r>
          </a:p>
          <a:p>
            <a:r>
              <a:rPr lang="he-IL" sz="3200" dirty="0"/>
              <a:t>[(1,0)(2,5)(3,3)]</a:t>
            </a:r>
          </a:p>
          <a:p>
            <a:r>
              <a:rPr lang="en-US" sz="3200" dirty="0"/>
              <a:t>secret share for p1 (</a:t>
            </a:r>
            <a:r>
              <a:rPr lang="en-US" sz="3200" dirty="0" smtClean="0"/>
              <a:t>s3</a:t>
            </a:r>
            <a:r>
              <a:rPr lang="en-US" sz="3200" dirty="0"/>
              <a:t>)</a:t>
            </a:r>
          </a:p>
          <a:p>
            <a:r>
              <a:rPr lang="he-IL" sz="3200" dirty="0"/>
              <a:t>[(1,5)(2,0)(3,2)]</a:t>
            </a:r>
          </a:p>
        </p:txBody>
      </p:sp>
    </p:spTree>
    <p:extLst>
      <p:ext uri="{BB962C8B-B14F-4D97-AF65-F5344CB8AC3E}">
        <p14:creationId xmlns:p14="http://schemas.microsoft.com/office/powerpoint/2010/main" val="5781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Average –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65" y="2005401"/>
            <a:ext cx="7772400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Local computation (addition gates):</a:t>
            </a:r>
          </a:p>
          <a:p>
            <a:r>
              <a:rPr lang="en-US" sz="3200" dirty="0" smtClean="0"/>
              <a:t>P1 = [3,5]</a:t>
            </a:r>
          </a:p>
          <a:p>
            <a:r>
              <a:rPr lang="en-US" sz="3200" dirty="0" smtClean="0"/>
              <a:t>P2 = [6,4]</a:t>
            </a:r>
          </a:p>
          <a:p>
            <a:r>
              <a:rPr lang="en-US" sz="3200" dirty="0" smtClean="0"/>
              <a:t>P3 = [2,3]</a:t>
            </a:r>
          </a:p>
          <a:p>
            <a:endParaRPr lang="en-US" sz="3200" dirty="0"/>
          </a:p>
          <a:p>
            <a:r>
              <a:rPr lang="en-US" sz="3200" dirty="0" smtClean="0"/>
              <a:t>Result = -54/12 (mod 7) = 6</a:t>
            </a:r>
          </a:p>
          <a:p>
            <a:r>
              <a:rPr lang="en-US" sz="3200" dirty="0" smtClean="0"/>
              <a:t>And the average is 6/3(mod 7) = 2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8194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Global agreement - 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005400"/>
            <a:ext cx="8564880" cy="3816279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   Useful for:</a:t>
            </a:r>
          </a:p>
          <a:p>
            <a:pPr marL="514350" indent="-514350" algn="l"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For peace in the Middle East.</a:t>
            </a:r>
          </a:p>
          <a:p>
            <a:pPr marL="514350" indent="-514350" algn="l"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Global agreements in Business meetings.</a:t>
            </a:r>
          </a:p>
          <a:p>
            <a:pPr marL="514350" indent="-514350" algn="l">
              <a:buAutoNum type="arabicPeriod"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535376"/>
            <a:ext cx="8625840" cy="1470025"/>
          </a:xfrm>
        </p:spPr>
        <p:txBody>
          <a:bodyPr/>
          <a:lstStyle/>
          <a:p>
            <a:r>
              <a:rPr lang="en-US" dirty="0" smtClean="0"/>
              <a:t>Global agreement -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2480" y="2005400"/>
            <a:ext cx="752856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Global Agreement function represents by Boolean gates:</a:t>
            </a:r>
          </a:p>
          <a:p>
            <a:r>
              <a:rPr lang="en-US" sz="3200" dirty="0" smtClean="0"/>
              <a:t>And gates of all inputs.</a:t>
            </a:r>
            <a:endParaRPr lang="he-IL" sz="3200" dirty="0" smtClean="0"/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4006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535376"/>
            <a:ext cx="8625840" cy="1470025"/>
          </a:xfrm>
        </p:spPr>
        <p:txBody>
          <a:bodyPr/>
          <a:lstStyle/>
          <a:p>
            <a:r>
              <a:rPr lang="en-US" dirty="0" smtClean="0"/>
              <a:t>Global agreement -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2480" y="2005400"/>
            <a:ext cx="752856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3200" dirty="0" smtClean="0"/>
          </a:p>
          <a:p>
            <a:endParaRPr lang="he-IL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93465" y="2005401"/>
            <a:ext cx="77724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3 secrets – s1=1, s2=0, s3=1.</a:t>
            </a:r>
          </a:p>
          <a:p>
            <a:r>
              <a:rPr lang="en-US" sz="3200" dirty="0" smtClean="0"/>
              <a:t>T=1, n  = 3, field = 7.</a:t>
            </a:r>
          </a:p>
          <a:p>
            <a:endParaRPr lang="en-US" sz="3200" dirty="0" smtClean="0"/>
          </a:p>
          <a:p>
            <a:r>
              <a:rPr lang="en-US" sz="3200" dirty="0"/>
              <a:t>secret share for p1 (</a:t>
            </a:r>
            <a:r>
              <a:rPr lang="en-US" sz="3200" dirty="0" smtClean="0"/>
              <a:t>s1</a:t>
            </a:r>
            <a:r>
              <a:rPr lang="en-US" sz="3200" dirty="0"/>
              <a:t>)</a:t>
            </a:r>
          </a:p>
          <a:p>
            <a:r>
              <a:rPr lang="he-IL" sz="3200" dirty="0"/>
              <a:t>[(1,0)(2,6)(3,5)]</a:t>
            </a:r>
          </a:p>
          <a:p>
            <a:r>
              <a:rPr lang="en-US" sz="3200" dirty="0"/>
              <a:t>secret share for p1 (</a:t>
            </a:r>
            <a:r>
              <a:rPr lang="en-US" sz="3200" dirty="0" smtClean="0"/>
              <a:t>s2)</a:t>
            </a:r>
            <a:endParaRPr lang="en-US" sz="3200" dirty="0"/>
          </a:p>
          <a:p>
            <a:r>
              <a:rPr lang="he-IL" sz="3200" dirty="0"/>
              <a:t>[(1,5)(2,3)(3,1)]</a:t>
            </a:r>
          </a:p>
          <a:p>
            <a:r>
              <a:rPr lang="en-US" sz="3200" dirty="0"/>
              <a:t>secret share for p1 (</a:t>
            </a:r>
            <a:r>
              <a:rPr lang="en-US" sz="3200" dirty="0" smtClean="0"/>
              <a:t>s3)</a:t>
            </a:r>
            <a:endParaRPr lang="en-US" sz="3200" dirty="0"/>
          </a:p>
          <a:p>
            <a:r>
              <a:rPr lang="he-IL" sz="3200" dirty="0"/>
              <a:t>[(1,4)(2,0)(3,3)]</a:t>
            </a:r>
          </a:p>
        </p:txBody>
      </p:sp>
    </p:spTree>
    <p:extLst>
      <p:ext uri="{BB962C8B-B14F-4D97-AF65-F5344CB8AC3E}">
        <p14:creationId xmlns:p14="http://schemas.microsoft.com/office/powerpoint/2010/main" val="34817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535376"/>
            <a:ext cx="8625840" cy="1470025"/>
          </a:xfrm>
        </p:spPr>
        <p:txBody>
          <a:bodyPr/>
          <a:lstStyle/>
          <a:p>
            <a:r>
              <a:rPr lang="en-US" dirty="0" smtClean="0"/>
              <a:t>Global agreement -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2480" y="2005400"/>
            <a:ext cx="752856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3200" dirty="0" smtClean="0"/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0877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267335"/>
            <a:ext cx="7772400" cy="1470025"/>
          </a:xfrm>
        </p:spPr>
        <p:txBody>
          <a:bodyPr/>
          <a:lstStyle/>
          <a:p>
            <a:r>
              <a:rPr lang="en-US" dirty="0" smtClean="0"/>
              <a:t>Frequency - 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465" y="1737360"/>
            <a:ext cx="7581855" cy="251598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Useful for: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Knowing who is the winner in an election.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(Vector of bits)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0"/>
            <a:ext cx="7772400" cy="1470025"/>
          </a:xfrm>
        </p:spPr>
        <p:txBody>
          <a:bodyPr/>
          <a:lstStyle/>
          <a:p>
            <a:r>
              <a:rPr lang="en-US" dirty="0" smtClean="0"/>
              <a:t>Frequency – implementation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470025"/>
            <a:ext cx="691896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Phase 1 – input is Vector of integers. For each element(Candidate) run BGW with sum function.</a:t>
            </a:r>
          </a:p>
          <a:p>
            <a:r>
              <a:rPr lang="en-US" sz="2400" dirty="0" smtClean="0"/>
              <a:t>Phase 2 – input is vector of sum of votes for each candidate. V[</a:t>
            </a:r>
            <a:r>
              <a:rPr lang="en-US" sz="2400" dirty="0" err="1" smtClean="0"/>
              <a:t>i</a:t>
            </a:r>
            <a:r>
              <a:rPr lang="en-US" sz="2400" dirty="0" smtClean="0"/>
              <a:t>] is the sum for candidate </a:t>
            </a:r>
            <a:r>
              <a:rPr lang="en-US" sz="2400" dirty="0" err="1" smtClean="0"/>
              <a:t>i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From now on, no party (or t parties) can study anything from the Vector about the original secretes.</a:t>
            </a:r>
          </a:p>
          <a:p>
            <a:r>
              <a:rPr lang="en-US" sz="2400" dirty="0" smtClean="0"/>
              <a:t>Give V to one of the parties. He will calculates the maximum of V.</a:t>
            </a:r>
          </a:p>
          <a:p>
            <a:r>
              <a:rPr lang="en-US" sz="2400" dirty="0" smtClean="0"/>
              <a:t>Phase 3 – input – V(the sum vector), and the maximum.  Compare (binary Compare) the maximum for each V[</a:t>
            </a:r>
            <a:r>
              <a:rPr lang="en-US" sz="2400" dirty="0" err="1" smtClean="0"/>
              <a:t>i</a:t>
            </a:r>
            <a:r>
              <a:rPr lang="en-US" sz="2400" dirty="0" smtClean="0"/>
              <a:t>]. If match found – return </a:t>
            </a:r>
            <a:r>
              <a:rPr lang="en-US" sz="2400" dirty="0" err="1" smtClean="0"/>
              <a:t>i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8136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4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Design &amp; </a:t>
            </a:r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final design</a:t>
            </a:r>
            <a:endParaRPr lang="he-IL" dirty="0"/>
          </a:p>
        </p:txBody>
      </p:sp>
      <p:pic>
        <p:nvPicPr>
          <p:cNvPr id="3" name="Picture 2" descr="C:\Users\Etai\Desktop\class-diagra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15440"/>
            <a:ext cx="89154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7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dirty="0" smtClean="0"/>
              <a:t>Graph Representation 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412776"/>
            <a:ext cx="7704856" cy="5040560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Each arithmetic gate is a node in the graph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Directed edge from node A to node B exists if the output of arithmetic gate A is the input of the arithmetic gate B.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Class Node contains: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input vector.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result  - the result of the computation.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output vector – vector of nodes(Gates) that will get the result after this computation.	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Computation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a topological sort on the graph to solve synchronization problems.</a:t>
            </a:r>
          </a:p>
          <a:p>
            <a:r>
              <a:rPr lang="en-US" dirty="0" smtClean="0"/>
              <a:t>Compute the function by the topological order.</a:t>
            </a:r>
          </a:p>
          <a:p>
            <a:r>
              <a:rPr lang="en-US" dirty="0" smtClean="0"/>
              <a:t>Three phases:</a:t>
            </a:r>
          </a:p>
          <a:p>
            <a:r>
              <a:rPr lang="en-US" dirty="0" smtClean="0"/>
              <a:t>Input phase – build t-out-of-n secret sharing for each secret. (known n and t).</a:t>
            </a:r>
          </a:p>
          <a:p>
            <a:r>
              <a:rPr lang="en-US" dirty="0" smtClean="0"/>
              <a:t>Computation phase – compute the graph.</a:t>
            </a:r>
          </a:p>
          <a:p>
            <a:r>
              <a:rPr lang="en-US" dirty="0" smtClean="0"/>
              <a:t>Output phase – construct the output by LaGrange interpolation. 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gates:</a:t>
            </a:r>
          </a:p>
          <a:p>
            <a:pPr>
              <a:buNone/>
            </a:pPr>
            <a:r>
              <a:rPr lang="en-US" dirty="0" smtClean="0"/>
              <a:t>	using addition and multiplication gates.</a:t>
            </a:r>
          </a:p>
          <a:p>
            <a:pPr>
              <a:buNone/>
            </a:pPr>
            <a:r>
              <a:rPr lang="en-US" dirty="0" smtClean="0"/>
              <a:t>	input is algebraic representation. </a:t>
            </a:r>
          </a:p>
          <a:p>
            <a:r>
              <a:rPr lang="en-US" dirty="0" smtClean="0"/>
              <a:t>Boolean gates:</a:t>
            </a:r>
          </a:p>
          <a:p>
            <a:pPr>
              <a:buNone/>
            </a:pPr>
            <a:r>
              <a:rPr lang="en-US" dirty="0" smtClean="0"/>
              <a:t>	using And / Or / Not gates.</a:t>
            </a:r>
          </a:p>
          <a:p>
            <a:pPr>
              <a:buNone/>
            </a:pPr>
            <a:r>
              <a:rPr lang="en-US" dirty="0" smtClean="0"/>
              <a:t>	input is BitSet Representation.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/>
          <a:lstStyle/>
          <a:p>
            <a:r>
              <a:rPr lang="en-US" sz="2800" dirty="0" smtClean="0"/>
              <a:t>Example</a:t>
            </a:r>
            <a:endParaRPr lang="he-IL" dirty="0"/>
          </a:p>
        </p:txBody>
      </p:sp>
      <p:pic>
        <p:nvPicPr>
          <p:cNvPr id="6" name="Content Placeholder 5" descr="mult examp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41960"/>
            <a:ext cx="8686800" cy="64160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Average.</a:t>
            </a:r>
          </a:p>
          <a:p>
            <a:r>
              <a:rPr lang="en-US" dirty="0" smtClean="0"/>
              <a:t>Global Agreement.</a:t>
            </a:r>
          </a:p>
          <a:p>
            <a:r>
              <a:rPr lang="en-US" dirty="0" smtClean="0"/>
              <a:t>Frequency.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182880"/>
            <a:ext cx="7772400" cy="1470025"/>
          </a:xfrm>
        </p:spPr>
        <p:txBody>
          <a:bodyPr/>
          <a:lstStyle/>
          <a:p>
            <a:r>
              <a:rPr lang="en-US" dirty="0" smtClean="0"/>
              <a:t>Average - 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1652905"/>
            <a:ext cx="7315200" cy="4273479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   Useful for: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Average of a course, without knowing other peoples grades.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Average Salaries in a company, without knowing the other employees salaries.</a:t>
            </a:r>
          </a:p>
          <a:p>
            <a:pPr marL="514350" indent="-514350" algn="l"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Average -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65" y="2005401"/>
            <a:ext cx="777240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Average function represents by arithmetic gates:</a:t>
            </a:r>
          </a:p>
          <a:p>
            <a:r>
              <a:rPr lang="en-US" sz="3200" dirty="0" smtClean="0"/>
              <a:t>level one - Addition gates.</a:t>
            </a:r>
          </a:p>
          <a:p>
            <a:r>
              <a:rPr lang="en-US" sz="3200" dirty="0" smtClean="0"/>
              <a:t>Level 2 – single multiplication gate of level one’s result and constant (1/n).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5097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250</TotalTime>
  <Words>564</Words>
  <Application>Microsoft Office PowerPoint</Application>
  <PresentationFormat>On-screen Show (4:3)</PresentationFormat>
  <Paragraphs>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System Design &amp; implementation first design</vt:lpstr>
      <vt:lpstr>System Design &amp; implementation final design</vt:lpstr>
      <vt:lpstr>Graph Representation </vt:lpstr>
      <vt:lpstr>Graph Computation</vt:lpstr>
      <vt:lpstr>Gates</vt:lpstr>
      <vt:lpstr>Example</vt:lpstr>
      <vt:lpstr>Functions</vt:lpstr>
      <vt:lpstr>Average - motivation</vt:lpstr>
      <vt:lpstr>Average - implementation</vt:lpstr>
      <vt:lpstr>Average – Example</vt:lpstr>
      <vt:lpstr>Average – Example</vt:lpstr>
      <vt:lpstr>Global agreement - motivation</vt:lpstr>
      <vt:lpstr>Global agreement - implementation</vt:lpstr>
      <vt:lpstr>Global agreement - Example</vt:lpstr>
      <vt:lpstr>Global agreement - Example</vt:lpstr>
      <vt:lpstr>Frequency - Motivation</vt:lpstr>
      <vt:lpstr>Frequency – implementation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</dc:title>
  <dc:creator>Yarden Eitan</dc:creator>
  <cp:lastModifiedBy>Etai</cp:lastModifiedBy>
  <cp:revision>140</cp:revision>
  <dcterms:created xsi:type="dcterms:W3CDTF">2011-05-29T10:23:52Z</dcterms:created>
  <dcterms:modified xsi:type="dcterms:W3CDTF">2011-07-26T14:04:11Z</dcterms:modified>
</cp:coreProperties>
</file>