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262" r:id="rId3"/>
    <p:sldId id="274" r:id="rId4"/>
    <p:sldId id="259" r:id="rId5"/>
    <p:sldId id="261" r:id="rId6"/>
    <p:sldId id="263" r:id="rId7"/>
    <p:sldId id="256" r:id="rId8"/>
    <p:sldId id="264" r:id="rId9"/>
    <p:sldId id="270" r:id="rId10"/>
    <p:sldId id="271" r:id="rId11"/>
    <p:sldId id="278" r:id="rId12"/>
    <p:sldId id="258" r:id="rId13"/>
    <p:sldId id="265" r:id="rId14"/>
    <p:sldId id="272" r:id="rId15"/>
    <p:sldId id="273" r:id="rId16"/>
    <p:sldId id="257" r:id="rId17"/>
    <p:sldId id="26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90" autoAdjust="0"/>
  </p:normalViewPr>
  <p:slideViewPr>
    <p:cSldViewPr snapToGrid="0" snapToObjects="1">
      <p:cViewPr>
        <p:scale>
          <a:sx n="90" d="100"/>
          <a:sy n="90" d="100"/>
        </p:scale>
        <p:origin x="-816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D7094D-992A-4E02-AF83-600B139626E8}" type="datetimeFigureOut">
              <a:rPr lang="he-IL" smtClean="0"/>
              <a:pPr/>
              <a:t>כ"ה/תמוז/תשע"א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1A030DD-CCE1-46BC-A70B-39D1A537627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14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2-dimensions array of secret shares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–</a:t>
            </a:r>
            <a:r>
              <a:rPr lang="en-US" b="0" baseline="0" dirty="0" smtClean="0">
                <a:solidFill>
                  <a:schemeClr val="tx1"/>
                </a:solidFill>
              </a:rPr>
              <a:t> the input for the gate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gate 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output gate – </a:t>
            </a:r>
            <a:r>
              <a:rPr lang="en-US" b="0" dirty="0" smtClean="0">
                <a:solidFill>
                  <a:schemeClr val="tx1"/>
                </a:solidFill>
              </a:rPr>
              <a:t>index of the gate that the output vector will be deliver to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type of the gate</a:t>
            </a:r>
            <a:r>
              <a:rPr lang="en-US" b="0" dirty="0" smtClean="0">
                <a:solidFill>
                  <a:schemeClr val="tx1"/>
                </a:solidFill>
              </a:rPr>
              <a:t>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//0 = addition, 1 = multiplication, 2 =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constmult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 = maximum</a:t>
            </a:r>
            <a:endParaRPr lang="en-US" b="1" u="none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array of secret share – output</a:t>
            </a:r>
            <a:r>
              <a:rPr lang="en-US" b="0" dirty="0" smtClean="0">
                <a:solidFill>
                  <a:schemeClr val="tx1"/>
                </a:solidFill>
              </a:rPr>
              <a:t> –</a:t>
            </a:r>
            <a:r>
              <a:rPr lang="en-US" b="0" baseline="0" dirty="0" smtClean="0">
                <a:solidFill>
                  <a:schemeClr val="tx1"/>
                </a:solidFill>
              </a:rPr>
              <a:t> the result after the gate has been calculated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constant – relevant only for </a:t>
            </a:r>
            <a:r>
              <a:rPr lang="en-US" b="1" dirty="0" err="1" smtClean="0">
                <a:solidFill>
                  <a:schemeClr val="tx1"/>
                </a:solidFill>
              </a:rPr>
              <a:t>constMult</a:t>
            </a:r>
            <a:r>
              <a:rPr lang="en-US" b="1" dirty="0" smtClean="0">
                <a:solidFill>
                  <a:schemeClr val="tx1"/>
                </a:solidFill>
              </a:rPr>
              <a:t> gate –</a:t>
            </a:r>
            <a:r>
              <a:rPr lang="en-US" b="0" baseline="0" dirty="0" smtClean="0">
                <a:solidFill>
                  <a:schemeClr val="tx1"/>
                </a:solidFill>
              </a:rPr>
              <a:t> the constant of the </a:t>
            </a:r>
            <a:r>
              <a:rPr lang="en-US" b="0" baseline="0" dirty="0" err="1" smtClean="0">
                <a:solidFill>
                  <a:schemeClr val="tx1"/>
                </a:solidFill>
              </a:rPr>
              <a:t>constMult</a:t>
            </a:r>
            <a:r>
              <a:rPr lang="en-US" b="0" baseline="0" dirty="0" smtClean="0">
                <a:solidFill>
                  <a:schemeClr val="tx1"/>
                </a:solidFill>
              </a:rPr>
              <a:t> gate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33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itchFamily="34" charset="0"/>
              <a:buChar char="•"/>
            </a:pPr>
            <a:r>
              <a:rPr lang="en-US" dirty="0" smtClean="0"/>
              <a:t>The topological sort done by inserting the</a:t>
            </a:r>
            <a:r>
              <a:rPr lang="en-US" baseline="0" dirty="0" smtClean="0"/>
              <a:t> gates to the circuit in the right order.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The computation is according to the indexes of the gates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Three phases: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Calculation </a:t>
            </a:r>
            <a:r>
              <a:rPr lang="en-US" dirty="0" smtClean="0"/>
              <a:t>– calculate the output according</a:t>
            </a:r>
            <a:r>
              <a:rPr lang="en-US" baseline="0" dirty="0" smtClean="0"/>
              <a:t> to the input and the type of the gate (use compute())</a:t>
            </a:r>
            <a:endParaRPr lang="en-US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Update output </a:t>
            </a:r>
            <a:r>
              <a:rPr lang="en-US" dirty="0" smtClean="0"/>
              <a:t>– assign the result to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Update next sextuple input </a:t>
            </a:r>
            <a:r>
              <a:rPr lang="en-US" dirty="0" smtClean="0"/>
              <a:t>– find next sextuple</a:t>
            </a:r>
            <a:r>
              <a:rPr lang="en-US" baseline="0" dirty="0" smtClean="0"/>
              <a:t> according to next index and initialize its input.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2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(s1*s2)*s3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50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Phase 1 – create secret shares - </a:t>
            </a:r>
            <a:r>
              <a:rPr lang="en-US" sz="1200" dirty="0" smtClean="0"/>
              <a:t>input is Vector of integers. For each vector create secrete share so we get input is 2-dimension array of secret share.</a:t>
            </a:r>
            <a:endParaRPr lang="en-US" dirty="0" smtClean="0"/>
          </a:p>
          <a:p>
            <a:pPr algn="l" rtl="0"/>
            <a:r>
              <a:rPr lang="en-US" dirty="0" smtClean="0"/>
              <a:t>Phase 2 – local addition computation - </a:t>
            </a:r>
            <a:r>
              <a:rPr lang="en-US" sz="1200" dirty="0" smtClean="0"/>
              <a:t>every party calculate his part at every index so every party has now vector of result</a:t>
            </a:r>
            <a:endParaRPr lang="en-US" dirty="0" smtClean="0"/>
          </a:p>
          <a:p>
            <a:pPr algn="l" rtl="0"/>
            <a:r>
              <a:rPr lang="en-US" dirty="0" smtClean="0"/>
              <a:t>Phase</a:t>
            </a:r>
            <a:r>
              <a:rPr lang="en-US" baseline="0" dirty="0" smtClean="0"/>
              <a:t> 3 – </a:t>
            </a:r>
            <a:r>
              <a:rPr lang="en-US" sz="1200" dirty="0" smtClean="0"/>
              <a:t>calculate max from sums – max over 2</a:t>
            </a:r>
            <a:r>
              <a:rPr lang="en-US" sz="1200" baseline="0" dirty="0" smtClean="0"/>
              <a:t> sums, the input for next max is do a*z +b*(1-z) a, where z is the output of max and </a:t>
            </a:r>
            <a:r>
              <a:rPr lang="en-US" sz="1200" baseline="0" dirty="0" err="1" smtClean="0"/>
              <a:t>a,b</a:t>
            </a:r>
            <a:r>
              <a:rPr lang="en-US" sz="1200" baseline="0" dirty="0" smtClean="0"/>
              <a:t> are the sums, and so on until we got the maximum sum.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63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Phase 1 – create secret shares - </a:t>
            </a:r>
            <a:r>
              <a:rPr lang="en-US" sz="1200" dirty="0" smtClean="0"/>
              <a:t>input is Vector of integers. For each vector create secrete share so we get input is 2-dimension array of secret share.</a:t>
            </a:r>
            <a:endParaRPr lang="en-US" dirty="0" smtClean="0"/>
          </a:p>
          <a:p>
            <a:pPr algn="l" rtl="0"/>
            <a:r>
              <a:rPr lang="en-US" dirty="0" smtClean="0"/>
              <a:t>Phase 2 – local addition computation - </a:t>
            </a:r>
            <a:r>
              <a:rPr lang="en-US" sz="1200" dirty="0" smtClean="0"/>
              <a:t>every party calculate his part at every index so every party has now vector of result</a:t>
            </a:r>
            <a:endParaRPr lang="en-US" dirty="0" smtClean="0"/>
          </a:p>
          <a:p>
            <a:pPr algn="l" rtl="0"/>
            <a:r>
              <a:rPr lang="en-US" dirty="0" smtClean="0"/>
              <a:t>Phase</a:t>
            </a:r>
            <a:r>
              <a:rPr lang="en-US" baseline="0" dirty="0" smtClean="0"/>
              <a:t> 3 – </a:t>
            </a:r>
            <a:r>
              <a:rPr lang="en-US" sz="1200" dirty="0" smtClean="0"/>
              <a:t>calculate max from sums – max over 2</a:t>
            </a:r>
            <a:r>
              <a:rPr lang="en-US" sz="1200" baseline="0" dirty="0" smtClean="0"/>
              <a:t> sums, the input for next max is do a*z +b*(1-z) a, where z is the output of max and </a:t>
            </a:r>
            <a:r>
              <a:rPr lang="en-US" sz="1200" baseline="0" dirty="0" err="1" smtClean="0"/>
              <a:t>a,b</a:t>
            </a:r>
            <a:r>
              <a:rPr lang="en-US" sz="1200" baseline="0" dirty="0" smtClean="0"/>
              <a:t> are the sums, and so on until we got the maximum sum.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6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+’ – composition</a:t>
            </a:r>
            <a:r>
              <a:rPr lang="en-US" baseline="0" dirty="0" smtClean="0"/>
              <a:t> of addition gates, add the tuples according to index </a:t>
            </a:r>
          </a:p>
          <a:p>
            <a:pPr algn="l" rtl="0"/>
            <a:r>
              <a:rPr lang="en-US" baseline="0" dirty="0" smtClean="0"/>
              <a:t>Result – vector of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36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</a:t>
            </a:r>
            <a:r>
              <a:rPr lang="en-US" baseline="0" dirty="0" smtClean="0"/>
              <a:t> – return 1 if left input bigger than right input 0 otherwise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- </a:t>
            </a:r>
            <a:r>
              <a:rPr lang="en-US" baseline="0" dirty="0" smtClean="0"/>
              <a:t>a*z + (1-z)*b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Where: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z – output of MAX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 – left input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b – right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3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1100" dirty="0" smtClean="0"/>
              <a:t>בס"ד</a:t>
            </a:r>
            <a:br>
              <a:rPr lang="he-IL" sz="1100" dirty="0" smtClean="0"/>
            </a:br>
            <a:r>
              <a:rPr lang="he-IL" u="sng" dirty="0" smtClean="0"/>
              <a:t/>
            </a:r>
            <a:br>
              <a:rPr lang="he-IL" u="sng" dirty="0" smtClean="0"/>
            </a:br>
            <a:r>
              <a:rPr lang="en-US" u="sng" dirty="0" smtClean="0"/>
              <a:t>Cryptography Project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5800" dirty="0" smtClean="0"/>
              <a:t>Safe, secret based computation system.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Authors:</a:t>
            </a:r>
          </a:p>
          <a:p>
            <a:r>
              <a:rPr lang="en-US" dirty="0" smtClean="0"/>
              <a:t>Nir Amar, </a:t>
            </a:r>
            <a:r>
              <a:rPr lang="en-US" dirty="0" err="1" smtClean="0"/>
              <a:t>Etai</a:t>
            </a:r>
            <a:r>
              <a:rPr lang="en-US" dirty="0" smtClean="0"/>
              <a:t> </a:t>
            </a:r>
            <a:r>
              <a:rPr lang="en-US" dirty="0" smtClean="0"/>
              <a:t>Hazan and Yarden Eitan.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Local computation (addition gates):</a:t>
            </a:r>
          </a:p>
          <a:p>
            <a:r>
              <a:rPr lang="en-US" sz="3200" dirty="0" smtClean="0"/>
              <a:t>P1 = </a:t>
            </a:r>
            <a:r>
              <a:rPr lang="en-US" sz="3200" dirty="0" smtClean="0"/>
              <a:t>[1,5</a:t>
            </a:r>
            <a:r>
              <a:rPr lang="en-US" sz="3200" dirty="0" smtClean="0"/>
              <a:t>]</a:t>
            </a:r>
          </a:p>
          <a:p>
            <a:r>
              <a:rPr lang="en-US" sz="3200" dirty="0" smtClean="0"/>
              <a:t>P2 = </a:t>
            </a:r>
            <a:r>
              <a:rPr lang="en-US" sz="3200" dirty="0" smtClean="0"/>
              <a:t>[2,4</a:t>
            </a:r>
            <a:r>
              <a:rPr lang="en-US" sz="3200" dirty="0" smtClean="0"/>
              <a:t>]</a:t>
            </a:r>
          </a:p>
          <a:p>
            <a:r>
              <a:rPr lang="en-US" sz="3200" dirty="0" smtClean="0"/>
              <a:t>P3 = </a:t>
            </a:r>
            <a:r>
              <a:rPr lang="en-US" sz="3200" dirty="0" smtClean="0"/>
              <a:t>[3,3</a:t>
            </a:r>
            <a:r>
              <a:rPr lang="en-US" sz="3200" dirty="0" smtClean="0"/>
              <a:t>]</a:t>
            </a:r>
          </a:p>
          <a:p>
            <a:endParaRPr lang="en-US" sz="3200" dirty="0"/>
          </a:p>
          <a:p>
            <a:r>
              <a:rPr lang="en-US" sz="3200" dirty="0" smtClean="0"/>
              <a:t>Result = 6</a:t>
            </a:r>
          </a:p>
          <a:p>
            <a:r>
              <a:rPr lang="en-US" sz="2800" dirty="0" smtClean="0"/>
              <a:t>Every party do local computation (1/</a:t>
            </a:r>
            <a:r>
              <a:rPr lang="en-US" sz="2800" dirty="0" err="1" smtClean="0"/>
              <a:t>numOfParties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3200" dirty="0" smtClean="0"/>
              <a:t>Average = 6/3 = 2</a:t>
            </a:r>
          </a:p>
        </p:txBody>
      </p:sp>
    </p:spTree>
    <p:extLst>
      <p:ext uri="{BB962C8B-B14F-4D97-AF65-F5344CB8AC3E}">
        <p14:creationId xmlns:p14="http://schemas.microsoft.com/office/powerpoint/2010/main" val="18194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800350" y="51435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00650" y="5143500"/>
            <a:ext cx="0" cy="819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78067" y="51435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00350" y="5676900"/>
            <a:ext cx="4777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226865" y="2343150"/>
            <a:ext cx="1935435" cy="2800350"/>
            <a:chOff x="1226865" y="1809750"/>
            <a:chExt cx="1935435" cy="2800350"/>
          </a:xfrm>
        </p:grpSpPr>
        <p:grpSp>
          <p:nvGrpSpPr>
            <p:cNvPr id="47" name="Group 46"/>
            <p:cNvGrpSpPr/>
            <p:nvPr/>
          </p:nvGrpSpPr>
          <p:grpSpPr>
            <a:xfrm>
              <a:off x="1226865" y="1809750"/>
              <a:ext cx="1935435" cy="2800350"/>
              <a:chOff x="1226865" y="1809750"/>
              <a:chExt cx="1935435" cy="2800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(1,0)</a:t>
                </a:r>
                <a:endParaRPr lang="he-IL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(1,0)</a:t>
                </a:r>
                <a:endParaRPr lang="he-IL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(1,5)</a:t>
                </a:r>
                <a:endParaRPr lang="he-IL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5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1306897" y="3307318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(1,0)</a:t>
              </a:r>
              <a:endParaRPr lang="he-IL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27165" y="2400300"/>
            <a:ext cx="1935435" cy="2800350"/>
            <a:chOff x="3627165" y="1866900"/>
            <a:chExt cx="1935435" cy="2800350"/>
          </a:xfrm>
        </p:grpSpPr>
        <p:grpSp>
          <p:nvGrpSpPr>
            <p:cNvPr id="48" name="Group 47"/>
            <p:cNvGrpSpPr/>
            <p:nvPr/>
          </p:nvGrpSpPr>
          <p:grpSpPr>
            <a:xfrm>
              <a:off x="3627165" y="1866900"/>
              <a:ext cx="1935435" cy="2800350"/>
              <a:chOff x="1226865" y="1809750"/>
              <a:chExt cx="1935435" cy="28003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(2,6)</a:t>
                </a:r>
                <a:endParaRPr lang="he-IL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(2,5)</a:t>
                </a:r>
                <a:endParaRPr lang="he-IL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(2,0)</a:t>
                </a:r>
                <a:endParaRPr lang="he-IL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0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699532" y="3344735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(2,4)</a:t>
              </a:r>
              <a:endParaRPr lang="he-IL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04582" y="2411285"/>
            <a:ext cx="1935435" cy="2800350"/>
            <a:chOff x="6004582" y="1877885"/>
            <a:chExt cx="1935435" cy="2800350"/>
          </a:xfrm>
        </p:grpSpPr>
        <p:grpSp>
          <p:nvGrpSpPr>
            <p:cNvPr id="60" name="Group 59"/>
            <p:cNvGrpSpPr/>
            <p:nvPr/>
          </p:nvGrpSpPr>
          <p:grpSpPr>
            <a:xfrm>
              <a:off x="6004582" y="1877885"/>
              <a:ext cx="1935435" cy="2800350"/>
              <a:chOff x="1226865" y="1809750"/>
              <a:chExt cx="1935435" cy="28003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(3,5)</a:t>
                </a:r>
                <a:endParaRPr lang="he-IL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(3,3)</a:t>
                </a:r>
                <a:endParaRPr lang="he-IL" dirty="0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(3,2)</a:t>
                </a:r>
                <a:endParaRPr lang="he-IL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62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6057899" y="3394503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(3,1)</a:t>
              </a:r>
              <a:endParaRPr lang="he-IL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466850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P1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3699532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P2</a:t>
            </a:r>
            <a:endParaRPr lang="he-IL" dirty="0"/>
          </a:p>
        </p:txBody>
      </p:sp>
      <p:sp>
        <p:nvSpPr>
          <p:cNvPr id="89" name="TextBox 88"/>
          <p:cNvSpPr txBox="1"/>
          <p:nvPr/>
        </p:nvSpPr>
        <p:spPr>
          <a:xfrm>
            <a:off x="6282667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P3</a:t>
            </a:r>
            <a:endParaRPr lang="he-IL" dirty="0"/>
          </a:p>
        </p:txBody>
      </p:sp>
      <p:sp>
        <p:nvSpPr>
          <p:cNvPr id="90" name="TextBox 89"/>
          <p:cNvSpPr txBox="1"/>
          <p:nvPr/>
        </p:nvSpPr>
        <p:spPr>
          <a:xfrm>
            <a:off x="2251732" y="5307568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(1,5)</a:t>
            </a:r>
            <a:endParaRPr lang="he-IL" dirty="0"/>
          </a:p>
        </p:txBody>
      </p:sp>
      <p:sp>
        <p:nvSpPr>
          <p:cNvPr id="91" name="TextBox 90"/>
          <p:cNvSpPr txBox="1"/>
          <p:nvPr/>
        </p:nvSpPr>
        <p:spPr>
          <a:xfrm>
            <a:off x="4545340" y="5275302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(2,4)</a:t>
            </a:r>
            <a:endParaRPr lang="he-IL" dirty="0"/>
          </a:p>
        </p:txBody>
      </p:sp>
      <p:sp>
        <p:nvSpPr>
          <p:cNvPr id="92" name="TextBox 91"/>
          <p:cNvSpPr txBox="1"/>
          <p:nvPr/>
        </p:nvSpPr>
        <p:spPr>
          <a:xfrm>
            <a:off x="6949417" y="5267920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(3,3)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4480582" y="611505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24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s2=0, s3=1.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s2)</a:t>
            </a:r>
            <a:endParaRPr lang="en-US" sz="3200" dirty="0"/>
          </a:p>
          <a:p>
            <a:r>
              <a:rPr lang="he-IL" sz="3200" dirty="0"/>
              <a:t>[(1,5)(2,3)(3,1)]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s3)</a:t>
            </a:r>
            <a:endParaRPr lang="en-US" sz="3200" dirty="0"/>
          </a:p>
          <a:p>
            <a:r>
              <a:rPr lang="he-IL" sz="3200" dirty="0"/>
              <a:t>[(1,4)(2,0)(3,3)]</a:t>
            </a:r>
          </a:p>
        </p:txBody>
      </p:sp>
    </p:spTree>
    <p:extLst>
      <p:ext uri="{BB962C8B-B14F-4D97-AF65-F5344CB8AC3E}">
        <p14:creationId xmlns:p14="http://schemas.microsoft.com/office/powerpoint/2010/main" val="3481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822838"/>
            <a:ext cx="2095500" cy="938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 smtClean="0"/>
              <a:t>*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914900" y="4435167"/>
            <a:ext cx="2095500" cy="938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 smtClean="0"/>
              <a:t>*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104900" y="2005401"/>
            <a:ext cx="2171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[(1,0)(2,6)(3,5</a:t>
            </a:r>
            <a:r>
              <a:rPr lang="he-IL" dirty="0" smtClean="0"/>
              <a:t>)]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009900" y="2043501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[(1,5)(2,3)(3,1)]</a:t>
            </a:r>
          </a:p>
        </p:txBody>
      </p:sp>
      <p:cxnSp>
        <p:nvCxnSpPr>
          <p:cNvPr id="11" name="Straight Connector 10"/>
          <p:cNvCxnSpPr>
            <a:stCxn id="8" idx="2"/>
          </p:cNvCxnSpPr>
          <p:nvPr/>
        </p:nvCxnSpPr>
        <p:spPr>
          <a:xfrm>
            <a:off x="2190750" y="2374733"/>
            <a:ext cx="0" cy="448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2374733"/>
            <a:ext cx="0" cy="448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58417" y="3733800"/>
            <a:ext cx="2537483" cy="701367"/>
            <a:chOff x="2758417" y="3733800"/>
            <a:chExt cx="2537483" cy="70136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758417" y="3733800"/>
              <a:ext cx="0" cy="342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58417" y="4062152"/>
              <a:ext cx="2537483" cy="14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95900" y="4062152"/>
              <a:ext cx="0" cy="3730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6477000" y="2374733"/>
            <a:ext cx="0" cy="206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4050" y="2043501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[(1,4)(2,0)(3,3)]</a:t>
            </a:r>
          </a:p>
        </p:txBody>
      </p:sp>
      <p:cxnSp>
        <p:nvCxnSpPr>
          <p:cNvPr id="33" name="Straight Connector 32"/>
          <p:cNvCxnSpPr>
            <a:stCxn id="7" idx="2"/>
          </p:cNvCxnSpPr>
          <p:nvPr/>
        </p:nvCxnSpPr>
        <p:spPr>
          <a:xfrm>
            <a:off x="5962650" y="5373826"/>
            <a:ext cx="0" cy="455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4450" y="5872490"/>
            <a:ext cx="1714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0</a:t>
            </a:r>
            <a:endParaRPr lang="he-IL" dirty="0"/>
          </a:p>
        </p:txBody>
      </p:sp>
      <p:sp>
        <p:nvSpPr>
          <p:cNvPr id="35" name="Rectangle 34"/>
          <p:cNvSpPr/>
          <p:nvPr/>
        </p:nvSpPr>
        <p:spPr>
          <a:xfrm>
            <a:off x="3703812" y="367081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[(1,4)(2,1)(3,5)]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(max votes)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70025"/>
            <a:ext cx="752856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Phase </a:t>
            </a:r>
            <a:r>
              <a:rPr lang="en-US" sz="3200" dirty="0"/>
              <a:t>1 – create secret shares</a:t>
            </a:r>
          </a:p>
          <a:p>
            <a:r>
              <a:rPr lang="en-US" sz="3200" dirty="0"/>
              <a:t>Phase 2 – local addition computation</a:t>
            </a:r>
          </a:p>
          <a:p>
            <a:r>
              <a:rPr lang="en-US" sz="3200" dirty="0"/>
              <a:t>Phase 3 – calculate max </a:t>
            </a:r>
            <a:r>
              <a:rPr lang="en-US" sz="3200" dirty="0" smtClean="0"/>
              <a:t>from sums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* note</a:t>
            </a:r>
            <a:r>
              <a:rPr lang="en-US" sz="3200" dirty="0" smtClean="0"/>
              <a:t>: after phase 2 </a:t>
            </a:r>
            <a:r>
              <a:rPr lang="en-US" sz="3200" dirty="0"/>
              <a:t>no party (or t parties) can study anything from the Vector about the original secretes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70025"/>
            <a:ext cx="752856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3 secrets – s1</a:t>
            </a:r>
            <a:r>
              <a:rPr lang="en-US" sz="3200" dirty="0" smtClean="0"/>
              <a:t>=[1,0,0], s2=[0,1,0], </a:t>
            </a:r>
            <a:r>
              <a:rPr lang="en-US" sz="3200" dirty="0"/>
              <a:t>s3</a:t>
            </a:r>
            <a:r>
              <a:rPr lang="en-US" sz="3200" dirty="0" smtClean="0"/>
              <a:t>=[1,0,0].</a:t>
            </a:r>
            <a:endParaRPr lang="en-US" sz="3200" dirty="0"/>
          </a:p>
          <a:p>
            <a:r>
              <a:rPr lang="en-US" sz="3200" dirty="0"/>
              <a:t>T=1, n  = 3, field = 7.</a:t>
            </a:r>
          </a:p>
          <a:p>
            <a:endParaRPr lang="en-US" sz="3200" dirty="0"/>
          </a:p>
          <a:p>
            <a:r>
              <a:rPr lang="en-US" sz="3200" dirty="0"/>
              <a:t>secret share for p1 (s1)</a:t>
            </a:r>
          </a:p>
          <a:p>
            <a:r>
              <a:rPr lang="en-US" sz="2400" dirty="0" smtClean="0"/>
              <a:t>[</a:t>
            </a:r>
            <a:r>
              <a:rPr lang="he-IL" sz="2400" dirty="0" smtClean="0"/>
              <a:t>[(</a:t>
            </a:r>
            <a:r>
              <a:rPr lang="he-IL" sz="2400" dirty="0"/>
              <a:t>1,3)(2,5)(3,0</a:t>
            </a:r>
            <a:r>
              <a:rPr lang="he-IL" sz="2400" dirty="0" smtClean="0"/>
              <a:t>)]</a:t>
            </a:r>
            <a:r>
              <a:rPr lang="en-US" sz="2400" dirty="0" smtClean="0"/>
              <a:t>, </a:t>
            </a:r>
            <a:r>
              <a:rPr lang="he-IL" sz="2400" dirty="0"/>
              <a:t>[(1,0)(2,0)(3,0</a:t>
            </a:r>
            <a:r>
              <a:rPr lang="he-IL" sz="2400" dirty="0" smtClean="0"/>
              <a:t>)]</a:t>
            </a:r>
            <a:r>
              <a:rPr lang="en-US" sz="2400" dirty="0" smtClean="0"/>
              <a:t>,</a:t>
            </a:r>
            <a:r>
              <a:rPr lang="he-IL" sz="2400" dirty="0" smtClean="0"/>
              <a:t>[(</a:t>
            </a:r>
            <a:r>
              <a:rPr lang="he-IL" sz="2400" dirty="0"/>
              <a:t>1,4)(2,1)(3,5</a:t>
            </a:r>
            <a:r>
              <a:rPr lang="he-IL" sz="2400" dirty="0" smtClean="0"/>
              <a:t>)]</a:t>
            </a:r>
            <a:r>
              <a:rPr lang="en-US" sz="2400" dirty="0" smtClean="0"/>
              <a:t>]</a:t>
            </a:r>
            <a:endParaRPr lang="he-IL" sz="2400" dirty="0" smtClean="0"/>
          </a:p>
          <a:p>
            <a:r>
              <a:rPr lang="en-US" sz="3200" dirty="0" smtClean="0"/>
              <a:t>secret share for p2 (s2)</a:t>
            </a:r>
          </a:p>
          <a:p>
            <a:r>
              <a:rPr lang="en-US" sz="2400" dirty="0" smtClean="0"/>
              <a:t>[</a:t>
            </a:r>
            <a:r>
              <a:rPr lang="he-IL" sz="2400" dirty="0"/>
              <a:t>[(1,3)(2,6)(3,2</a:t>
            </a:r>
            <a:r>
              <a:rPr lang="he-IL" sz="2400" dirty="0" smtClean="0"/>
              <a:t>)]</a:t>
            </a:r>
            <a:r>
              <a:rPr lang="en-US" sz="2400" dirty="0" smtClean="0"/>
              <a:t>, </a:t>
            </a:r>
            <a:r>
              <a:rPr lang="he-IL" sz="2400" dirty="0"/>
              <a:t>[(1,5)(2,2)(3,6</a:t>
            </a:r>
            <a:r>
              <a:rPr lang="he-IL" sz="2400" dirty="0" smtClean="0"/>
              <a:t>)]</a:t>
            </a:r>
            <a:r>
              <a:rPr lang="en-US" sz="2400" dirty="0" smtClean="0"/>
              <a:t>, </a:t>
            </a:r>
            <a:r>
              <a:rPr lang="he-IL" sz="2400" dirty="0"/>
              <a:t>[(1,2)(2,4)(3,6</a:t>
            </a:r>
            <a:r>
              <a:rPr lang="he-IL" sz="2400" dirty="0" smtClean="0"/>
              <a:t>)]</a:t>
            </a:r>
            <a:r>
              <a:rPr lang="en-US" sz="2400" dirty="0" smtClean="0"/>
              <a:t>]</a:t>
            </a:r>
            <a:endParaRPr lang="he-IL" sz="2400" dirty="0" smtClean="0"/>
          </a:p>
          <a:p>
            <a:r>
              <a:rPr lang="en-US" sz="3200" dirty="0" smtClean="0"/>
              <a:t>secret </a:t>
            </a:r>
            <a:r>
              <a:rPr lang="en-US" sz="3200" dirty="0"/>
              <a:t>share for p3 (s3</a:t>
            </a:r>
            <a:r>
              <a:rPr lang="en-US" sz="3200" dirty="0" smtClean="0"/>
              <a:t>)</a:t>
            </a:r>
          </a:p>
          <a:p>
            <a:r>
              <a:rPr lang="en-US" sz="2400" dirty="0" smtClean="0"/>
              <a:t>[</a:t>
            </a:r>
            <a:r>
              <a:rPr lang="he-IL" sz="2400" dirty="0" smtClean="0"/>
              <a:t>[(</a:t>
            </a:r>
            <a:r>
              <a:rPr lang="he-IL" sz="2400" dirty="0"/>
              <a:t>1,3)(2,5)(3,0</a:t>
            </a:r>
            <a:r>
              <a:rPr lang="he-IL" sz="2400" dirty="0" smtClean="0"/>
              <a:t>)]</a:t>
            </a:r>
            <a:r>
              <a:rPr lang="en-US" sz="2400" dirty="0" smtClean="0"/>
              <a:t>, </a:t>
            </a:r>
            <a:r>
              <a:rPr lang="he-IL" sz="2400" dirty="0"/>
              <a:t>[(1,6)(2,5)(3,4</a:t>
            </a:r>
            <a:r>
              <a:rPr lang="he-IL" sz="2400" dirty="0" smtClean="0"/>
              <a:t>)]</a:t>
            </a:r>
            <a:r>
              <a:rPr lang="en-US" sz="2400" dirty="0" smtClean="0"/>
              <a:t>, </a:t>
            </a:r>
            <a:r>
              <a:rPr lang="he-IL" sz="2400" dirty="0"/>
              <a:t>[(1,5)(2,3)(3,1</a:t>
            </a:r>
            <a:r>
              <a:rPr lang="he-IL" sz="2400" dirty="0" smtClean="0"/>
              <a:t>)]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3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675" y="1619250"/>
            <a:ext cx="3695700" cy="1233483"/>
            <a:chOff x="66675" y="1619250"/>
            <a:chExt cx="3695700" cy="1233483"/>
          </a:xfrm>
        </p:grpSpPr>
        <p:sp>
          <p:nvSpPr>
            <p:cNvPr id="3" name="Rectangle 2"/>
            <p:cNvSpPr/>
            <p:nvPr/>
          </p:nvSpPr>
          <p:spPr>
            <a:xfrm>
              <a:off x="674506" y="2309808"/>
              <a:ext cx="1971675" cy="5429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 smtClean="0"/>
                <a:t>+’</a:t>
              </a:r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75" y="1619250"/>
              <a:ext cx="138112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</a:t>
              </a:r>
              <a:r>
                <a:rPr lang="en-US" sz="1200" dirty="0"/>
                <a:t>1,3), (1,3), (</a:t>
              </a:r>
              <a:r>
                <a:rPr lang="en-US" sz="1200" dirty="0" smtClean="0"/>
                <a:t>1,3)]</a:t>
              </a:r>
              <a:endParaRPr lang="he-IL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6350" y="1619250"/>
              <a:ext cx="13716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[(1,0), (1,5), (1,6)]</a:t>
              </a:r>
              <a:endParaRPr lang="he-IL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7925" y="1619250"/>
              <a:ext cx="13144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[(1,4), (1,2), (1,5)]</a:t>
              </a:r>
              <a:endParaRPr lang="he-IL" sz="1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57238" y="1894029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</p:cNvCxnSpPr>
            <p:nvPr/>
          </p:nvCxnSpPr>
          <p:spPr>
            <a:xfrm>
              <a:off x="1962150" y="1896249"/>
              <a:ext cx="0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80935" y="1896248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56043" y="1690846"/>
            <a:ext cx="3695700" cy="1233483"/>
            <a:chOff x="66675" y="1619250"/>
            <a:chExt cx="3695700" cy="1233483"/>
          </a:xfrm>
        </p:grpSpPr>
        <p:sp>
          <p:nvSpPr>
            <p:cNvPr id="22" name="Rectangle 21"/>
            <p:cNvSpPr/>
            <p:nvPr/>
          </p:nvSpPr>
          <p:spPr>
            <a:xfrm>
              <a:off x="674506" y="2309808"/>
              <a:ext cx="1971675" cy="5429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 smtClean="0"/>
                <a:t>+’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75" y="1619250"/>
              <a:ext cx="138112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[(2,5), (2,6), (2,5)]</a:t>
              </a:r>
              <a:endParaRPr lang="he-IL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6350" y="1619250"/>
              <a:ext cx="13716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[(2,0</a:t>
              </a:r>
              <a:r>
                <a:rPr lang="en-US" sz="1200" dirty="0"/>
                <a:t>), </a:t>
              </a:r>
              <a:r>
                <a:rPr lang="en-US" sz="1200" dirty="0" smtClean="0"/>
                <a:t>(2,2), (2,5)]</a:t>
              </a:r>
              <a:endParaRPr lang="he-IL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7925" y="1619250"/>
              <a:ext cx="13144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[(2,1), (2,4), (2,3)]</a:t>
              </a:r>
              <a:endParaRPr lang="he-IL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757238" y="1894029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</p:cNvCxnSpPr>
            <p:nvPr/>
          </p:nvCxnSpPr>
          <p:spPr>
            <a:xfrm>
              <a:off x="1962150" y="1896249"/>
              <a:ext cx="0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80935" y="1896248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647950" y="3249575"/>
            <a:ext cx="3695700" cy="1233483"/>
            <a:chOff x="66675" y="1619250"/>
            <a:chExt cx="3695700" cy="1233483"/>
          </a:xfrm>
        </p:grpSpPr>
        <p:sp>
          <p:nvSpPr>
            <p:cNvPr id="30" name="Rectangle 29"/>
            <p:cNvSpPr/>
            <p:nvPr/>
          </p:nvSpPr>
          <p:spPr>
            <a:xfrm>
              <a:off x="674506" y="2309808"/>
              <a:ext cx="1971675" cy="5429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 smtClean="0"/>
                <a:t>+’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75" y="1619250"/>
              <a:ext cx="138112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[(3,0), (3,2), (3,0)]</a:t>
              </a:r>
              <a:endParaRPr lang="he-IL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6350" y="1619250"/>
              <a:ext cx="13716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[(3,0</a:t>
              </a:r>
              <a:r>
                <a:rPr lang="en-US" sz="1200" dirty="0"/>
                <a:t>), </a:t>
              </a:r>
              <a:r>
                <a:rPr lang="en-US" sz="1200" dirty="0" smtClean="0"/>
                <a:t>(3,6), (3,4)]</a:t>
              </a:r>
              <a:endParaRPr lang="he-IL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47925" y="1619250"/>
              <a:ext cx="13144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[(3,5), (3,6), (3,1)]</a:t>
              </a:r>
              <a:endParaRPr lang="he-IL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57238" y="1894029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2"/>
            </p:cNvCxnSpPr>
            <p:nvPr/>
          </p:nvCxnSpPr>
          <p:spPr>
            <a:xfrm>
              <a:off x="1962150" y="1896249"/>
              <a:ext cx="0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80935" y="1896248"/>
              <a:ext cx="1" cy="413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565718" y="1285359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P2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1140678" y="1264092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3988209" y="2852733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P3</a:t>
            </a:r>
            <a:endParaRPr lang="he-IL" dirty="0"/>
          </a:p>
        </p:txBody>
      </p:sp>
      <p:cxnSp>
        <p:nvCxnSpPr>
          <p:cNvPr id="41" name="Straight Connector 40"/>
          <p:cNvCxnSpPr>
            <a:stCxn id="3" idx="2"/>
          </p:cNvCxnSpPr>
          <p:nvPr/>
        </p:nvCxnSpPr>
        <p:spPr>
          <a:xfrm flipH="1">
            <a:off x="1660343" y="2852733"/>
            <a:ext cx="1" cy="2516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</p:cNvCxnSpPr>
          <p:nvPr/>
        </p:nvCxnSpPr>
        <p:spPr>
          <a:xfrm flipH="1">
            <a:off x="4241618" y="4483058"/>
            <a:ext cx="1" cy="1460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</p:cNvCxnSpPr>
          <p:nvPr/>
        </p:nvCxnSpPr>
        <p:spPr>
          <a:xfrm flipH="1">
            <a:off x="6949711" y="2924329"/>
            <a:ext cx="1" cy="244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60343" y="5369442"/>
            <a:ext cx="52893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3232" y="2898899"/>
            <a:ext cx="148623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[(1,2), (1,4), (1,4)]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6082" y="4504630"/>
            <a:ext cx="148623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[(3,2), (3,3), (3,5)]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79629" y="3037398"/>
            <a:ext cx="148623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[(2,2), (2,0), (2,1)]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721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first design</a:t>
            </a:r>
            <a:endParaRPr lang="he-IL" u="sng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3231" y="1331525"/>
            <a:ext cx="3039309" cy="2022096"/>
            <a:chOff x="533231" y="1331525"/>
            <a:chExt cx="3156267" cy="2198484"/>
          </a:xfrm>
        </p:grpSpPr>
        <p:sp>
          <p:nvSpPr>
            <p:cNvPr id="4" name="Rectangle 3"/>
            <p:cNvSpPr/>
            <p:nvPr/>
          </p:nvSpPr>
          <p:spPr>
            <a:xfrm>
              <a:off x="935665" y="1977656"/>
              <a:ext cx="1477926" cy="6485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MAX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231" y="1331525"/>
              <a:ext cx="135936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[(1,2), (2,2), (3,2)]</a:t>
              </a:r>
              <a:endParaRPr lang="he-IL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7032" y="1331525"/>
              <a:ext cx="135936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[(1,4), (2,0), (3,3)]</a:t>
              </a:r>
              <a:endParaRPr lang="he-IL" sz="1200" dirty="0"/>
            </a:p>
          </p:txBody>
        </p:sp>
        <p:cxnSp>
          <p:nvCxnSpPr>
            <p:cNvPr id="6" name="Straight Connector 5"/>
            <p:cNvCxnSpPr>
              <a:stCxn id="40" idx="2"/>
            </p:cNvCxnSpPr>
            <p:nvPr/>
          </p:nvCxnSpPr>
          <p:spPr>
            <a:xfrm flipH="1">
              <a:off x="1212912" y="1608524"/>
              <a:ext cx="1" cy="3691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58490" y="1608524"/>
              <a:ext cx="1" cy="3691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2913" y="1793090"/>
              <a:ext cx="18209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58491" y="1690577"/>
              <a:ext cx="11439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02419" y="1690577"/>
              <a:ext cx="0" cy="1201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33863" y="1793090"/>
              <a:ext cx="0" cy="10989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" idx="2"/>
            </p:cNvCxnSpPr>
            <p:nvPr/>
          </p:nvCxnSpPr>
          <p:spPr>
            <a:xfrm flipH="1">
              <a:off x="1674500" y="2626242"/>
              <a:ext cx="128" cy="57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74628" y="3200400"/>
              <a:ext cx="7389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413591" y="2892056"/>
              <a:ext cx="1275907" cy="6379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Next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60968" y="2668769"/>
              <a:ext cx="324165" cy="4015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</a:t>
              </a:r>
              <a:endParaRPr lang="he-IL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4108767" y="3897239"/>
            <a:ext cx="1477926" cy="648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MAX</a:t>
            </a:r>
            <a:endParaRPr lang="he-IL" dirty="0"/>
          </a:p>
        </p:txBody>
      </p:sp>
      <p:sp>
        <p:nvSpPr>
          <p:cNvPr id="64" name="TextBox 63"/>
          <p:cNvSpPr txBox="1"/>
          <p:nvPr/>
        </p:nvSpPr>
        <p:spPr>
          <a:xfrm>
            <a:off x="1581837" y="3372431"/>
            <a:ext cx="135936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[(1,2), (2,2), (3,2)]</a:t>
            </a:r>
            <a:endParaRPr lang="he-IL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242563" y="1407669"/>
            <a:ext cx="135936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[(1,4), (2,1), (3,5)]</a:t>
            </a:r>
            <a:endParaRPr lang="he-IL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4835324" y="1756058"/>
            <a:ext cx="1" cy="2146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58227" y="3712673"/>
            <a:ext cx="32487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835324" y="2829168"/>
            <a:ext cx="1717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52610" y="2829168"/>
            <a:ext cx="22911" cy="1982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206965" y="3712673"/>
            <a:ext cx="0" cy="1098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2"/>
          </p:cNvCxnSpPr>
          <p:nvPr/>
        </p:nvCxnSpPr>
        <p:spPr>
          <a:xfrm flipH="1">
            <a:off x="4847602" y="4545825"/>
            <a:ext cx="128" cy="574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47730" y="5119983"/>
            <a:ext cx="738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586693" y="4811639"/>
            <a:ext cx="1275907" cy="637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Next</a:t>
            </a:r>
            <a:endParaRPr lang="he-IL" dirty="0"/>
          </a:p>
        </p:txBody>
      </p:sp>
      <p:sp>
        <p:nvSpPr>
          <p:cNvPr id="75" name="TextBox 74"/>
          <p:cNvSpPr txBox="1"/>
          <p:nvPr/>
        </p:nvSpPr>
        <p:spPr>
          <a:xfrm>
            <a:off x="4534070" y="4588352"/>
            <a:ext cx="324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83" name="Straight Connector 82"/>
          <p:cNvCxnSpPr>
            <a:stCxn id="57" idx="2"/>
          </p:cNvCxnSpPr>
          <p:nvPr/>
        </p:nvCxnSpPr>
        <p:spPr>
          <a:xfrm flipH="1">
            <a:off x="2958226" y="3353621"/>
            <a:ext cx="1" cy="359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10452" y="3712673"/>
            <a:ext cx="0" cy="184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224646" y="5449592"/>
            <a:ext cx="1" cy="359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50464" y="5808644"/>
            <a:ext cx="253055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Result = [(1,2), (2,2), (3,2)] = 2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116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final design</a:t>
            </a:r>
            <a:endParaRPr lang="he-IL" u="sng" dirty="0"/>
          </a:p>
        </p:txBody>
      </p:sp>
      <p:pic>
        <p:nvPicPr>
          <p:cNvPr id="1026" name="Picture 2" descr="C:\Users\Etai\Documents\לימודים\סמסטר ו'\פרוייקט קובי\class-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950"/>
            <a:ext cx="8515350" cy="4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Sextuple contains: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2-dimensions array of secret shares -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output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type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array of secret share –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constant – relevant only for </a:t>
            </a:r>
            <a:r>
              <a:rPr lang="en-US" dirty="0" err="1" smtClean="0">
                <a:solidFill>
                  <a:schemeClr val="tx1"/>
                </a:solidFill>
              </a:rPr>
              <a:t>constMult</a:t>
            </a:r>
            <a:r>
              <a:rPr lang="en-US" dirty="0" smtClean="0">
                <a:solidFill>
                  <a:schemeClr val="tx1"/>
                </a:solidFill>
              </a:rPr>
              <a:t> gate 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topological sort on the graph to solve synchronization problems (done by the programmer).</a:t>
            </a:r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output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next sextuple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</a:t>
            </a:r>
            <a:r>
              <a:rPr lang="en-US" sz="3200" dirty="0" smtClean="0"/>
              <a:t>local computation (1/n</a:t>
            </a:r>
            <a:r>
              <a:rPr lang="en-US" sz="3200" dirty="0" smtClean="0"/>
              <a:t>).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s2=2, s3=3.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[(1,0)(2,5)(3,3)]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</a:t>
            </a:r>
            <a:r>
              <a:rPr lang="en-US" sz="3200" dirty="0"/>
              <a:t>)</a:t>
            </a:r>
          </a:p>
          <a:p>
            <a:r>
              <a:rPr lang="he-IL" sz="3200" dirty="0"/>
              <a:t>[(1,5)(2,0)(3,2)]</a:t>
            </a:r>
          </a:p>
        </p:txBody>
      </p:sp>
    </p:spTree>
    <p:extLst>
      <p:ext uri="{BB962C8B-B14F-4D97-AF65-F5344CB8AC3E}">
        <p14:creationId xmlns:p14="http://schemas.microsoft.com/office/powerpoint/2010/main" val="578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1322</Words>
  <Application>Microsoft Office PowerPoint</Application>
  <PresentationFormat>On-screen Show (4:3)</PresentationFormat>
  <Paragraphs>197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בס"ד  Cryptography Project</vt:lpstr>
      <vt:lpstr>System Design &amp; implementation first design</vt:lpstr>
      <vt:lpstr>System Design &amp; implementation final design</vt:lpstr>
      <vt:lpstr>Graph Representation </vt:lpstr>
      <vt:lpstr>Graph Computation</vt:lpstr>
      <vt:lpstr>Functions</vt:lpstr>
      <vt:lpstr>Average - motivation</vt:lpstr>
      <vt:lpstr>Average - implementation</vt:lpstr>
      <vt:lpstr>Average – Example</vt:lpstr>
      <vt:lpstr>Average – Example</vt:lpstr>
      <vt:lpstr>Average – Example</vt:lpstr>
      <vt:lpstr>Global agreement - motivation</vt:lpstr>
      <vt:lpstr>Global agreement - implementation</vt:lpstr>
      <vt:lpstr>Global agreement - Example</vt:lpstr>
      <vt:lpstr>Global agreement - Example</vt:lpstr>
      <vt:lpstr>Frequency - Motivation</vt:lpstr>
      <vt:lpstr>Frequency – implementation</vt:lpstr>
      <vt:lpstr>Frequency – Example</vt:lpstr>
      <vt:lpstr>Frequency – Example</vt:lpstr>
      <vt:lpstr>Frequency –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Etai</cp:lastModifiedBy>
  <cp:revision>189</cp:revision>
  <dcterms:created xsi:type="dcterms:W3CDTF">2011-05-29T10:23:52Z</dcterms:created>
  <dcterms:modified xsi:type="dcterms:W3CDTF">2011-07-27T13:22:41Z</dcterms:modified>
</cp:coreProperties>
</file>