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2" r:id="rId2"/>
    <p:sldId id="274" r:id="rId3"/>
    <p:sldId id="259" r:id="rId4"/>
    <p:sldId id="261" r:id="rId5"/>
    <p:sldId id="263" r:id="rId6"/>
    <p:sldId id="256" r:id="rId7"/>
    <p:sldId id="264" r:id="rId8"/>
    <p:sldId id="270" r:id="rId9"/>
    <p:sldId id="271" r:id="rId10"/>
    <p:sldId id="258" r:id="rId11"/>
    <p:sldId id="265" r:id="rId12"/>
    <p:sldId id="272" r:id="rId13"/>
    <p:sldId id="273" r:id="rId14"/>
    <p:sldId id="257" r:id="rId15"/>
    <p:sldId id="268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620" autoAdjust="0"/>
  </p:normalViewPr>
  <p:slideViewPr>
    <p:cSldViewPr snapToGrid="0" snapToObjects="1">
      <p:cViewPr>
        <p:scale>
          <a:sx n="50" d="100"/>
          <a:sy n="50" d="100"/>
        </p:scale>
        <p:origin x="-195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4"/>
    </p:cViewPr>
  </p:outlineViewPr>
  <p:notesTextViewPr>
    <p:cViewPr>
      <p:scale>
        <a:sx n="100" d="100"/>
        <a:sy n="100" d="100"/>
      </p:scale>
      <p:origin x="0" y="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0D7094D-992A-4E02-AF83-600B139626E8}" type="datetimeFigureOut">
              <a:rPr lang="he-IL" smtClean="0"/>
              <a:t>כ"ה/תמוז/תשע"א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1A030DD-CCE1-46BC-A70B-39D1A5376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143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Reference to gate.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2-dimensions array of secret shares</a:t>
            </a:r>
            <a:r>
              <a:rPr lang="en-US" b="1" baseline="0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–</a:t>
            </a:r>
            <a:r>
              <a:rPr lang="en-US" b="0" baseline="0" dirty="0" smtClean="0">
                <a:solidFill>
                  <a:schemeClr val="tx1"/>
                </a:solidFill>
              </a:rPr>
              <a:t> the input for the gate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index of the gate 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index of the output gate – </a:t>
            </a:r>
            <a:r>
              <a:rPr lang="en-US" b="0" dirty="0" smtClean="0">
                <a:solidFill>
                  <a:schemeClr val="tx1"/>
                </a:solidFill>
              </a:rPr>
              <a:t>index of the gate that the output vector will be deliver to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type of the gate</a:t>
            </a:r>
            <a:r>
              <a:rPr lang="en-US" b="0" dirty="0" smtClean="0">
                <a:solidFill>
                  <a:schemeClr val="tx1"/>
                </a:solidFill>
              </a:rPr>
              <a:t> 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//0 = addition, 1 = multiplication, 2 =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constmult</a:t>
            </a:r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3 = maximum</a:t>
            </a:r>
            <a:endParaRPr lang="en-US" b="1" u="none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array of secret share – output</a:t>
            </a:r>
            <a:r>
              <a:rPr lang="en-US" b="0" dirty="0" smtClean="0">
                <a:solidFill>
                  <a:schemeClr val="tx1"/>
                </a:solidFill>
              </a:rPr>
              <a:t> –</a:t>
            </a:r>
            <a:r>
              <a:rPr lang="en-US" b="0" baseline="0" dirty="0" smtClean="0">
                <a:solidFill>
                  <a:schemeClr val="tx1"/>
                </a:solidFill>
              </a:rPr>
              <a:t> the result after the gate has been calculated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constant – relevant only for </a:t>
            </a:r>
            <a:r>
              <a:rPr lang="en-US" b="1" dirty="0" err="1" smtClean="0">
                <a:solidFill>
                  <a:schemeClr val="tx1"/>
                </a:solidFill>
              </a:rPr>
              <a:t>constMult</a:t>
            </a:r>
            <a:r>
              <a:rPr lang="en-US" b="1" dirty="0" smtClean="0">
                <a:solidFill>
                  <a:schemeClr val="tx1"/>
                </a:solidFill>
              </a:rPr>
              <a:t> gate –</a:t>
            </a:r>
            <a:r>
              <a:rPr lang="en-US" b="0" baseline="0" dirty="0" smtClean="0">
                <a:solidFill>
                  <a:schemeClr val="tx1"/>
                </a:solidFill>
              </a:rPr>
              <a:t> the constant of the </a:t>
            </a:r>
            <a:r>
              <a:rPr lang="en-US" b="0" baseline="0" dirty="0" err="1" smtClean="0">
                <a:solidFill>
                  <a:schemeClr val="tx1"/>
                </a:solidFill>
              </a:rPr>
              <a:t>constMult</a:t>
            </a:r>
            <a:r>
              <a:rPr lang="en-US" b="0" baseline="0" dirty="0" smtClean="0">
                <a:solidFill>
                  <a:schemeClr val="tx1"/>
                </a:solidFill>
              </a:rPr>
              <a:t> gate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033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itchFamily="34" charset="0"/>
              <a:buChar char="•"/>
            </a:pPr>
            <a:r>
              <a:rPr lang="en-US" dirty="0" smtClean="0"/>
              <a:t>The topological sort done by inserting the</a:t>
            </a:r>
            <a:r>
              <a:rPr lang="en-US" baseline="0" dirty="0" smtClean="0"/>
              <a:t> gates to the circuit in the right order.</a:t>
            </a:r>
          </a:p>
          <a:p>
            <a:pPr marL="171450" indent="-171450" algn="l" rtl="0">
              <a:buFont typeface="Arial" pitchFamily="34" charset="0"/>
              <a:buChar char="•"/>
            </a:pPr>
            <a:r>
              <a:rPr lang="en-US" baseline="0" dirty="0" smtClean="0"/>
              <a:t>The computation is according to the indexes of the gates</a:t>
            </a:r>
          </a:p>
          <a:p>
            <a:pPr marL="171450" indent="-171450" algn="l" rtl="0">
              <a:buFont typeface="Arial" pitchFamily="34" charset="0"/>
              <a:buChar char="•"/>
            </a:pPr>
            <a:r>
              <a:rPr lang="en-US" baseline="0" dirty="0" smtClean="0"/>
              <a:t>Three phases: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 Calculation – calculate the output according</a:t>
            </a:r>
            <a:r>
              <a:rPr lang="en-US" baseline="0" dirty="0" smtClean="0"/>
              <a:t> to the input and the type of the gate (use compute())</a:t>
            </a:r>
            <a:endParaRPr lang="en-US" dirty="0" smtClean="0"/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 Update output – assign the result to output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 Update </a:t>
            </a:r>
            <a:r>
              <a:rPr lang="en-US" smtClean="0"/>
              <a:t>next sextuple input </a:t>
            </a:r>
            <a:r>
              <a:rPr lang="en-US" dirty="0" smtClean="0"/>
              <a:t>– find next sextuple</a:t>
            </a:r>
            <a:r>
              <a:rPr lang="en-US" baseline="0" dirty="0" smtClean="0"/>
              <a:t> according to next index and initialize its input.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92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(s1*s2)*s3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50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S1 = [0,0,1]</a:t>
            </a:r>
          </a:p>
          <a:p>
            <a:r>
              <a:rPr lang="en-US" dirty="0" smtClean="0"/>
              <a:t>S2 = [1,0,0]</a:t>
            </a:r>
          </a:p>
          <a:p>
            <a:r>
              <a:rPr lang="en-US" dirty="0" smtClean="0"/>
              <a:t>s3</a:t>
            </a:r>
            <a:r>
              <a:rPr lang="en-US" baseline="0" dirty="0" smtClean="0"/>
              <a:t> = [1,0,0]</a:t>
            </a:r>
            <a:endParaRPr lang="he-IL" baseline="0" dirty="0" smtClean="0"/>
          </a:p>
          <a:p>
            <a:endParaRPr lang="en-US" baseline="0" dirty="0" smtClean="0"/>
          </a:p>
          <a:p>
            <a:r>
              <a:rPr lang="he-IL" baseline="0" dirty="0" smtClean="0"/>
              <a:t>לאחר החיבור וקטור של שלשות</a:t>
            </a:r>
          </a:p>
          <a:p>
            <a:r>
              <a:rPr lang="he-IL" baseline="0" dirty="0" smtClean="0"/>
              <a:t>שער המקס מקבל 2 שלשות ומחזיר 0 או 1 שמבטא מי יותר גדול.</a:t>
            </a:r>
          </a:p>
          <a:p>
            <a:r>
              <a:rPr lang="en-US" baseline="0" dirty="0" smtClean="0"/>
              <a:t>a*z + (1-z)*z</a:t>
            </a:r>
            <a:endParaRPr lang="he-IL" baseline="0" dirty="0" smtClean="0"/>
          </a:p>
          <a:p>
            <a:endParaRPr lang="he-IL" baseline="0" dirty="0" smtClean="0"/>
          </a:p>
          <a:p>
            <a:r>
              <a:rPr lang="he-IL" baseline="0" dirty="0" smtClean="0"/>
              <a:t>בסוף קיבלנו שלשה וממנה נחשב את המקסימום.</a:t>
            </a:r>
          </a:p>
          <a:p>
            <a:r>
              <a:rPr lang="he-IL" baseline="0" dirty="0" smtClean="0"/>
              <a:t>מחבר כל אינדקס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36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083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0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Design &amp; implementation</a:t>
            </a:r>
            <a:br>
              <a:rPr lang="en-US" dirty="0" smtClean="0"/>
            </a:br>
            <a:r>
              <a:rPr lang="en-US" dirty="0" smtClean="0"/>
              <a:t>first design</a:t>
            </a:r>
            <a:endParaRPr lang="he-IL" dirty="0"/>
          </a:p>
        </p:txBody>
      </p:sp>
      <p:pic>
        <p:nvPicPr>
          <p:cNvPr id="1026" name="Picture 2" descr="C:\Users\nir\Desktop\bgu\f semester\פרוייקט באבטחה\SystemDesing-meetin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5440"/>
            <a:ext cx="8371205" cy="51515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Global agreement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005400"/>
            <a:ext cx="8564880" cy="3816279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  Useful for:</a:t>
            </a:r>
          </a:p>
          <a:p>
            <a:pPr marL="514350" indent="-514350" algn="l"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For peace in the Middle East.</a:t>
            </a:r>
          </a:p>
          <a:p>
            <a:pPr marL="514350" indent="-514350" algn="l"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Global agreements in Business meetings.</a:t>
            </a:r>
          </a:p>
          <a:p>
            <a:pPr marL="514350" indent="-514350" algn="l">
              <a:buAutoNum type="arabicPeriod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Global Agreement function represents by Boolean gates:</a:t>
            </a:r>
          </a:p>
          <a:p>
            <a:r>
              <a:rPr lang="en-US" sz="3200" dirty="0" smtClean="0"/>
              <a:t>And gates of all inputs.</a:t>
            </a:r>
            <a:endParaRPr lang="he-IL" sz="3200" dirty="0" smtClean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4006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3200" dirty="0" smtClean="0"/>
          </a:p>
          <a:p>
            <a:endParaRPr lang="he-I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3 secrets – s1=1, s2=0, s3=1.</a:t>
            </a:r>
          </a:p>
          <a:p>
            <a:r>
              <a:rPr lang="en-US" sz="3200" dirty="0" smtClean="0"/>
              <a:t>T=1, n  = 3, field = 7.</a:t>
            </a:r>
          </a:p>
          <a:p>
            <a:endParaRPr lang="en-US" sz="3200" dirty="0" smtClean="0"/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s1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[(1,0)(2,6)(3,5)]</a:t>
            </a:r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s2)</a:t>
            </a:r>
            <a:endParaRPr lang="en-US" sz="3200" dirty="0"/>
          </a:p>
          <a:p>
            <a:r>
              <a:rPr lang="he-IL" sz="3200" dirty="0"/>
              <a:t>[(1,5)(2,3)(3,1)]</a:t>
            </a:r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s3)</a:t>
            </a:r>
            <a:endParaRPr lang="en-US" sz="3200" dirty="0"/>
          </a:p>
          <a:p>
            <a:r>
              <a:rPr lang="he-IL" sz="3200" dirty="0"/>
              <a:t>[(1,4)(2,0)(3,3)]</a:t>
            </a:r>
          </a:p>
        </p:txBody>
      </p:sp>
    </p:spTree>
    <p:extLst>
      <p:ext uri="{BB962C8B-B14F-4D97-AF65-F5344CB8AC3E}">
        <p14:creationId xmlns:p14="http://schemas.microsoft.com/office/powerpoint/2010/main" val="34817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3200" dirty="0" smtClean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0877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267335"/>
            <a:ext cx="7772400" cy="1470025"/>
          </a:xfrm>
        </p:spPr>
        <p:txBody>
          <a:bodyPr/>
          <a:lstStyle/>
          <a:p>
            <a:r>
              <a:rPr lang="en-US" dirty="0" smtClean="0"/>
              <a:t>Frequency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465" y="1737360"/>
            <a:ext cx="7581855" cy="251598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Useful for: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Knowing who is the winner in an election.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(Vector of bits)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0"/>
            <a:ext cx="7772400" cy="1470025"/>
          </a:xfrm>
        </p:spPr>
        <p:txBody>
          <a:bodyPr/>
          <a:lstStyle/>
          <a:p>
            <a:r>
              <a:rPr lang="en-US" dirty="0" smtClean="0"/>
              <a:t>Frequency – implementation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470025"/>
            <a:ext cx="691896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Phase 1 – input is Vector of integers. For each element(Candidate) run BGW with sum function.</a:t>
            </a:r>
          </a:p>
          <a:p>
            <a:r>
              <a:rPr lang="en-US" sz="2400" dirty="0" smtClean="0"/>
              <a:t>Phase 2 – input is vector of sum of votes for each candidate. V[</a:t>
            </a:r>
            <a:r>
              <a:rPr lang="en-US" sz="2400" dirty="0" err="1" smtClean="0"/>
              <a:t>i</a:t>
            </a:r>
            <a:r>
              <a:rPr lang="en-US" sz="2400" dirty="0" smtClean="0"/>
              <a:t>] is the sum for candidate </a:t>
            </a:r>
            <a:r>
              <a:rPr lang="en-US" sz="2400" dirty="0" err="1" smtClean="0"/>
              <a:t>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From now on, no party (or t parties) can study anything from the Vector about the original secretes.</a:t>
            </a:r>
          </a:p>
          <a:p>
            <a:r>
              <a:rPr lang="en-US" sz="2400" dirty="0" smtClean="0"/>
              <a:t>Give V to one of the parties. He will calculates the maximum of V.</a:t>
            </a:r>
          </a:p>
          <a:p>
            <a:r>
              <a:rPr lang="en-US" sz="2400" dirty="0" smtClean="0"/>
              <a:t>Phase 3 – input – V(the sum vector), and the maximum.  Compare (binary Compare) the maximum for each V[</a:t>
            </a:r>
            <a:r>
              <a:rPr lang="en-US" sz="2400" dirty="0" err="1" smtClean="0"/>
              <a:t>i</a:t>
            </a:r>
            <a:r>
              <a:rPr lang="en-US" sz="2400" dirty="0" smtClean="0"/>
              <a:t>]. If match found – return </a:t>
            </a:r>
            <a:r>
              <a:rPr lang="en-US" sz="2400" dirty="0" err="1" smtClean="0"/>
              <a:t>i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13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0"/>
            <a:ext cx="7772400" cy="1470025"/>
          </a:xfrm>
        </p:spPr>
        <p:txBody>
          <a:bodyPr/>
          <a:lstStyle/>
          <a:p>
            <a:r>
              <a:rPr lang="en-US" dirty="0" smtClean="0"/>
              <a:t>Frequency –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716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Design &amp; implementation</a:t>
            </a:r>
            <a:br>
              <a:rPr lang="en-US" dirty="0" smtClean="0"/>
            </a:br>
            <a:r>
              <a:rPr lang="en-US" dirty="0" smtClean="0"/>
              <a:t>final design</a:t>
            </a:r>
            <a:endParaRPr lang="he-IL" dirty="0"/>
          </a:p>
        </p:txBody>
      </p:sp>
      <p:pic>
        <p:nvPicPr>
          <p:cNvPr id="1026" name="Picture 2" descr="C:\Users\Etai\Documents\לימודים\סמסטר ו'\פרוייקט קובי\class-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4950"/>
            <a:ext cx="8515350" cy="4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7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dirty="0" smtClean="0"/>
              <a:t>Graph Representation 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412776"/>
            <a:ext cx="7704856" cy="5040560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Each arithmetic gate is a node in the graph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Directed edge from node A to node B exists if the output of arithmetic gate A is the input of the arithmetic gate B.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Class </a:t>
            </a:r>
            <a:r>
              <a:rPr lang="en-US" dirty="0" smtClean="0">
                <a:solidFill>
                  <a:schemeClr val="tx1"/>
                </a:solidFill>
              </a:rPr>
              <a:t>Sextuple contains: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Reference to gate.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2-dimensions array of secret shares - input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index of the gate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index of the output gate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type of the gate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array of secret share – output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constant – relevant only for </a:t>
            </a:r>
            <a:r>
              <a:rPr lang="en-US" dirty="0" err="1" smtClean="0">
                <a:solidFill>
                  <a:schemeClr val="tx1"/>
                </a:solidFill>
              </a:rPr>
              <a:t>constMult</a:t>
            </a:r>
            <a:r>
              <a:rPr lang="en-US" dirty="0" smtClean="0">
                <a:solidFill>
                  <a:schemeClr val="tx1"/>
                </a:solidFill>
              </a:rPr>
              <a:t> gate </a:t>
            </a: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Computation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a topological sort on the graph to solve synchronization </a:t>
            </a:r>
            <a:r>
              <a:rPr lang="en-US" dirty="0" smtClean="0"/>
              <a:t>problems (done by the programmer).</a:t>
            </a:r>
            <a:endParaRPr lang="en-US" dirty="0" smtClean="0"/>
          </a:p>
          <a:p>
            <a:r>
              <a:rPr lang="en-US" dirty="0" smtClean="0"/>
              <a:t>Compute the function by the topological order.</a:t>
            </a:r>
          </a:p>
          <a:p>
            <a:r>
              <a:rPr lang="en-US" dirty="0" smtClean="0"/>
              <a:t>Three phases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Calculation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Update output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Update next sextuple input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Average.</a:t>
            </a:r>
          </a:p>
          <a:p>
            <a:r>
              <a:rPr lang="en-US" dirty="0" smtClean="0"/>
              <a:t>Global Agreement.</a:t>
            </a:r>
          </a:p>
          <a:p>
            <a:r>
              <a:rPr lang="en-US" dirty="0" smtClean="0"/>
              <a:t>Frequency.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182880"/>
            <a:ext cx="7772400" cy="1470025"/>
          </a:xfrm>
        </p:spPr>
        <p:txBody>
          <a:bodyPr/>
          <a:lstStyle/>
          <a:p>
            <a:r>
              <a:rPr lang="en-US" dirty="0" smtClean="0"/>
              <a:t>Average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1652905"/>
            <a:ext cx="7315200" cy="4273479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   Useful for: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Average of a course, without knowing other peoples grades.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Average Salaries in a company, without knowing the other employees salaries.</a:t>
            </a: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-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Average function represents by arithmetic gates:</a:t>
            </a:r>
          </a:p>
          <a:p>
            <a:r>
              <a:rPr lang="en-US" sz="3200" dirty="0" smtClean="0"/>
              <a:t>level one - Addition gates.</a:t>
            </a:r>
          </a:p>
          <a:p>
            <a:r>
              <a:rPr lang="en-US" sz="3200" dirty="0" smtClean="0"/>
              <a:t>Level 2 – single multiplication gate of level one’s result and constant (1/n).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5097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–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3 secrets – s1=1, s2=2, s3=3.</a:t>
            </a:r>
          </a:p>
          <a:p>
            <a:r>
              <a:rPr lang="en-US" sz="3200" dirty="0" smtClean="0"/>
              <a:t>T=1, n  = 3, field = 7.</a:t>
            </a:r>
          </a:p>
          <a:p>
            <a:endParaRPr lang="en-US" sz="3200" dirty="0" smtClean="0"/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s1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[(1,0)(2,6)(3,5)]</a:t>
            </a:r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s2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[(1,0)(2,5)(3,3)]</a:t>
            </a:r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s3</a:t>
            </a:r>
            <a:r>
              <a:rPr lang="en-US" sz="3200" dirty="0"/>
              <a:t>)</a:t>
            </a:r>
          </a:p>
          <a:p>
            <a:r>
              <a:rPr lang="he-IL" sz="3200" dirty="0"/>
              <a:t>[(1,5)(2,0)(3,2)]</a:t>
            </a:r>
          </a:p>
        </p:txBody>
      </p:sp>
    </p:spTree>
    <p:extLst>
      <p:ext uri="{BB962C8B-B14F-4D97-AF65-F5344CB8AC3E}">
        <p14:creationId xmlns:p14="http://schemas.microsoft.com/office/powerpoint/2010/main" val="5781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–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Local computation (addition gates):</a:t>
            </a:r>
          </a:p>
          <a:p>
            <a:r>
              <a:rPr lang="en-US" sz="3200" dirty="0" smtClean="0"/>
              <a:t>P1 = [3,5]</a:t>
            </a:r>
          </a:p>
          <a:p>
            <a:r>
              <a:rPr lang="en-US" sz="3200" dirty="0" smtClean="0"/>
              <a:t>P2 = [6,4]</a:t>
            </a:r>
          </a:p>
          <a:p>
            <a:r>
              <a:rPr lang="en-US" sz="3200" dirty="0" smtClean="0"/>
              <a:t>P3 = [2,3]</a:t>
            </a:r>
          </a:p>
          <a:p>
            <a:endParaRPr lang="en-US" sz="3200" dirty="0"/>
          </a:p>
          <a:p>
            <a:r>
              <a:rPr lang="en-US" sz="3200" dirty="0" smtClean="0"/>
              <a:t>Result = -54/12 (mod 7) = 6</a:t>
            </a:r>
          </a:p>
          <a:p>
            <a:r>
              <a:rPr lang="en-US" sz="3200" dirty="0" smtClean="0"/>
              <a:t>And the average is 6/3(mod 7) = 2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8194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285</TotalTime>
  <Words>784</Words>
  <Application>Microsoft Office PowerPoint</Application>
  <PresentationFormat>On-screen Show (4:3)</PresentationFormat>
  <Paragraphs>108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System Design &amp; implementation first design</vt:lpstr>
      <vt:lpstr>System Design &amp; implementation final design</vt:lpstr>
      <vt:lpstr>Graph Representation </vt:lpstr>
      <vt:lpstr>Graph Computation</vt:lpstr>
      <vt:lpstr>Functions</vt:lpstr>
      <vt:lpstr>Average - motivation</vt:lpstr>
      <vt:lpstr>Average - implementation</vt:lpstr>
      <vt:lpstr>Average – Example</vt:lpstr>
      <vt:lpstr>Average – Example</vt:lpstr>
      <vt:lpstr>Global agreement - motivation</vt:lpstr>
      <vt:lpstr>Global agreement - implementation</vt:lpstr>
      <vt:lpstr>Global agreement - Example</vt:lpstr>
      <vt:lpstr>Global agreement - Example</vt:lpstr>
      <vt:lpstr>Frequency - Motivation</vt:lpstr>
      <vt:lpstr>Frequency – implementation</vt:lpstr>
      <vt:lpstr>Frequency – implementation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</dc:title>
  <dc:creator>Yarden Eitan</dc:creator>
  <cp:lastModifiedBy>Etai</cp:lastModifiedBy>
  <cp:revision>147</cp:revision>
  <dcterms:created xsi:type="dcterms:W3CDTF">2011-05-29T10:23:52Z</dcterms:created>
  <dcterms:modified xsi:type="dcterms:W3CDTF">2011-07-27T10:22:14Z</dcterms:modified>
</cp:coreProperties>
</file>