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Constanti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ycqZM97wANjp4yonQQhNDkSJ+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nstanti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nstantia-italic.fntdata"/><Relationship Id="rId14" Type="http://schemas.openxmlformats.org/officeDocument/2006/relationships/font" Target="fonts/Constantia-bold.fntdata"/><Relationship Id="rId17" Type="http://customschemas.google.com/relationships/presentationmetadata" Target="metadata"/><Relationship Id="rId16" Type="http://schemas.openxmlformats.org/officeDocument/2006/relationships/font" Target="fonts/Constanti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ctrTitle"/>
          </p:nvPr>
        </p:nvSpPr>
        <p:spPr>
          <a:xfrm>
            <a:off x="533400" y="1028700"/>
            <a:ext cx="785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533400" y="2421402"/>
            <a:ext cx="7854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rt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1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1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1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-9525" y="-5358"/>
            <a:ext cx="9163050" cy="78105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9"/>
          <p:cNvSpPr/>
          <p:nvPr/>
        </p:nvSpPr>
        <p:spPr>
          <a:xfrm>
            <a:off x="4381500" y="-5358"/>
            <a:ext cx="4762500" cy="47863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9"/>
          <p:cNvSpPr txBox="1"/>
          <p:nvPr>
            <p:ph type="title"/>
          </p:nvPr>
        </p:nvSpPr>
        <p:spPr>
          <a:xfrm>
            <a:off x="457200" y="528066"/>
            <a:ext cx="8229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457200" y="13144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1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1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grpSp>
        <p:nvGrpSpPr>
          <p:cNvPr id="13" name="Google Shape;13;p9"/>
          <p:cNvGrpSpPr/>
          <p:nvPr/>
        </p:nvGrpSpPr>
        <p:grpSpPr>
          <a:xfrm>
            <a:off x="-29294" y="-12080"/>
            <a:ext cx="9198252" cy="814696"/>
            <a:chOff x="-29322" y="-1965"/>
            <a:chExt cx="9198252" cy="1086260"/>
          </a:xfrm>
        </p:grpSpPr>
        <p:sp>
          <p:nvSpPr>
            <p:cNvPr id="14" name="Google Shape;14;p9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>
            <p:ph type="ctrTitle"/>
          </p:nvPr>
        </p:nvSpPr>
        <p:spPr>
          <a:xfrm>
            <a:off x="533400" y="1028700"/>
            <a:ext cx="785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iw"/>
              <a:t>Services and Notification</a:t>
            </a:r>
            <a:endParaRPr/>
          </a:p>
        </p:txBody>
      </p:sp>
      <p:sp>
        <p:nvSpPr>
          <p:cNvPr id="27" name="Google Shape;27;p1"/>
          <p:cNvSpPr txBox="1"/>
          <p:nvPr>
            <p:ph idx="1" type="subTitle"/>
          </p:nvPr>
        </p:nvSpPr>
        <p:spPr>
          <a:xfrm>
            <a:off x="533400" y="2421402"/>
            <a:ext cx="7854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ctrTitle"/>
          </p:nvPr>
        </p:nvSpPr>
        <p:spPr>
          <a:xfrm>
            <a:off x="533400" y="226400"/>
            <a:ext cx="78516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iw"/>
              <a:t>כיצד יוצרים Service ?</a:t>
            </a:r>
            <a:endParaRPr/>
          </a:p>
        </p:txBody>
      </p:sp>
      <p:sp>
        <p:nvSpPr>
          <p:cNvPr id="33" name="Google Shape;33;p2"/>
          <p:cNvSpPr txBox="1"/>
          <p:nvPr/>
        </p:nvSpPr>
        <p:spPr>
          <a:xfrm>
            <a:off x="533400" y="1630100"/>
            <a:ext cx="8044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w" sz="30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בתפריט:</a:t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w" sz="30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File / New / Service / Service</a:t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ctrTitle"/>
          </p:nvPr>
        </p:nvSpPr>
        <p:spPr>
          <a:xfrm>
            <a:off x="533400" y="226400"/>
            <a:ext cx="78516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iw"/>
              <a:t>כיצד מאתחלים Service ?</a:t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533400" y="1630100"/>
            <a:ext cx="8044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w" sz="30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בקוד של ה- Activity, מוסיפים:</a:t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w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Intent intent = </a:t>
            </a:r>
            <a:r>
              <a:rPr b="1" i="0" lang="iw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iw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Intent(</a:t>
            </a:r>
            <a:r>
              <a:rPr b="1" i="0" lang="iw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iw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iw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XXX</a:t>
            </a:r>
            <a:r>
              <a:rPr b="0" i="0" lang="iw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iw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iw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w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startService(intent);</a:t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ctrTitle"/>
          </p:nvPr>
        </p:nvSpPr>
        <p:spPr>
          <a:xfrm>
            <a:off x="533400" y="226400"/>
            <a:ext cx="78516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iw"/>
              <a:t>כיצד בונים קוד ב-Service ?</a:t>
            </a:r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533400" y="1630100"/>
            <a:ext cx="8044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w" sz="30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ב-Service, ממשים את הפונקציה onStartCommand ושם כותבים את הקוד שמעוניינים שירוץ.</a:t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w" sz="30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קוד זה ימשיך לרוץ ברקע, כלומר גם כאשר ה-Activity לא מוצג על המסך</a:t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ctrTitle"/>
          </p:nvPr>
        </p:nvSpPr>
        <p:spPr>
          <a:xfrm>
            <a:off x="533400" y="173750"/>
            <a:ext cx="78516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iw"/>
              <a:t>מהם Notifications ?</a:t>
            </a:r>
            <a:endParaRPr/>
          </a:p>
        </p:txBody>
      </p:sp>
      <p:pic>
        <p:nvPicPr>
          <p:cNvPr id="51" name="Google Shape;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5138" y="1360900"/>
            <a:ext cx="2093725" cy="34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ctrTitle"/>
          </p:nvPr>
        </p:nvSpPr>
        <p:spPr>
          <a:xfrm>
            <a:off x="533400" y="173750"/>
            <a:ext cx="78516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iw" sz="4800"/>
              <a:t>פרטמרים עיקריים של Notification</a:t>
            </a:r>
            <a:endParaRPr sz="4800"/>
          </a:p>
        </p:txBody>
      </p:sp>
      <p:sp>
        <p:nvSpPr>
          <p:cNvPr id="57" name="Google Shape;57;p6"/>
          <p:cNvSpPr txBox="1"/>
          <p:nvPr/>
        </p:nvSpPr>
        <p:spPr>
          <a:xfrm>
            <a:off x="606750" y="1782375"/>
            <a:ext cx="79098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tantia"/>
              <a:buChar char="●"/>
            </a:pPr>
            <a:r>
              <a:rPr b="0" i="0" lang="iw" sz="24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כותרת</a:t>
            </a:r>
            <a:endParaRPr b="0" i="0" sz="24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tantia"/>
              <a:buChar char="●"/>
            </a:pPr>
            <a:r>
              <a:rPr b="0" i="0" lang="iw" sz="24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טקסט</a:t>
            </a:r>
            <a:endParaRPr b="0" i="0" sz="24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tantia"/>
              <a:buChar char="●"/>
            </a:pPr>
            <a:r>
              <a:rPr b="0" i="0" lang="iw" sz="24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צלמית (תמונה קטנה)</a:t>
            </a:r>
            <a:endParaRPr b="0" i="0" sz="24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tantia"/>
              <a:buChar char="●"/>
            </a:pPr>
            <a:r>
              <a:rPr b="0" i="0" lang="iw" sz="24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פעולה כאשר לוחצים על ה-Notification</a:t>
            </a:r>
            <a:endParaRPr b="0" i="0" sz="24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tantia"/>
              <a:buChar char="●"/>
            </a:pPr>
            <a:r>
              <a:rPr b="0" i="0" lang="iw" sz="24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רטט</a:t>
            </a:r>
            <a:endParaRPr b="0" i="0" sz="24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tantia"/>
              <a:buChar char="●"/>
            </a:pPr>
            <a:r>
              <a:rPr b="0" i="0" lang="iw" sz="24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עדיפות</a:t>
            </a:r>
            <a:endParaRPr b="0" i="0" sz="24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tantia"/>
              <a:buChar char="●"/>
            </a:pPr>
            <a:r>
              <a:rPr b="0" i="0" lang="iw" sz="24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קטגוריה</a:t>
            </a:r>
            <a:endParaRPr b="0" i="0" sz="24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ctrTitle"/>
          </p:nvPr>
        </p:nvSpPr>
        <p:spPr>
          <a:xfrm>
            <a:off x="533400" y="226400"/>
            <a:ext cx="78516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iw"/>
              <a:t>כיצד שולחים Notification ?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645600" y="1056200"/>
            <a:ext cx="773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8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NOTIFICATION_ID = </a:t>
            </a:r>
            <a:r>
              <a:rPr lang="iw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234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 notificationManager = (NotificationManager) getSystemService(Context.</a:t>
            </a:r>
            <a:r>
              <a:rPr b="1" i="1" lang="iw" sz="8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NOTIFICATION_SERVICE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CHANNEL_ID = </a:t>
            </a:r>
            <a:r>
              <a:rPr b="1" lang="iw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"XXX"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8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(android.os.Build.VERSION.</a:t>
            </a:r>
            <a:r>
              <a:rPr b="1" i="1" lang="iw" sz="8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SDK_INT 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&gt;= android.os.Build.VERSION_CODES.</a:t>
            </a:r>
            <a:r>
              <a:rPr b="1" i="1" lang="iw" sz="8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CharSequence name = </a:t>
            </a:r>
            <a:r>
              <a:rPr b="1" lang="iw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"XXX"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String Description = </a:t>
            </a:r>
            <a:r>
              <a:rPr b="1" lang="iw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"XXX"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iw" sz="8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importance = NotificationManager.</a:t>
            </a:r>
            <a:r>
              <a:rPr b="1" i="1" lang="iw" sz="8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IMPORTANCE_HIGH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NotificationChannel mChannel = </a:t>
            </a:r>
            <a:r>
              <a:rPr b="1" lang="iw" sz="8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NotificationChannel(CHANNEL_ID, name, importance);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mChannel.setDescription(Description);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mChannel.enableLights(</a:t>
            </a:r>
            <a:r>
              <a:rPr b="1" lang="iw" sz="8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mChannel.setLightColor(Color.</a:t>
            </a:r>
            <a:r>
              <a:rPr b="1" i="1" lang="iw" sz="8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mChannel.enableVibration(</a:t>
            </a:r>
            <a:r>
              <a:rPr b="1" lang="iw" sz="8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mChannel.setShowBadge(</a:t>
            </a:r>
            <a:r>
              <a:rPr b="1" lang="iw" sz="8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notificationManager.createNotificationChannel(mChannel);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NotificationCompat.Builder builder = </a:t>
            </a:r>
            <a:r>
              <a:rPr b="1" lang="iw" sz="8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NotificationCompat.Builder(getApplicationContext(), CHANNEL_ID)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.setSmallIcon(R.mipmap.</a:t>
            </a:r>
            <a:r>
              <a:rPr b="1" i="1" lang="iw" sz="8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ic_launcher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.setContentTitle(</a:t>
            </a:r>
            <a:r>
              <a:rPr b="1" lang="iw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"XXX"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.setContentText(</a:t>
            </a:r>
            <a:r>
              <a:rPr b="1" lang="iw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"XXX"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 resultIntent = </a:t>
            </a:r>
            <a:r>
              <a:rPr b="1" lang="iw" sz="8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Intent(getApplicationContext(), MainActivity.</a:t>
            </a:r>
            <a:r>
              <a:rPr b="1" lang="iw" sz="8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TaskStackBuilder stackBuilder = TaskStackBuilder.</a:t>
            </a:r>
            <a:r>
              <a:rPr i="1"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(getApplicationContext());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stackBuilder.addParentStack(MainActivity.</a:t>
            </a:r>
            <a:r>
              <a:rPr b="1" lang="iw" sz="8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stackBuilder.addNextIntent(resultIntent);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PendingIntent resultPendingIntent = stackBuilder.getPendingIntent(</a:t>
            </a:r>
            <a:r>
              <a:rPr lang="iw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PendingIntent.</a:t>
            </a:r>
            <a:r>
              <a:rPr b="1" i="1" lang="iw" sz="8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FLAG_UPDATE_CURRENT</a:t>
            </a: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builder.setContentIntent(resultPendingIntent);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notificationManager.notify(NOTIFICATION_ID, builder.build());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ctrTitle"/>
          </p:nvPr>
        </p:nvSpPr>
        <p:spPr>
          <a:xfrm>
            <a:off x="533400" y="226400"/>
            <a:ext cx="78516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iw"/>
              <a:t>נושאים מתקדמים ב-Service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533400" y="1056200"/>
            <a:ext cx="80448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i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כיצד לבנות Service שנשאר חי תמיד ?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הסבר: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https://fabcirablog.weebly.com/blog/creating-a-never-ending-background-service-in-android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i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כיצד לקרוא מה-Service ל-Activity ?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מדובר ב- Bound Service, דוגמא כאן: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https://www.truiton.com/2014/11/bound-service-example-android/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brewBlu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