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6"/>
  </p:notesMasterIdLst>
  <p:sldIdLst>
    <p:sldId id="256" r:id="rId5"/>
    <p:sldId id="262" r:id="rId6"/>
    <p:sldId id="322" r:id="rId7"/>
    <p:sldId id="258" r:id="rId8"/>
    <p:sldId id="259" r:id="rId9"/>
    <p:sldId id="257" r:id="rId10"/>
    <p:sldId id="260" r:id="rId11"/>
    <p:sldId id="261" r:id="rId12"/>
    <p:sldId id="296" r:id="rId13"/>
    <p:sldId id="297" r:id="rId14"/>
    <p:sldId id="264" r:id="rId15"/>
    <p:sldId id="277" r:id="rId16"/>
    <p:sldId id="308" r:id="rId17"/>
    <p:sldId id="300" r:id="rId18"/>
    <p:sldId id="272" r:id="rId19"/>
    <p:sldId id="275" r:id="rId20"/>
    <p:sldId id="280" r:id="rId21"/>
    <p:sldId id="271" r:id="rId22"/>
    <p:sldId id="301" r:id="rId23"/>
    <p:sldId id="303" r:id="rId24"/>
    <p:sldId id="281" r:id="rId25"/>
    <p:sldId id="278" r:id="rId26"/>
    <p:sldId id="302" r:id="rId27"/>
    <p:sldId id="274" r:id="rId28"/>
    <p:sldId id="311" r:id="rId29"/>
    <p:sldId id="267" r:id="rId30"/>
    <p:sldId id="315" r:id="rId31"/>
    <p:sldId id="317" r:id="rId32"/>
    <p:sldId id="318" r:id="rId33"/>
    <p:sldId id="288" r:id="rId34"/>
    <p:sldId id="313" r:id="rId35"/>
    <p:sldId id="314" r:id="rId36"/>
    <p:sldId id="305" r:id="rId37"/>
    <p:sldId id="292" r:id="rId38"/>
    <p:sldId id="294" r:id="rId39"/>
    <p:sldId id="316" r:id="rId40"/>
    <p:sldId id="332" r:id="rId41"/>
    <p:sldId id="266" r:id="rId42"/>
    <p:sldId id="310" r:id="rId43"/>
    <p:sldId id="273" r:id="rId44"/>
    <p:sldId id="312" r:id="rId45"/>
    <p:sldId id="269" r:id="rId46"/>
    <p:sldId id="306" r:id="rId47"/>
    <p:sldId id="321" r:id="rId48"/>
    <p:sldId id="320" r:id="rId49"/>
    <p:sldId id="339" r:id="rId50"/>
    <p:sldId id="337" r:id="rId51"/>
    <p:sldId id="325" r:id="rId52"/>
    <p:sldId id="338" r:id="rId53"/>
    <p:sldId id="323" r:id="rId54"/>
    <p:sldId id="324" r:id="rId55"/>
    <p:sldId id="330" r:id="rId56"/>
    <p:sldId id="333" r:id="rId57"/>
    <p:sldId id="335" r:id="rId58"/>
    <p:sldId id="327" r:id="rId59"/>
    <p:sldId id="340" r:id="rId60"/>
    <p:sldId id="319" r:id="rId61"/>
    <p:sldId id="341" r:id="rId62"/>
    <p:sldId id="342" r:id="rId63"/>
    <p:sldId id="343" r:id="rId64"/>
    <p:sldId id="345" r:id="rId65"/>
    <p:sldId id="344" r:id="rId66"/>
    <p:sldId id="346" r:id="rId67"/>
    <p:sldId id="284" r:id="rId68"/>
    <p:sldId id="291" r:id="rId69"/>
    <p:sldId id="283" r:id="rId70"/>
    <p:sldId id="286" r:id="rId71"/>
    <p:sldId id="287" r:id="rId72"/>
    <p:sldId id="285" r:id="rId73"/>
    <p:sldId id="289" r:id="rId74"/>
    <p:sldId id="298" r:id="rId75"/>
  </p:sldIdLst>
  <p:sldSz cx="12192000" cy="6858000"/>
  <p:notesSz cx="6858000" cy="9144000"/>
  <p:custDataLst>
    <p:tags r:id="rId7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5:29:44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1 108 24575,'13'0'0,"1"-2"0,-1 0 0,16-4 0,25-5 0,413 3 0,-270 10 0,1771-2 0,-1945-1 0,0-2 0,-1-1 0,1 0 0,34-13 0,28-5 0,-30 11 0,0 3 0,103-2 0,30 9 0,131 4 0,-3 37 0,-34-3 0,-206-34 0,-56-4 0,0 1 0,-1 1 0,1 1 0,-1 1 0,1 0 0,36 13 0,-12 0 0,48 10 0,13 4 0,-94-26 0,-1 0 0,0 0 0,0 1 0,0 0 0,-1 1 0,0 0 0,0 0 0,0 1 0,-1 0 0,0 1 0,0-1 0,-1 2 0,0-1 0,0 1 0,-1 0 0,0 0 0,-1 1 0,0 0 0,-1 0 0,0 0 0,0 0 0,-1 1 0,0-1 0,-1 1 0,2 15 0,-4-15 0,0 1 0,0-1 0,-1 1 0,-1-1 0,0 0 0,0 0 0,-1 0 0,-9 20 0,9-24 0,-1-1 0,1 0 0,-2 0 0,1 0 0,-1 0 0,0-1 0,0 1 0,0-1 0,-1-1 0,1 1 0,-1-1 0,-1 0 0,1 0 0,-12 5 0,-5 1 0,-2 2 0,-1-1 0,0-1 0,-33 7 0,-100 20 0,85-17 0,0-3 0,-2-4 0,-126 7 0,169-19 0,-55 11 0,-25 1 0,75-12 0,-180 13 0,119-4 0,-198-7 0,146-6 0,-2245 3 0,2360-1 0,-56-11 0,-24-1 0,106 12 0,0 1 0,0-2 0,0 1 0,1-1 0,-1-1 0,0 0 0,1 0 0,0-1 0,0 0 0,0-1 0,-15-10 0,2-2 0,2-1 0,-37-40 0,42 42 0,-16-13 0,24 23 0,1 1 0,0-1 0,0 0 0,0 0 0,1-1 0,0 0 0,-6-10 0,-1-11 0,1-1 0,2-1 0,1 0 0,1 0 0,1-1 0,-2-41 0,0 7 0,-13-21-1365,18 67-5461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5:30:27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5:30:30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Header Placeholder 1">
            <a:extLst>
              <a:ext uri="{FF2B5EF4-FFF2-40B4-BE49-F238E27FC236}">
                <a16:creationId xmlns:a16="http://schemas.microsoft.com/office/drawing/2014/main" id="{8A175B38-16B8-040B-300A-36F51A47CA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he-IL" altLang="he-IL"/>
          </a:p>
        </p:txBody>
      </p:sp>
      <p:sp>
        <p:nvSpPr>
          <p:cNvPr id="13315" name="Date Placeholder 2">
            <a:extLst>
              <a:ext uri="{FF2B5EF4-FFF2-40B4-BE49-F238E27FC236}">
                <a16:creationId xmlns:a16="http://schemas.microsoft.com/office/drawing/2014/main" id="{3FA141B8-F690-8CBF-C3A5-87A569FF6CF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6D982256-A32E-4645-8F4C-93CBCC213960}" type="datetimeFigureOut">
              <a:rPr lang="he-IL" altLang="he-IL"/>
              <a:pPr/>
              <a:t>י"ז/אב/תשפ"ד</a:t>
            </a:fld>
            <a:endParaRPr lang="he-IL" altLang="he-I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383D1F-250A-024F-1327-CA98C4CB50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e-IL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3DAAEB3-022F-1B04-4398-FE6C8D2D1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3318" name="Footer Placeholder 5">
            <a:extLst>
              <a:ext uri="{FF2B5EF4-FFF2-40B4-BE49-F238E27FC236}">
                <a16:creationId xmlns:a16="http://schemas.microsoft.com/office/drawing/2014/main" id="{D806334B-6945-4756-E049-A98D2CBA57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he-IL" altLang="he-IL"/>
          </a:p>
        </p:txBody>
      </p:sp>
      <p:sp>
        <p:nvSpPr>
          <p:cNvPr id="13319" name="Slide Number Placeholder 6">
            <a:extLst>
              <a:ext uri="{FF2B5EF4-FFF2-40B4-BE49-F238E27FC236}">
                <a16:creationId xmlns:a16="http://schemas.microsoft.com/office/drawing/2014/main" id="{FDC6ED28-94AF-5018-F716-835D4E803E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B9FF11F9-48A8-4529-9644-51D7A3479C76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85800" y="4400280"/>
            <a:ext cx="5486400" cy="360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CustomShape 3"/>
          <p:cNvSpPr/>
          <p:nvPr/>
        </p:nvSpPr>
        <p:spPr>
          <a:xfrm>
            <a:off x="3884760" y="8685360"/>
            <a:ext cx="2971800" cy="45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fld id="{9053DC44-866F-4CA3-9020-5BA85FED342B}" type="slidenum">
              <a:rPr lang="he-IL" sz="1200" b="0" strike="noStrike" spc="-1">
                <a:solidFill>
                  <a:srgbClr val="000000"/>
                </a:solidFill>
                <a:latin typeface="Calibri"/>
              </a:rPr>
              <a:t>13</a:t>
            </a:fld>
            <a:endParaRPr lang="en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948CB9C2-17F1-341E-17BB-BCCEB70C7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B80EDFB6-29C2-AB25-1010-FA289CE9F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he-IL" altLang="he-IL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07845C88-573A-2AD3-2BB3-70B1E3C6CA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49677-04B5-498E-9D38-E18DB4D60C15}" type="slidenum">
              <a:rPr lang="he-IL" altLang="he-IL"/>
              <a:pPr/>
              <a:t>24</a:t>
            </a:fld>
            <a:endParaRPr lang="he-IL" alt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F11F9-48A8-4529-9644-51D7A3479C76}" type="slidenum">
              <a:rPr lang="he-IL" altLang="he-IL" smtClean="0"/>
              <a:pPr/>
              <a:t>33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1299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761D37D5-883B-A23F-3501-63A6D8D2F4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41F29D3E-1786-CF01-36A7-79DA773C7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he-IL" altLang="he-IL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CFDB323D-4E21-75D1-C48E-76C6A8D61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419522-384A-46E1-93FD-C82047C52D3A}" type="slidenum">
              <a:rPr lang="he-IL" altLang="he-IL"/>
              <a:pPr/>
              <a:t>38</a:t>
            </a:fld>
            <a:endParaRPr lang="he-IL" alt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69917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65808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14748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6349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0079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395516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40865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840581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91994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13392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01287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FA4B3CD-5E6D-9AEB-67E5-E3C8095DF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03A5A2C-0542-3FEB-30ED-4F15BDA43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Edit Master text styles</a:t>
            </a:r>
          </a:p>
          <a:p>
            <a:pPr lvl="1"/>
            <a:r>
              <a:rPr lang="he-IL" altLang="he-IL"/>
              <a:t>Second level</a:t>
            </a:r>
          </a:p>
          <a:p>
            <a:pPr lvl="2"/>
            <a:r>
              <a:rPr lang="he-IL" altLang="he-IL"/>
              <a:t>Third level</a:t>
            </a:r>
          </a:p>
          <a:p>
            <a:pPr lvl="3"/>
            <a:r>
              <a:rPr lang="he-IL" altLang="he-IL"/>
              <a:t>Fourth level</a:t>
            </a:r>
          </a:p>
          <a:p>
            <a:pPr lvl="4"/>
            <a:r>
              <a:rPr lang="he-IL" altLang="he-IL"/>
              <a:t>Fifth level</a:t>
            </a:r>
          </a:p>
        </p:txBody>
      </p:sp>
      <p:sp>
        <p:nvSpPr>
          <p:cNvPr id="1028" name="Date Placeholder 3">
            <a:extLst>
              <a:ext uri="{FF2B5EF4-FFF2-40B4-BE49-F238E27FC236}">
                <a16:creationId xmlns:a16="http://schemas.microsoft.com/office/drawing/2014/main" id="{3B361293-9406-6A26-F4F5-E5EF5F1C1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en-US"/>
            </a:defPPr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kern="1200" baseline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0E55DE3-F7C7-4763-8DD7-83476A64C3CD}" type="datetime1">
              <a:rPr lang="he-IL"/>
              <a:pPr>
                <a:defRPr/>
              </a:pPr>
              <a:t>י"ז/אב/תשפ"ד</a:t>
            </a:fld>
            <a:endParaRPr/>
          </a:p>
        </p:txBody>
      </p:sp>
      <p:sp>
        <p:nvSpPr>
          <p:cNvPr id="1029" name="Footer Placeholder 4">
            <a:extLst>
              <a:ext uri="{FF2B5EF4-FFF2-40B4-BE49-F238E27FC236}">
                <a16:creationId xmlns:a16="http://schemas.microsoft.com/office/drawing/2014/main" id="{C4C78599-EA58-F28D-BA2B-083002F51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en-US"/>
            </a:defPPr>
            <a:lvl1pPr mar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kern="1200" baseline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30" name="Slide Number Placeholder 5">
            <a:extLst>
              <a:ext uri="{FF2B5EF4-FFF2-40B4-BE49-F238E27FC236}">
                <a16:creationId xmlns:a16="http://schemas.microsoft.com/office/drawing/2014/main" id="{2495CFFD-100E-27DD-147E-68F7BB2F7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en-US"/>
            </a:defPPr>
            <a:lvl1pPr mar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kern="1200" baseline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6276AE1-9915-463E-A3DD-47403DB6019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yoctoproject.org/wiki/Releas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SARBR/pok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yoctoproject.org/4.0.20/ref-manual/variables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SARBR/poky/tree/master/meta/recipes-core/busybox/busybo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yoctoproject.org/ref-manual/classes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linx/meta-xilinx/tree/honister" TargetMode="External"/><Relationship Id="rId2" Type="http://schemas.openxmlformats.org/officeDocument/2006/relationships/hyperlink" Target="https://github.com/yoctoproject/poky/tree/honis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Xilinx/meta-xilinx-tools/tree/honister" TargetMode="External"/><Relationship Id="rId4" Type="http://schemas.openxmlformats.org/officeDocument/2006/relationships/hyperlink" Target="https://github.com/openembedded/meta-openembedded/tree/honister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yoctoproject.org/honister/brief-yoctoprojectqs/index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xilinx-wiki.atlassian.net/wiki/spaces/A/pages/61669922/Customizing+Device+Trees+in+Xilinx+Yocto" TargetMode="External"/><Relationship Id="rId2" Type="http://schemas.openxmlformats.org/officeDocument/2006/relationships/hyperlink" Target="https://github.com/Xilinx/hdf-examples/tree/rel-v2020.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F906CF0-2F96-0CED-BA9C-C473E4ACF80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pPr algn="ctr"/>
            <a:r>
              <a:rPr lang="en-US" altLang="en-US" sz="6000" dirty="0" err="1"/>
              <a:t>Yocto</a:t>
            </a:r>
            <a:r>
              <a:rPr lang="en-US" altLang="en-US" sz="6000" dirty="0"/>
              <a:t> Tutorial Beginner</a:t>
            </a: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1A4AECB4-C7C3-A807-D493-93CDC55A086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2400"/>
              <a:t>Yaron Daniel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BD6B2D8-7F17-4238-F401-10251F999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PetaLinux</a:t>
            </a:r>
            <a:r>
              <a:rPr lang="en-US" altLang="en-US" dirty="0"/>
              <a:t> compare </a:t>
            </a:r>
            <a:r>
              <a:rPr lang="en-US" altLang="en-US" dirty="0" err="1"/>
              <a:t>Yocto</a:t>
            </a:r>
            <a:r>
              <a:rPr lang="en-US" altLang="en-US" dirty="0"/>
              <a:t> Overview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E972B32F-6323-324A-1EE9-8FE144EB3B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66850"/>
            <a:ext cx="10515600" cy="519112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dirty="0" err="1"/>
              <a:t>Yocto</a:t>
            </a:r>
            <a:r>
              <a:rPr lang="en-US" altLang="en-US" sz="2000" dirty="0"/>
              <a:t> Advantages </a:t>
            </a:r>
          </a:p>
          <a:p>
            <a:pPr lvl="1">
              <a:lnSpc>
                <a:spcPct val="70000"/>
              </a:lnSpc>
            </a:pPr>
            <a:r>
              <a:rPr lang="en-US" altLang="en-US" sz="1800" b="1" dirty="0"/>
              <a:t>Platform independence – </a:t>
            </a:r>
            <a:r>
              <a:rPr lang="en-US" altLang="en-US" sz="1800" b="1" dirty="0" err="1"/>
              <a:t>Yocto</a:t>
            </a:r>
            <a:r>
              <a:rPr lang="en-US" altLang="en-US" sz="1800" b="1" dirty="0"/>
              <a:t> project can be used to build custom </a:t>
            </a:r>
            <a:r>
              <a:rPr lang="en-US" altLang="en-US" sz="1800" b="1" dirty="0" err="1"/>
              <a:t>linux</a:t>
            </a:r>
            <a:r>
              <a:rPr lang="en-US" altLang="en-US" sz="1800" b="1" dirty="0"/>
              <a:t> for a wide range of embedded .</a:t>
            </a:r>
          </a:p>
          <a:p>
            <a:pPr lvl="1">
              <a:lnSpc>
                <a:spcPct val="70000"/>
              </a:lnSpc>
            </a:pPr>
            <a:r>
              <a:rPr lang="en-US" altLang="en-US" sz="1800" b="1" dirty="0"/>
              <a:t>Highly customization – </a:t>
            </a:r>
            <a:r>
              <a:rPr lang="en-US" altLang="en-US" sz="1800" b="1" dirty="0" err="1"/>
              <a:t>Yocto</a:t>
            </a:r>
            <a:r>
              <a:rPr lang="en-US" altLang="en-US" sz="1800" b="1" dirty="0"/>
              <a:t> offers extensive flexibility and customization options through its layer based architecture , allowing developers to tailor </a:t>
            </a:r>
            <a:r>
              <a:rPr lang="en-US" altLang="en-US" sz="1800" b="1" dirty="0" err="1"/>
              <a:t>linux</a:t>
            </a:r>
            <a:r>
              <a:rPr lang="en-US" altLang="en-US" sz="1800" b="1" dirty="0"/>
              <a:t> distribution to specific reequipment .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Large community support.</a:t>
            </a:r>
          </a:p>
          <a:p>
            <a:pPr>
              <a:lnSpc>
                <a:spcPct val="70000"/>
              </a:lnSpc>
            </a:pPr>
            <a:r>
              <a:rPr lang="en-US" altLang="en-US" sz="2000" dirty="0" err="1"/>
              <a:t>Yocto</a:t>
            </a:r>
            <a:r>
              <a:rPr lang="en-US" altLang="en-US" sz="2000" dirty="0"/>
              <a:t> disadvantages</a:t>
            </a:r>
          </a:p>
          <a:p>
            <a:pPr lvl="1">
              <a:lnSpc>
                <a:spcPct val="70000"/>
              </a:lnSpc>
            </a:pPr>
            <a:r>
              <a:rPr lang="en-US" altLang="en-US" sz="1800" b="1" dirty="0"/>
              <a:t>Learning curve – </a:t>
            </a:r>
            <a:r>
              <a:rPr lang="en-US" altLang="en-US" sz="1800" b="1" dirty="0" err="1"/>
              <a:t>Yocto</a:t>
            </a:r>
            <a:r>
              <a:rPr lang="en-US" altLang="en-US" sz="1800" b="1" dirty="0"/>
              <a:t> project has a steep learning curve , especially for beginner due to its complexity and extensive feature set. Getting started and mastering the workflow may require time and effort.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Configuration overhead – </a:t>
            </a:r>
            <a:r>
              <a:rPr lang="en-US" altLang="en-US" sz="1800" dirty="0" err="1"/>
              <a:t>Yocto</a:t>
            </a:r>
            <a:r>
              <a:rPr lang="en-US" altLang="en-US" sz="1800" dirty="0"/>
              <a:t> require more configuration and setup compared to </a:t>
            </a:r>
            <a:r>
              <a:rPr lang="en-US" altLang="en-US" sz="1800" dirty="0" err="1"/>
              <a:t>petalinux</a:t>
            </a:r>
            <a:r>
              <a:rPr lang="en-US" altLang="en-US" sz="1800" dirty="0"/>
              <a:t>. (can be less if we used Xilinx layers for </a:t>
            </a:r>
            <a:r>
              <a:rPr lang="en-US" altLang="en-US" sz="1800" dirty="0" err="1"/>
              <a:t>Yocto</a:t>
            </a:r>
            <a:r>
              <a:rPr lang="en-US" altLang="en-US" sz="1800" dirty="0"/>
              <a:t>)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Potential integration failures.</a:t>
            </a:r>
            <a:br>
              <a:rPr lang="en-US" altLang="en-US" sz="2200" dirty="0"/>
            </a:br>
            <a:endParaRPr lang="en-US" altLang="en-US" sz="2200" dirty="0"/>
          </a:p>
          <a:p>
            <a:pPr>
              <a:lnSpc>
                <a:spcPct val="70000"/>
              </a:lnSpc>
            </a:pPr>
            <a:r>
              <a:rPr lang="en-US" altLang="en-US" sz="2000" dirty="0"/>
              <a:t>Summary: the choice between </a:t>
            </a:r>
            <a:r>
              <a:rPr lang="en-US" altLang="en-US" sz="2000" dirty="0" err="1"/>
              <a:t>Petalinux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project depending on factors of hardware (Xilinx or not) , development preferences , customizations needs and resources (time) 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773E623-7C37-94CD-A4C5-3EFEF673D4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err="1"/>
              <a:t>OpenEmbedded</a:t>
            </a:r>
            <a:r>
              <a:rPr lang="en-US" altLang="en-US" dirty="0"/>
              <a:t> and </a:t>
            </a:r>
            <a:r>
              <a:rPr lang="en-US" altLang="en-US" dirty="0" err="1"/>
              <a:t>Yocto</a:t>
            </a:r>
            <a:endParaRPr lang="en-US" alt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FE2A9438-2DD7-1680-86B2-20597924825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000" dirty="0" err="1"/>
              <a:t>OpenEmbedded</a:t>
            </a:r>
            <a:r>
              <a:rPr lang="en-US" altLang="en-US" sz="2000" dirty="0"/>
              <a:t> is the underlying build framework , while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project builds upon it to provide a comprehensive set of tools , </a:t>
            </a:r>
            <a:r>
              <a:rPr lang="en-US" altLang="en-US" sz="2000" dirty="0" err="1"/>
              <a:t>documents,and</a:t>
            </a:r>
            <a:r>
              <a:rPr lang="en-US" altLang="en-US" sz="2000" dirty="0"/>
              <a:t> best practices for embedded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development .</a:t>
            </a:r>
          </a:p>
          <a:p>
            <a:r>
              <a:rPr lang="en-US" altLang="en-US" sz="2000" dirty="0"/>
              <a:t>Developers often use the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project to create custom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distro for their embedded systems , leveraging both </a:t>
            </a:r>
            <a:r>
              <a:rPr lang="en-US" altLang="en-US" sz="2000" dirty="0" err="1"/>
              <a:t>OpenEmbedded</a:t>
            </a:r>
            <a:r>
              <a:rPr lang="en-US" altLang="en-US" sz="2000" dirty="0"/>
              <a:t> capabilities and additional features provide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D40FF48-21AF-80B0-ACCD-AA8C6AE663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3888" y="2420938"/>
            <a:ext cx="10515600" cy="1325562"/>
          </a:xfrm>
        </p:spPr>
        <p:txBody>
          <a:bodyPr/>
          <a:lstStyle/>
          <a:p>
            <a:pPr algn="ctr"/>
            <a:r>
              <a:rPr lang="en-US" altLang="en-US"/>
              <a:t>Yocto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3D0021-68DF-DD04-B1E3-5AFC43B99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3614"/>
          <a:stretch/>
        </p:blipFill>
        <p:spPr>
          <a:xfrm>
            <a:off x="457259" y="457200"/>
            <a:ext cx="11279068" cy="5943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837971" y="365439"/>
            <a:ext cx="10514231" cy="132534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6794" rIns="89988" bIns="46794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z="4400" spc="-1" dirty="0">
                <a:solidFill>
                  <a:srgbClr val="000000"/>
                </a:solidFill>
                <a:latin typeface="Calibri Light"/>
                <a:ea typeface="Arial"/>
              </a:rPr>
              <a:t>Install and build image	</a:t>
            </a:r>
            <a:endParaRPr lang="en" sz="4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914281" y="1494252"/>
            <a:ext cx="10514231" cy="469198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6794" rIns="89988" bIns="46794">
            <a:noAutofit/>
          </a:bodyPr>
          <a:lstStyle/>
          <a:p>
            <a:pPr marL="228577" indent="-228577">
              <a:lnSpc>
                <a:spcPct val="90000"/>
              </a:lnSpc>
              <a:spcBef>
                <a:spcPts val="998"/>
              </a:spcBef>
              <a:buClr>
                <a:srgbClr val="000000"/>
              </a:buClr>
              <a:buFont typeface="Arial"/>
              <a:buChar char="•"/>
              <a:tabLst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  <a:ea typeface="Arial"/>
              </a:rPr>
              <a:t>Download page:</a:t>
            </a:r>
            <a:endParaRPr lang="en" sz="2000" spc="-1" dirty="0">
              <a:solidFill>
                <a:srgbClr val="000000"/>
              </a:solidFill>
              <a:latin typeface="Calibri"/>
            </a:endParaRPr>
          </a:p>
          <a:p>
            <a:pPr marL="228577" indent="-22713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alibri"/>
                <a:ea typeface="Arial"/>
              </a:rPr>
              <a:t>- 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Arial"/>
              </a:rPr>
              <a:t> https://docs.yoctoproject.org/4.0.18/brief-yoctoprojectqs/index.html     (</a:t>
            </a:r>
            <a:r>
              <a:rPr lang="en-US" spc="-1" dirty="0" err="1">
                <a:solidFill>
                  <a:srgbClr val="000000"/>
                </a:solidFill>
                <a:latin typeface="Calibri"/>
                <a:ea typeface="Arial"/>
              </a:rPr>
              <a:t>kirksotne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Arial"/>
              </a:rPr>
              <a:t> version)</a:t>
            </a:r>
            <a:endParaRPr lang="en" spc="-1" dirty="0">
              <a:solidFill>
                <a:srgbClr val="000000"/>
              </a:solidFill>
              <a:latin typeface="Calibri"/>
            </a:endParaRPr>
          </a:p>
          <a:p>
            <a:pPr marL="228577" indent="-22713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  <a:ea typeface="Arial"/>
              </a:rPr>
              <a:t>- Include step by step install (quick  build) and system requirement according to branch version .</a:t>
            </a:r>
            <a:endParaRPr lang="en" spc="-1" dirty="0">
              <a:solidFill>
                <a:srgbClr val="000000"/>
              </a:solidFill>
              <a:latin typeface="Calibri"/>
            </a:endParaRPr>
          </a:p>
          <a:p>
            <a:pPr marL="228577" indent="-22713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endParaRPr lang="en" sz="1600" spc="-1" dirty="0">
              <a:solidFill>
                <a:srgbClr val="000000"/>
              </a:solidFill>
              <a:latin typeface="Calibri"/>
            </a:endParaRPr>
          </a:p>
          <a:p>
            <a:pPr marL="228577" indent="-228577">
              <a:lnSpc>
                <a:spcPct val="90000"/>
              </a:lnSpc>
              <a:spcBef>
                <a:spcPts val="998"/>
              </a:spcBef>
              <a:buClr>
                <a:srgbClr val="000000"/>
              </a:buClr>
              <a:buFont typeface="Arial"/>
              <a:buChar char="•"/>
              <a:tabLst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  <a:ea typeface="Arial"/>
              </a:rPr>
              <a:t>Releases tables:   </a:t>
            </a:r>
            <a:r>
              <a:rPr lang="en-US" u="sng" spc="-1" dirty="0">
                <a:solidFill>
                  <a:srgbClr val="CCCCFF"/>
                </a:solidFill>
                <a:latin typeface="Calibri"/>
                <a:ea typeface="Arial"/>
                <a:hlinkClick r:id="rId3"/>
              </a:rPr>
              <a:t>https://wiki.yoctoproject.org/wiki/Releases</a:t>
            </a:r>
            <a:endParaRPr lang="en" spc="-1" dirty="0">
              <a:solidFill>
                <a:srgbClr val="000000"/>
              </a:solidFill>
              <a:latin typeface="Calibri"/>
            </a:endParaRPr>
          </a:p>
          <a:p>
            <a:pPr marL="228577" indent="-228577">
              <a:lnSpc>
                <a:spcPct val="90000"/>
              </a:lnSpc>
              <a:spcBef>
                <a:spcPts val="998"/>
              </a:spcBef>
              <a:buClr>
                <a:srgbClr val="000000"/>
              </a:buClr>
              <a:buFont typeface="Arial"/>
              <a:buChar char="•"/>
              <a:tabLst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  <a:ea typeface="Arial"/>
              </a:rPr>
              <a:t>Include data for supported versions and status</a:t>
            </a:r>
            <a:endParaRPr lang="en" spc="-1" dirty="0">
              <a:solidFill>
                <a:srgbClr val="000000"/>
              </a:solidFill>
              <a:latin typeface="Calibri"/>
            </a:endParaRPr>
          </a:p>
          <a:p>
            <a:pPr marL="228577" indent="-22713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endParaRPr lang="en" sz="1600" spc="-1" dirty="0">
              <a:solidFill>
                <a:srgbClr val="000000"/>
              </a:solidFill>
              <a:latin typeface="Calibri"/>
            </a:endParaRPr>
          </a:p>
          <a:p>
            <a:pPr marL="228577" indent="-22857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endParaRPr lang="en" sz="16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CFA25AD0-94DB-46A4-349C-F8D0DC373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7923"/>
            <a:ext cx="10515600" cy="1325563"/>
          </a:xfrm>
        </p:spPr>
        <p:txBody>
          <a:bodyPr/>
          <a:lstStyle/>
          <a:p>
            <a:r>
              <a:rPr lang="en-US" altLang="en-US" dirty="0"/>
              <a:t>Install and build image 	</a:t>
            </a:r>
            <a:endParaRPr lang="he-IL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6D73-D5AE-31D2-6EF3-D3099CB8F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517232"/>
          </a:xfrm>
          <a:ln>
            <a:miter lim="800000"/>
          </a:ln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000" dirty="0"/>
              <a:t>Steps:</a:t>
            </a:r>
          </a:p>
          <a:p>
            <a:pPr>
              <a:defRPr/>
            </a:pPr>
            <a:r>
              <a:rPr lang="en-US" altLang="en-US" sz="1800" dirty="0" err="1"/>
              <a:t>sudo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mkdir</a:t>
            </a:r>
            <a:r>
              <a:rPr lang="en-US" altLang="en-US" sz="1800" dirty="0"/>
              <a:t> -p /</a:t>
            </a:r>
            <a:r>
              <a:rPr lang="en-US" altLang="en-US" sz="1800" dirty="0" err="1"/>
              <a:t>YoctoStudent</a:t>
            </a:r>
            <a:endParaRPr lang="en-US" altLang="en-US" sz="1800" dirty="0"/>
          </a:p>
          <a:p>
            <a:pPr>
              <a:defRPr/>
            </a:pPr>
            <a:r>
              <a:rPr lang="en-US" altLang="en-US" sz="1800" dirty="0" err="1"/>
              <a:t>Sudo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chown</a:t>
            </a:r>
            <a:r>
              <a:rPr lang="en-US" altLang="en-US" sz="1800" dirty="0"/>
              <a:t> -R ubuntu /</a:t>
            </a:r>
            <a:r>
              <a:rPr lang="en-US" altLang="en-US" sz="1800" dirty="0" err="1"/>
              <a:t>YoctoStudent</a:t>
            </a:r>
            <a:endParaRPr lang="en-US" altLang="en-US" sz="1800" dirty="0"/>
          </a:p>
          <a:p>
            <a:pPr>
              <a:defRPr/>
            </a:pPr>
            <a:r>
              <a:rPr lang="en-US" altLang="en-US" sz="1800" dirty="0"/>
              <a:t>cd /</a:t>
            </a:r>
            <a:r>
              <a:rPr lang="en-US" altLang="en-US" sz="1800" dirty="0" err="1"/>
              <a:t>YoctoStudent</a:t>
            </a:r>
            <a:endParaRPr lang="en-US" altLang="en-US" sz="1800" dirty="0"/>
          </a:p>
          <a:p>
            <a:pPr>
              <a:defRPr/>
            </a:pPr>
            <a:r>
              <a:rPr lang="en-US" altLang="en-US" sz="1800" dirty="0"/>
              <a:t>Install Packages: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en-US" sz="1600" dirty="0" err="1"/>
              <a:t>sudo</a:t>
            </a:r>
            <a:r>
              <a:rPr lang="en-US" altLang="en-US" sz="1600" dirty="0"/>
              <a:t> apt install gawk </a:t>
            </a:r>
            <a:r>
              <a:rPr lang="en-US" altLang="en-US" sz="1600" dirty="0" err="1"/>
              <a:t>wget</a:t>
            </a:r>
            <a:r>
              <a:rPr lang="en-US" altLang="en-US" sz="1600" dirty="0"/>
              <a:t> git </a:t>
            </a:r>
            <a:r>
              <a:rPr lang="en-US" altLang="en-US" sz="1600" dirty="0" err="1"/>
              <a:t>diffstat</a:t>
            </a:r>
            <a:r>
              <a:rPr lang="en-US" altLang="en-US" sz="1600" dirty="0"/>
              <a:t> unzip </a:t>
            </a:r>
            <a:r>
              <a:rPr lang="en-US" altLang="en-US" sz="1600" dirty="0" err="1"/>
              <a:t>texinfo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gcc</a:t>
            </a:r>
            <a:r>
              <a:rPr lang="en-US" altLang="en-US" sz="1600" dirty="0"/>
              <a:t> build-essential </a:t>
            </a:r>
            <a:r>
              <a:rPr lang="en-US" altLang="en-US" sz="1600" dirty="0" err="1"/>
              <a:t>chrpath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socat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cpio</a:t>
            </a:r>
            <a:r>
              <a:rPr lang="en-US" altLang="en-US" sz="1600" dirty="0"/>
              <a:t> python3 python3-pip python3-pexpect </a:t>
            </a:r>
            <a:r>
              <a:rPr lang="en-US" altLang="en-US" sz="1600" dirty="0" err="1"/>
              <a:t>xz</a:t>
            </a:r>
            <a:r>
              <a:rPr lang="en-US" altLang="en-US" sz="1600" dirty="0"/>
              <a:t>-utils </a:t>
            </a:r>
            <a:r>
              <a:rPr lang="en-US" altLang="en-US" sz="1600" dirty="0" err="1"/>
              <a:t>debianutils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iputils</a:t>
            </a:r>
            <a:r>
              <a:rPr lang="en-US" altLang="en-US" sz="1600" dirty="0"/>
              <a:t>-ping python3-git python3-jinja2 libegl1-mesa libsdl1.2-dev python3-subunit mesa-common-dev </a:t>
            </a:r>
            <a:r>
              <a:rPr lang="en-US" altLang="en-US" sz="1600" dirty="0" err="1"/>
              <a:t>zstd</a:t>
            </a:r>
            <a:r>
              <a:rPr lang="en-US" altLang="en-US" sz="1600" dirty="0"/>
              <a:t> liblz4-tool file locales</a:t>
            </a:r>
          </a:p>
          <a:p>
            <a:pPr>
              <a:defRPr/>
            </a:pPr>
            <a:r>
              <a:rPr lang="en-US" altLang="en-US" sz="1800" dirty="0" err="1"/>
              <a:t>sudo</a:t>
            </a:r>
            <a:r>
              <a:rPr lang="en-US" altLang="en-US" sz="1800" dirty="0"/>
              <a:t> locale-gen en_US.UTF-8</a:t>
            </a:r>
          </a:p>
          <a:p>
            <a:pPr>
              <a:defRPr/>
            </a:pPr>
            <a:r>
              <a:rPr lang="en-US" altLang="en-US" sz="1800" dirty="0"/>
              <a:t> git clone git://git.yoctoproject.org/poky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/>
              <a:t>cd poky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/>
              <a:t>git checkout -t origin/</a:t>
            </a:r>
            <a:r>
              <a:rPr lang="en-US" altLang="en-US" sz="1600" dirty="0" err="1"/>
              <a:t>kirkstone</a:t>
            </a:r>
            <a:r>
              <a:rPr lang="en-US" altLang="en-US" sz="1600" dirty="0"/>
              <a:t> -b my-</a:t>
            </a:r>
            <a:r>
              <a:rPr lang="en-US" altLang="en-US" sz="1600" dirty="0" err="1"/>
              <a:t>kirkstone</a:t>
            </a:r>
            <a:endParaRPr lang="en-US" altLang="en-US" sz="1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/>
              <a:t>. </a:t>
            </a:r>
            <a:r>
              <a:rPr lang="en-US" altLang="en-US" sz="1600" dirty="0" err="1"/>
              <a:t>oe</a:t>
            </a:r>
            <a:r>
              <a:rPr lang="en-US" altLang="en-US" sz="1600" dirty="0"/>
              <a:t>-</a:t>
            </a:r>
            <a:r>
              <a:rPr lang="en-US" altLang="en-US" sz="1600" dirty="0" err="1"/>
              <a:t>init</a:t>
            </a:r>
            <a:r>
              <a:rPr lang="en-US" altLang="en-US" sz="1600" dirty="0"/>
              <a:t>-build-env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/>
              <a:t>export LC_ALL=C    # for every terminal add this line to ~/.</a:t>
            </a:r>
            <a:r>
              <a:rPr lang="en-US" altLang="en-US" sz="1600" dirty="0" err="1"/>
              <a:t>bashrc</a:t>
            </a:r>
            <a:r>
              <a:rPr lang="en-US" altLang="en-US" sz="1600" dirty="0"/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 err="1"/>
              <a:t>bitbake</a:t>
            </a:r>
            <a:r>
              <a:rPr lang="en-US" altLang="en-US" sz="1600" dirty="0"/>
              <a:t> core-image-minimal</a:t>
            </a:r>
          </a:p>
          <a:p>
            <a:pPr>
              <a:defRPr/>
            </a:pPr>
            <a:r>
              <a:rPr lang="en-US" altLang="en-US" sz="2000" dirty="0"/>
              <a:t>Show on terminal   (without run </a:t>
            </a:r>
            <a:r>
              <a:rPr lang="en-US" altLang="en-US" sz="2000" dirty="0" err="1"/>
              <a:t>bitbake</a:t>
            </a:r>
            <a:r>
              <a:rPr lang="en-US" altLang="en-US" sz="2000" dirty="0"/>
              <a:t> build – just check that </a:t>
            </a:r>
            <a:r>
              <a:rPr lang="en-US" altLang="en-US" sz="2000" dirty="0" err="1"/>
              <a:t>bitbake</a:t>
            </a:r>
            <a:r>
              <a:rPr lang="en-US" altLang="en-US" sz="2000" dirty="0"/>
              <a:t> is working)</a:t>
            </a:r>
          </a:p>
          <a:p>
            <a:pPr>
              <a:defRPr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F06AF99-CEDB-DEBF-F471-BF957325A3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2013" y="188913"/>
            <a:ext cx="10515600" cy="1325562"/>
          </a:xfrm>
        </p:spPr>
        <p:txBody>
          <a:bodyPr/>
          <a:lstStyle/>
          <a:p>
            <a:r>
              <a:rPr lang="en-US" altLang="en-US" dirty="0" err="1"/>
              <a:t>Bitbake</a:t>
            </a:r>
            <a:endParaRPr lang="en-US" altLang="en-US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C3110DA4-5AB4-FD63-984B-04820A2A082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251558"/>
            <a:ext cx="10515600" cy="5445125"/>
          </a:xfrm>
        </p:spPr>
        <p:txBody>
          <a:bodyPr/>
          <a:lstStyle/>
          <a:p>
            <a:r>
              <a:rPr lang="en-US" altLang="en-US" sz="2000" dirty="0"/>
              <a:t>The task executor and scheduler used by the </a:t>
            </a:r>
            <a:r>
              <a:rPr lang="en-US" altLang="en-US" sz="2000" dirty="0" err="1"/>
              <a:t>OpenEmbedded</a:t>
            </a:r>
            <a:r>
              <a:rPr lang="en-US" altLang="en-US" sz="2000" dirty="0"/>
              <a:t> build system to build images.</a:t>
            </a:r>
          </a:p>
          <a:p>
            <a:r>
              <a:rPr lang="en-US" altLang="en-US" sz="2000" dirty="0"/>
              <a:t>It reads metadata , recipes and executes tasks defined in those files to build software packages and create images.</a:t>
            </a:r>
          </a:p>
          <a:p>
            <a:r>
              <a:rPr lang="en-US" altLang="en-US" sz="2000" u="sng" dirty="0"/>
              <a:t>Build command:</a:t>
            </a:r>
          </a:p>
          <a:p>
            <a:pPr lvl="1"/>
            <a:r>
              <a:rPr lang="en-US" altLang="en-US" sz="1800" dirty="0" err="1"/>
              <a:t>Bitbake</a:t>
            </a:r>
            <a:r>
              <a:rPr lang="en-US" altLang="en-US" sz="1800" dirty="0"/>
              <a:t> &lt;</a:t>
            </a:r>
            <a:r>
              <a:rPr lang="en-US" altLang="en-US" sz="1800" dirty="0" err="1"/>
              <a:t>image_name</a:t>
            </a:r>
            <a:r>
              <a:rPr lang="en-US" altLang="en-US" sz="1800" dirty="0"/>
              <a:t>&gt;</a:t>
            </a:r>
          </a:p>
          <a:p>
            <a:pPr lvl="1"/>
            <a:r>
              <a:rPr lang="en-US" altLang="en-US" sz="1800" dirty="0" err="1"/>
              <a:t>Bitbake</a:t>
            </a:r>
            <a:r>
              <a:rPr lang="en-US" altLang="en-US" sz="1800" dirty="0"/>
              <a:t> &lt;</a:t>
            </a:r>
            <a:r>
              <a:rPr lang="en-US" altLang="en-US" sz="1800" dirty="0" err="1"/>
              <a:t>recipe_name</a:t>
            </a:r>
            <a:r>
              <a:rPr lang="en-US" altLang="en-US" sz="1800" dirty="0"/>
              <a:t>&gt;</a:t>
            </a:r>
          </a:p>
          <a:p>
            <a:pPr lvl="1"/>
            <a:r>
              <a:rPr lang="en-US" altLang="en-US" sz="1800" dirty="0" err="1"/>
              <a:t>Bitbake</a:t>
            </a:r>
            <a:r>
              <a:rPr lang="en-US" altLang="en-US" sz="1800" dirty="0"/>
              <a:t> &lt;</a:t>
            </a:r>
            <a:r>
              <a:rPr lang="en-US" altLang="en-US" sz="1800" dirty="0" err="1"/>
              <a:t>recipe_name</a:t>
            </a:r>
            <a:r>
              <a:rPr lang="en-US" altLang="en-US" sz="1800" dirty="0"/>
              <a:t>&gt; -c  &lt;command&gt; </a:t>
            </a:r>
          </a:p>
          <a:p>
            <a:pPr lvl="2"/>
            <a:r>
              <a:rPr lang="en-US" altLang="en-US" sz="1600" dirty="0"/>
              <a:t>Flag c is identify task to do with the recipe.</a:t>
            </a:r>
          </a:p>
          <a:p>
            <a:pPr lvl="1"/>
            <a:endParaRPr lang="en-US" altLang="en-US" sz="1600" dirty="0"/>
          </a:p>
          <a:p>
            <a:r>
              <a:rPr lang="en-US" altLang="en-US" sz="2000" u="sng" dirty="0"/>
              <a:t>Clean command:</a:t>
            </a:r>
          </a:p>
          <a:p>
            <a:r>
              <a:rPr lang="en-US" altLang="en-US" sz="2000" dirty="0" err="1"/>
              <a:t>Bitbake</a:t>
            </a:r>
            <a:r>
              <a:rPr lang="en-US" altLang="en-US" sz="2000" dirty="0"/>
              <a:t> &lt;</a:t>
            </a:r>
            <a:r>
              <a:rPr lang="en-US" altLang="en-US" sz="2000" dirty="0" err="1"/>
              <a:t>recipe_name</a:t>
            </a:r>
            <a:r>
              <a:rPr lang="en-US" altLang="en-US" sz="2000" dirty="0"/>
              <a:t>&gt; -c clean</a:t>
            </a:r>
          </a:p>
          <a:p>
            <a:pPr lvl="1"/>
            <a:r>
              <a:rPr lang="en-US" altLang="en-US" sz="1600" dirty="0"/>
              <a:t>Remove all output for a  target : </a:t>
            </a:r>
            <a:r>
              <a:rPr lang="en-US" altLang="en-US" sz="1600" dirty="0" err="1"/>
              <a:t>unpack,configure,install,compile,package</a:t>
            </a:r>
            <a:endParaRPr lang="en-US" altLang="en-US" sz="1600" dirty="0"/>
          </a:p>
          <a:p>
            <a:r>
              <a:rPr lang="en-US" altLang="en-US" sz="2000" dirty="0" err="1"/>
              <a:t>Bitbake</a:t>
            </a:r>
            <a:r>
              <a:rPr lang="en-US" altLang="en-US" sz="2000" dirty="0"/>
              <a:t> &lt;</a:t>
            </a:r>
            <a:r>
              <a:rPr lang="en-US" altLang="en-US" sz="2000" dirty="0" err="1"/>
              <a:t>recipe_name</a:t>
            </a:r>
            <a:r>
              <a:rPr lang="en-US" altLang="en-US" sz="2000" dirty="0"/>
              <a:t>&gt; -c </a:t>
            </a:r>
            <a:r>
              <a:rPr lang="en-US" altLang="en-US" sz="2000" dirty="0" err="1"/>
              <a:t>cleansstate</a:t>
            </a:r>
            <a:endParaRPr lang="en-US" altLang="en-US" sz="2000" dirty="0"/>
          </a:p>
          <a:p>
            <a:pPr lvl="1"/>
            <a:r>
              <a:rPr lang="en-US" altLang="en-US" sz="1600" dirty="0"/>
              <a:t>Remove shared state , and the clean task.</a:t>
            </a:r>
          </a:p>
          <a:p>
            <a:r>
              <a:rPr lang="en-US" altLang="en-US" sz="2000" dirty="0" err="1"/>
              <a:t>Bitbake</a:t>
            </a:r>
            <a:r>
              <a:rPr lang="en-US" altLang="en-US" sz="2000" dirty="0"/>
              <a:t> &lt;</a:t>
            </a:r>
            <a:r>
              <a:rPr lang="en-US" altLang="en-US" sz="2000" dirty="0" err="1"/>
              <a:t>recipe_name</a:t>
            </a:r>
            <a:r>
              <a:rPr lang="en-US" altLang="en-US" sz="2000" dirty="0"/>
              <a:t>&gt; -c </a:t>
            </a:r>
            <a:r>
              <a:rPr lang="en-US" altLang="en-US" sz="2000" dirty="0" err="1"/>
              <a:t>cleanall</a:t>
            </a:r>
            <a:endParaRPr lang="en-US" altLang="en-US" sz="2000" dirty="0"/>
          </a:p>
          <a:p>
            <a:pPr lvl="1"/>
            <a:r>
              <a:rPr lang="en-US" altLang="en-US" sz="1600" dirty="0"/>
              <a:t>Remove shared-state task and download source 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DFFF2-77C0-E49F-ECC3-5B74EF7FD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2038536"/>
            <a:ext cx="4851619" cy="27809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98A4CFB-C617-9432-9C5C-D1A3473966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60648"/>
            <a:ext cx="10515600" cy="1325563"/>
          </a:xfrm>
        </p:spPr>
        <p:txBody>
          <a:bodyPr/>
          <a:lstStyle/>
          <a:p>
            <a:r>
              <a:rPr lang="en-US" altLang="en-US" dirty="0"/>
              <a:t>Poky - Overview	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11AF5577-6500-C614-E295-37624AC7B3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377950"/>
            <a:ext cx="10515600" cy="5075386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/>
              <a:t>Reference embedded distribution and a reference test configuration.</a:t>
            </a:r>
          </a:p>
          <a:p>
            <a:pPr>
              <a:defRPr/>
            </a:pPr>
            <a:r>
              <a:rPr sz="2000" dirty="0"/>
              <a:t>Poky provide the following :</a:t>
            </a:r>
          </a:p>
          <a:p>
            <a:pPr lvl="1">
              <a:defRPr/>
            </a:pPr>
            <a:r>
              <a:rPr sz="1800" dirty="0"/>
              <a:t>A base-level functional distro used to illustrate to customize a distribution.</a:t>
            </a:r>
          </a:p>
          <a:p>
            <a:pPr lvl="1">
              <a:defRPr/>
            </a:pPr>
            <a:r>
              <a:rPr sz="1800" dirty="0"/>
              <a:t> test the </a:t>
            </a:r>
            <a:r>
              <a:rPr sz="1800" dirty="0" err="1"/>
              <a:t>Yocto</a:t>
            </a:r>
            <a:r>
              <a:rPr sz="1800" dirty="0"/>
              <a:t> components</a:t>
            </a:r>
          </a:p>
          <a:p>
            <a:pPr lvl="1">
              <a:defRPr/>
            </a:pPr>
            <a:r>
              <a:rPr sz="1800" dirty="0"/>
              <a:t>Includes</a:t>
            </a:r>
            <a:r>
              <a:rPr lang="en-US" sz="1800" dirty="0"/>
              <a:t> : </a:t>
            </a:r>
            <a:r>
              <a:rPr sz="1800" dirty="0"/>
              <a:t> </a:t>
            </a:r>
            <a:r>
              <a:rPr sz="1800" dirty="0" err="1"/>
              <a:t>Bitbake</a:t>
            </a:r>
            <a:r>
              <a:rPr sz="1800" dirty="0"/>
              <a:t> ,</a:t>
            </a:r>
            <a:r>
              <a:rPr lang="en-US" sz="1800" dirty="0" err="1"/>
              <a:t>tools,devtool,scripts</a:t>
            </a:r>
            <a:r>
              <a:rPr sz="1800" dirty="0"/>
              <a:t> </a:t>
            </a:r>
            <a:r>
              <a:rPr sz="1800" dirty="0" err="1"/>
              <a:t>OpenEmbedded-core,documentation</a:t>
            </a:r>
            <a:r>
              <a:rPr sz="1800" dirty="0"/>
              <a:t> and source of information.</a:t>
            </a:r>
          </a:p>
          <a:p>
            <a:pPr lvl="1">
              <a:defRPr/>
            </a:pPr>
            <a:r>
              <a:rPr lang="en-US" altLang="en-US" sz="1800" dirty="0"/>
              <a:t>Layers:</a:t>
            </a:r>
          </a:p>
          <a:p>
            <a:pPr lvl="2">
              <a:defRPr/>
            </a:pPr>
            <a:r>
              <a:rPr lang="en-US" altLang="en-US" sz="1400" dirty="0"/>
              <a:t>meta - This is the core layer , It includes the fundamental recipes, classes, and configurations needed to build a basic Linux system</a:t>
            </a:r>
          </a:p>
          <a:p>
            <a:pPr lvl="2">
              <a:defRPr/>
            </a:pPr>
            <a:r>
              <a:rPr lang="en-US" altLang="en-US" sz="1400" dirty="0"/>
              <a:t>meta-poky - These layers contain additional metadata , includes additional configuration and policy settings,</a:t>
            </a:r>
          </a:p>
          <a:p>
            <a:pPr lvl="2">
              <a:defRPr/>
            </a:pPr>
            <a:r>
              <a:rPr lang="en-US" altLang="en-US" sz="1400" dirty="0"/>
              <a:t>Meta-yocto-</a:t>
            </a:r>
            <a:r>
              <a:rPr lang="en-US" altLang="en-US" sz="1400" dirty="0" err="1"/>
              <a:t>bsp</a:t>
            </a:r>
            <a:r>
              <a:rPr lang="en-US" altLang="en-US" sz="1400" dirty="0"/>
              <a:t> - provides support for reference hardware platforms</a:t>
            </a:r>
            <a:endParaRPr lang="he-IL" altLang="en-US" sz="1400" dirty="0"/>
          </a:p>
          <a:p>
            <a:pPr lvl="1">
              <a:defRPr/>
            </a:pPr>
            <a:r>
              <a:rPr sz="1800" b="1" dirty="0"/>
              <a:t>Show </a:t>
            </a:r>
            <a:r>
              <a:rPr lang="en-US" sz="1800" b="1" dirty="0"/>
              <a:t>link  : </a:t>
            </a:r>
          </a:p>
          <a:p>
            <a:pPr marL="457200" lvl="1" indent="0">
              <a:buNone/>
              <a:defRPr/>
            </a:pPr>
            <a:r>
              <a:rPr lang="en-US" dirty="0">
                <a:hlinkClick r:id="rId2"/>
              </a:rPr>
              <a:t>poky: Poky is a reference distribution of the </a:t>
            </a:r>
            <a:r>
              <a:rPr lang="en-US" dirty="0" err="1">
                <a:hlinkClick r:id="rId2"/>
              </a:rPr>
              <a:t>Yocto</a:t>
            </a:r>
            <a:r>
              <a:rPr lang="en-US" dirty="0">
                <a:hlinkClick r:id="rId2"/>
              </a:rPr>
              <a:t> Project®.</a:t>
            </a:r>
            <a:endParaRPr b="1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>
            <a:extLst>
              <a:ext uri="{FF2B5EF4-FFF2-40B4-BE49-F238E27FC236}">
                <a16:creationId xmlns:a16="http://schemas.microsoft.com/office/drawing/2014/main" id="{0166F77D-03BC-ED87-0FA3-B047FE877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870075"/>
            <a:ext cx="976312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itle 1">
            <a:extLst>
              <a:ext uri="{FF2B5EF4-FFF2-40B4-BE49-F238E27FC236}">
                <a16:creationId xmlns:a16="http://schemas.microsoft.com/office/drawing/2014/main" id="{54A861AC-60E3-86A9-D90F-7361CFE51F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Poky User Configuration – Scheme 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DDCE913C-C4F0-559C-C6F0-BE0444E362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5"/>
            <a:ext cx="10515600" cy="943894"/>
          </a:xfrm>
        </p:spPr>
        <p:txBody>
          <a:bodyPr/>
          <a:lstStyle/>
          <a:p>
            <a:r>
              <a:rPr lang="en-US" altLang="en-US" dirty="0"/>
              <a:t>Layer Overview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B0651477-4F03-E7F3-79EF-8BAFF92E745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700808"/>
            <a:ext cx="10515600" cy="4576763"/>
          </a:xfrm>
        </p:spPr>
        <p:txBody>
          <a:bodyPr/>
          <a:lstStyle/>
          <a:p>
            <a:r>
              <a:rPr lang="en-US" altLang="en-US" sz="2000" dirty="0"/>
              <a:t>A collection of related recipes . (such as </a:t>
            </a:r>
            <a:r>
              <a:rPr lang="en-US" altLang="en-US" sz="2000" dirty="0" err="1"/>
              <a:t>graphic,multimedia,etc</a:t>
            </a:r>
            <a:r>
              <a:rPr lang="en-US" altLang="en-US" sz="2000" dirty="0"/>
              <a:t>..)</a:t>
            </a:r>
          </a:p>
          <a:p>
            <a:r>
              <a:rPr lang="en-US" altLang="en-US" sz="2000" dirty="0"/>
              <a:t>Layer allow you to consolidate relate metadata to customize your build. (debug,</a:t>
            </a:r>
            <a:r>
              <a:rPr lang="en-US" altLang="en-US" sz="2000" dirty="0" err="1"/>
              <a:t>oper</a:t>
            </a:r>
            <a:r>
              <a:rPr lang="en-US" altLang="en-US" sz="2000" dirty="0"/>
              <a:t>,..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Layer allow isolate information used when building for multiple architectures (projects). </a:t>
            </a:r>
          </a:p>
          <a:p>
            <a:r>
              <a:rPr lang="en-US" altLang="en-US" sz="2000" dirty="0"/>
              <a:t>Layer are hierarchical in their ability to override previous specifications.(</a:t>
            </a:r>
            <a:r>
              <a:rPr lang="en-US" altLang="en-US" sz="2000" dirty="0" err="1"/>
              <a:t>bbappend,inherit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bbclass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You can include any number of available layers from the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project and customize the build by add our layers (configure conf </a:t>
            </a:r>
            <a:r>
              <a:rPr lang="en-US" altLang="en-US" sz="2000" dirty="0" err="1"/>
              <a:t>file,machine,device</a:t>
            </a:r>
            <a:r>
              <a:rPr lang="en-US" altLang="en-US" sz="2000" dirty="0"/>
              <a:t>-tree ,etc..)</a:t>
            </a:r>
          </a:p>
          <a:p>
            <a:r>
              <a:rPr lang="en-US" altLang="en-US" sz="2000" dirty="0"/>
              <a:t>In this tutorial we will demonstrate and build our own layer.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742C6-3C5F-A259-AA32-F9E1D00E9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490" y="3989189"/>
            <a:ext cx="3394117" cy="23721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2FD7E7B0-5A50-6650-2CF3-09BFCB6E0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Layer - </a:t>
            </a:r>
            <a:r>
              <a:rPr lang="en-US" altLang="en-US" dirty="0" err="1"/>
              <a:t>bblayers.conf</a:t>
            </a:r>
            <a:endParaRPr lang="he-IL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9FC4-7FB2-5845-CB9C-3484AD16FE6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000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bblayers.conf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is a configuration file used by the build system.</a:t>
            </a:r>
          </a:p>
          <a:p>
            <a:pPr>
              <a:defRPr/>
            </a:pP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In this file the set of layers are defined ,should be included in a build.</a:t>
            </a:r>
          </a:p>
          <a:p>
            <a:pPr>
              <a:defRPr/>
            </a:pP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The </a:t>
            </a:r>
            <a:r>
              <a:rPr lang="en-US" altLang="en-US" sz="2000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bblayers.conf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file specifies the location of each layer on the local file system.</a:t>
            </a:r>
          </a:p>
          <a:p>
            <a:pPr>
              <a:defRPr/>
            </a:pP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This file actually manage the layers for build</a:t>
            </a:r>
          </a:p>
          <a:p>
            <a:pPr>
              <a:defRPr/>
            </a:pPr>
            <a:endParaRPr lang="en-US" altLang="en-US" sz="2000" dirty="0"/>
          </a:p>
          <a:p>
            <a:pPr marL="0" indent="0">
              <a:buNone/>
              <a:defRPr/>
            </a:pPr>
            <a:endParaRPr lang="en-US" altLang="en-US" dirty="0"/>
          </a:p>
          <a:p>
            <a:pPr>
              <a:defRPr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891D25D-93B4-E0FE-CF42-5415EBC270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28613"/>
            <a:ext cx="10515600" cy="940147"/>
          </a:xfrm>
        </p:spPr>
        <p:txBody>
          <a:bodyPr/>
          <a:lstStyle/>
          <a:p>
            <a:r>
              <a:rPr lang="en-US" altLang="en-US" dirty="0"/>
              <a:t>Syllabus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F768D27D-ADEC-6B11-CE7F-E077AE41C44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215714"/>
            <a:ext cx="10515600" cy="557309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dirty="0"/>
              <a:t>Introduction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Embedded system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Embedded Linux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Linux distribution build platforms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 err="1"/>
              <a:t>Petalinux</a:t>
            </a:r>
            <a:r>
              <a:rPr lang="en-US" altLang="en-US" sz="1800" dirty="0"/>
              <a:t> compare </a:t>
            </a:r>
            <a:r>
              <a:rPr lang="en-US" altLang="en-US" sz="1800" dirty="0" err="1"/>
              <a:t>Yocto</a:t>
            </a:r>
            <a:endParaRPr lang="en-US" altLang="en-US" sz="1800" dirty="0"/>
          </a:p>
          <a:p>
            <a:pPr lvl="1">
              <a:lnSpc>
                <a:spcPct val="70000"/>
              </a:lnSpc>
            </a:pPr>
            <a:r>
              <a:rPr lang="en-US" altLang="en-US" sz="1800" dirty="0" err="1"/>
              <a:t>OpenEmbedded</a:t>
            </a:r>
            <a:r>
              <a:rPr lang="en-US" altLang="en-US" sz="1800" dirty="0"/>
              <a:t> and </a:t>
            </a:r>
            <a:r>
              <a:rPr lang="en-US" altLang="en-US" sz="1800" dirty="0" err="1"/>
              <a:t>Yocto</a:t>
            </a:r>
            <a:endParaRPr lang="en-US" altLang="en-US" sz="1800" dirty="0"/>
          </a:p>
          <a:p>
            <a:pPr>
              <a:lnSpc>
                <a:spcPct val="70000"/>
              </a:lnSpc>
            </a:pPr>
            <a:r>
              <a:rPr lang="en-US" altLang="en-US" sz="2000" dirty="0" err="1"/>
              <a:t>Yocto</a:t>
            </a:r>
            <a:endParaRPr lang="en-US" altLang="en-US" sz="2000" dirty="0"/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Install and Build image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 err="1"/>
              <a:t>Bitbake</a:t>
            </a:r>
            <a:r>
              <a:rPr lang="en-US" altLang="en-US" sz="1800" dirty="0"/>
              <a:t>						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Poky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Layers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 err="1"/>
              <a:t>Bblayers.conf</a:t>
            </a:r>
            <a:endParaRPr lang="en-US" altLang="en-US" sz="1800" dirty="0"/>
          </a:p>
          <a:p>
            <a:pPr lvl="2">
              <a:lnSpc>
                <a:spcPct val="70000"/>
              </a:lnSpc>
            </a:pPr>
            <a:r>
              <a:rPr lang="en-US" altLang="en-US" sz="1800" dirty="0" err="1"/>
              <a:t>Local.conf</a:t>
            </a:r>
            <a:endParaRPr lang="en-US" altLang="en-US" sz="1800" dirty="0"/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Build system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Artifacts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Packages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Recipes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Recipes build task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Assignment and Basic assignment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Variables</a:t>
            </a:r>
          </a:p>
          <a:p>
            <a:pPr lvl="2">
              <a:lnSpc>
                <a:spcPct val="70000"/>
              </a:lnSpc>
            </a:pPr>
            <a:endParaRPr lang="en-US" altLang="en-US" sz="1100" dirty="0"/>
          </a:p>
          <a:p>
            <a:pPr lvl="1">
              <a:lnSpc>
                <a:spcPct val="70000"/>
              </a:lnSpc>
            </a:pPr>
            <a:endParaRPr lang="en-US" altLang="en-US" sz="1300" dirty="0"/>
          </a:p>
          <a:p>
            <a:pPr>
              <a:lnSpc>
                <a:spcPct val="70000"/>
              </a:lnSpc>
            </a:pPr>
            <a:endParaRPr lang="en-US" altLang="en-US" sz="15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5281F66-F33E-0AC1-10D3-CB6BEACC7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Layers practical</a:t>
            </a:r>
            <a:endParaRPr lang="he-IL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A0FC-E540-AA6F-6326-BD51118E9EA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000" dirty="0"/>
              <a:t>Show on terminal commands:</a:t>
            </a:r>
          </a:p>
          <a:p>
            <a:pPr lvl="1">
              <a:defRPr/>
            </a:pPr>
            <a:r>
              <a:rPr lang="en-US" altLang="en-US" sz="1800" dirty="0"/>
              <a:t>Help : </a:t>
            </a:r>
            <a:r>
              <a:rPr lang="en-US" altLang="en-US" sz="1800" dirty="0" err="1"/>
              <a:t>bitbake</a:t>
            </a:r>
            <a:r>
              <a:rPr lang="en-US" altLang="en-US" sz="1800" dirty="0"/>
              <a:t>-layers –h</a:t>
            </a:r>
          </a:p>
          <a:p>
            <a:pPr lvl="1">
              <a:defRPr/>
            </a:pPr>
            <a:r>
              <a:rPr lang="en-US" altLang="en-US" sz="1800" dirty="0"/>
              <a:t>Show layers :  </a:t>
            </a:r>
            <a:r>
              <a:rPr lang="en-US" altLang="en-US" sz="1800" dirty="0" err="1"/>
              <a:t>bitbake</a:t>
            </a:r>
            <a:r>
              <a:rPr lang="en-US" altLang="en-US" sz="1800" dirty="0"/>
              <a:t>-layers show-layers</a:t>
            </a:r>
          </a:p>
          <a:p>
            <a:pPr lvl="1">
              <a:defRPr/>
            </a:pPr>
            <a:r>
              <a:rPr lang="en-US" altLang="en-US" sz="1800" dirty="0"/>
              <a:t>Create layer : </a:t>
            </a:r>
            <a:r>
              <a:rPr lang="en-US" altLang="en-US" sz="1800" dirty="0" err="1"/>
              <a:t>bitbake</a:t>
            </a:r>
            <a:r>
              <a:rPr lang="en-US" altLang="en-US" sz="1800" dirty="0"/>
              <a:t>-layers create-layer &lt;path/to/layer&gt;</a:t>
            </a:r>
          </a:p>
          <a:p>
            <a:pPr lvl="1">
              <a:defRPr/>
            </a:pPr>
            <a:r>
              <a:rPr lang="en-US" altLang="en-US" sz="1800" dirty="0"/>
              <a:t>Add layer : </a:t>
            </a:r>
            <a:r>
              <a:rPr lang="en-US" altLang="en-US" sz="1800" dirty="0" err="1"/>
              <a:t>bitbake</a:t>
            </a:r>
            <a:r>
              <a:rPr lang="en-US" altLang="en-US" sz="1800" dirty="0"/>
              <a:t>-layers add-layer &lt;path/to/layer&gt;</a:t>
            </a:r>
          </a:p>
          <a:p>
            <a:pPr>
              <a:defRPr/>
            </a:pPr>
            <a:r>
              <a:rPr lang="en-US" altLang="en-US" sz="2000" dirty="0"/>
              <a:t>Example:</a:t>
            </a:r>
          </a:p>
          <a:p>
            <a:pPr lvl="1">
              <a:defRPr/>
            </a:pPr>
            <a:r>
              <a:rPr lang="en-US" altLang="en-US" sz="1800" dirty="0" err="1"/>
              <a:t>Bitbake</a:t>
            </a:r>
            <a:r>
              <a:rPr lang="en-US" altLang="en-US" sz="1800" dirty="0"/>
              <a:t>-layers create-layer ~/</a:t>
            </a:r>
            <a:r>
              <a:rPr lang="en-US" altLang="en-US" sz="1800" dirty="0" err="1"/>
              <a:t>YoctoStudent</a:t>
            </a:r>
            <a:endParaRPr lang="en-US" altLang="en-US" sz="1800" dirty="0"/>
          </a:p>
          <a:p>
            <a:pPr lvl="1">
              <a:defRPr/>
            </a:pPr>
            <a:r>
              <a:rPr lang="en-US" altLang="en-US" sz="1800" dirty="0" err="1"/>
              <a:t>Bitbake</a:t>
            </a:r>
            <a:r>
              <a:rPr lang="en-US" altLang="en-US" sz="1800" dirty="0"/>
              <a:t>-layers add-layer ~/</a:t>
            </a:r>
            <a:r>
              <a:rPr lang="en-US" altLang="en-US" sz="1800" dirty="0" err="1"/>
              <a:t>YoctoStudent</a:t>
            </a:r>
            <a:r>
              <a:rPr lang="en-US" altLang="en-US" sz="1800" dirty="0"/>
              <a:t>  (from build </a:t>
            </a:r>
            <a:r>
              <a:rPr lang="en-US" altLang="en-US" sz="1800" dirty="0" err="1"/>
              <a:t>dir</a:t>
            </a:r>
            <a:r>
              <a:rPr lang="en-US" altLang="en-US" sz="1800" dirty="0"/>
              <a:t>)</a:t>
            </a:r>
          </a:p>
          <a:p>
            <a:pPr lvl="1">
              <a:defRPr/>
            </a:pPr>
            <a:r>
              <a:rPr lang="en-US" altLang="en-US" sz="1800" dirty="0" err="1"/>
              <a:t>Bitbake</a:t>
            </a:r>
            <a:r>
              <a:rPr lang="en-US" altLang="en-US" sz="1800" dirty="0"/>
              <a:t> core-image-minimal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944EA155-7656-DC77-B9C1-E06B63FDC1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User Configuration </a:t>
            </a:r>
            <a:r>
              <a:rPr lang="en-US" altLang="en-US" dirty="0" err="1"/>
              <a:t>Local.conf</a:t>
            </a:r>
            <a:endParaRPr lang="en-US" altLang="en-US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EE6ECCE-BD1D-7233-3B8D-A8ABB09FD0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4508" y="1484783"/>
            <a:ext cx="10515600" cy="5256585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/>
              <a:t>Bitbake</a:t>
            </a:r>
            <a:r>
              <a:rPr sz="2000" dirty="0"/>
              <a:t> needs some basic configuration files in order to </a:t>
            </a:r>
            <a:r>
              <a:rPr lang="en-US" sz="2000" dirty="0"/>
              <a:t>process</a:t>
            </a:r>
            <a:r>
              <a:rPr sz="2000" dirty="0"/>
              <a:t> a build,</a:t>
            </a:r>
            <a:r>
              <a:rPr lang="he-IL" sz="2000" dirty="0"/>
              <a:t> </a:t>
            </a:r>
            <a:r>
              <a:rPr sz="2000" dirty="0"/>
              <a:t>These files are *.conf</a:t>
            </a:r>
          </a:p>
          <a:p>
            <a:pPr>
              <a:defRPr/>
            </a:pPr>
            <a:r>
              <a:rPr sz="2000" dirty="0"/>
              <a:t>The minimally necessary ones as example files in the build/conf</a:t>
            </a:r>
            <a:r>
              <a:rPr lang="en-US" sz="2000" dirty="0"/>
              <a:t>/</a:t>
            </a:r>
            <a:r>
              <a:rPr lang="en-US" sz="2000" dirty="0" err="1"/>
              <a:t>local.conf</a:t>
            </a:r>
            <a:endParaRPr sz="2000" dirty="0"/>
          </a:p>
          <a:p>
            <a:pPr>
              <a:defRPr/>
            </a:pPr>
            <a:r>
              <a:rPr sz="2000" dirty="0"/>
              <a:t>The </a:t>
            </a:r>
            <a:r>
              <a:rPr sz="2000" dirty="0" err="1"/>
              <a:t>local.conf</a:t>
            </a:r>
            <a:r>
              <a:rPr sz="2000" dirty="0"/>
              <a:t> file provides basic variables that define a build environment</a:t>
            </a:r>
          </a:p>
          <a:p>
            <a:pPr lvl="1">
              <a:defRPr/>
            </a:pPr>
            <a:r>
              <a:rPr sz="1800" dirty="0"/>
              <a:t>Target Machine : $MACHINE</a:t>
            </a:r>
            <a:r>
              <a:rPr lang="en-US" sz="1800" dirty="0"/>
              <a:t> : </a:t>
            </a:r>
          </a:p>
          <a:p>
            <a:pPr lvl="2">
              <a:defRPr/>
            </a:pPr>
            <a:r>
              <a:rPr lang="en-US" sz="1400" dirty="0"/>
              <a:t>M</a:t>
            </a:r>
            <a:r>
              <a:rPr sz="1400" dirty="0"/>
              <a:t>achine files includes settings </a:t>
            </a:r>
            <a:r>
              <a:rPr lang="en-US" sz="1400" dirty="0"/>
              <a:t>about : target arch(x86,ARM) , </a:t>
            </a:r>
            <a:r>
              <a:rPr lang="en-US" sz="1400" dirty="0" err="1"/>
              <a:t>bootloader,kernel,image</a:t>
            </a:r>
            <a:r>
              <a:rPr lang="en-US" sz="1400" dirty="0"/>
              <a:t> </a:t>
            </a:r>
            <a:r>
              <a:rPr lang="en-US" sz="1400" dirty="0" err="1"/>
              <a:t>type,compiler</a:t>
            </a:r>
            <a:r>
              <a:rPr lang="en-US" sz="1400" dirty="0"/>
              <a:t> </a:t>
            </a:r>
            <a:r>
              <a:rPr lang="en-US" sz="1400" dirty="0" err="1"/>
              <a:t>flags,soc</a:t>
            </a:r>
            <a:r>
              <a:rPr lang="en-US" sz="1400" dirty="0"/>
              <a:t> configuration.</a:t>
            </a:r>
            <a:endParaRPr sz="1400" dirty="0"/>
          </a:p>
          <a:p>
            <a:pPr lvl="1">
              <a:defRPr/>
            </a:pPr>
            <a:r>
              <a:rPr sz="1800" dirty="0"/>
              <a:t>Download Directory $DL_DIR</a:t>
            </a:r>
          </a:p>
          <a:p>
            <a:pPr lvl="1">
              <a:defRPr/>
            </a:pPr>
            <a:r>
              <a:rPr sz="1800" dirty="0"/>
              <a:t>Shared state directory $SSTATE_DIR</a:t>
            </a:r>
          </a:p>
          <a:p>
            <a:pPr lvl="2">
              <a:defRPr/>
            </a:pPr>
            <a:r>
              <a:rPr lang="he-IL" sz="1400" dirty="0"/>
              <a:t>  </a:t>
            </a:r>
            <a:r>
              <a:rPr lang="en-US" sz="1400" dirty="0"/>
              <a:t>cache </a:t>
            </a:r>
            <a:r>
              <a:rPr lang="en-US" sz="1400" dirty="0" err="1"/>
              <a:t>mechanisam</a:t>
            </a:r>
            <a:r>
              <a:rPr lang="en-US" sz="1400" dirty="0"/>
              <a:t> design to speed up the build process by reusing previous build component.</a:t>
            </a:r>
            <a:endParaRPr sz="1400" dirty="0"/>
          </a:p>
          <a:p>
            <a:pPr lvl="1">
              <a:defRPr/>
            </a:pPr>
            <a:r>
              <a:rPr sz="1800" dirty="0"/>
              <a:t>Build Output  $TMPDIR</a:t>
            </a:r>
          </a:p>
          <a:p>
            <a:pPr lvl="1">
              <a:defRPr/>
            </a:pPr>
            <a:r>
              <a:rPr sz="1800" dirty="0"/>
              <a:t>Distribution policy $DISTRO</a:t>
            </a:r>
          </a:p>
          <a:p>
            <a:pPr lvl="1">
              <a:defRPr/>
            </a:pPr>
            <a:r>
              <a:rPr sz="1800" dirty="0"/>
              <a:t>package management systems $PACKAGE_CLASSES</a:t>
            </a:r>
          </a:p>
          <a:p>
            <a:pPr lvl="1">
              <a:defRPr/>
            </a:pPr>
            <a:r>
              <a:rPr sz="1800" dirty="0"/>
              <a:t>specify additional features to include $EXTRA_IMAGE_FEATURES</a:t>
            </a:r>
          </a:p>
          <a:p>
            <a:pPr lvl="1">
              <a:defRPr/>
            </a:pPr>
            <a:r>
              <a:rPr sz="1800" dirty="0"/>
              <a:t>specify additional classes that should be applied $USER_CLASSES </a:t>
            </a:r>
          </a:p>
          <a:p>
            <a:pPr lvl="1">
              <a:defRPr/>
            </a:pPr>
            <a:r>
              <a:rPr sz="1800" dirty="0"/>
              <a:t>Monitor disk $BB_DISKMON_DIRS </a:t>
            </a:r>
          </a:p>
          <a:p>
            <a:pPr lvl="1">
              <a:defRPr/>
            </a:pPr>
            <a:r>
              <a:rPr sz="1800" dirty="0"/>
              <a:t>tracking changes  $CONF_VERSION</a:t>
            </a:r>
          </a:p>
          <a:p>
            <a:pPr lvl="1">
              <a:defRPr/>
            </a:pPr>
            <a:endParaRPr sz="1600" dirty="0"/>
          </a:p>
          <a:p>
            <a:pPr lvl="1">
              <a:defRPr/>
            </a:pPr>
            <a:r>
              <a:rPr sz="2000" b="1" dirty="0"/>
              <a:t>Show on terminal </a:t>
            </a:r>
            <a:r>
              <a:rPr lang="en-US" sz="2000" dirty="0"/>
              <a:t>Add : BB_CHECK_SSL_CERTS = “0” ; need to add it because security issue in WWW.</a:t>
            </a:r>
            <a:endParaRPr sz="2000" dirty="0"/>
          </a:p>
          <a:p>
            <a:pPr marL="457200" lvl="1" indent="0">
              <a:buFont typeface="Arial" pitchFamily="34" charset="0"/>
              <a:buNone/>
              <a:defRPr/>
            </a:pPr>
            <a:r>
              <a:rPr dirty="0"/>
              <a:t>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39486097-938E-03E1-4414-363F17256B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Build System concept</a:t>
            </a:r>
          </a:p>
        </p:txBody>
      </p:sp>
      <p:pic>
        <p:nvPicPr>
          <p:cNvPr id="49155" name="Content Placeholder 3">
            <a:extLst>
              <a:ext uri="{FF2B5EF4-FFF2-40B4-BE49-F238E27FC236}">
                <a16:creationId xmlns:a16="http://schemas.microsoft.com/office/drawing/2014/main" id="{BC63CA79-109C-11B6-A6AD-FEC7449FA4CF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100" y="1690688"/>
            <a:ext cx="5930900" cy="4351337"/>
          </a:xfrm>
          <a:ln w="38100" cap="sq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49156" name="Picture 4">
            <a:extLst>
              <a:ext uri="{FF2B5EF4-FFF2-40B4-BE49-F238E27FC236}">
                <a16:creationId xmlns:a16="http://schemas.microsoft.com/office/drawing/2014/main" id="{88A13955-0790-4687-6F3E-4D08427F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1514475"/>
            <a:ext cx="5930900" cy="470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424FA7B-F399-C1D1-020D-0C98DE8D6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Artifacts location</a:t>
            </a:r>
            <a:endParaRPr lang="he-IL" altLang="en-US" dirty="0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311D54C6-FF1D-A792-C596-9B77163984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26498"/>
            <a:ext cx="10515600" cy="4351338"/>
          </a:xfrm>
        </p:spPr>
        <p:txBody>
          <a:bodyPr/>
          <a:lstStyle/>
          <a:p>
            <a:r>
              <a:rPr lang="en-US" altLang="en-US" sz="2000" dirty="0"/>
              <a:t>Default General location</a:t>
            </a:r>
          </a:p>
          <a:p>
            <a:pPr marL="0" indent="0">
              <a:buNone/>
            </a:pPr>
            <a:r>
              <a:rPr lang="en-US" altLang="en-US" sz="1600" dirty="0"/>
              <a:t> &lt;</a:t>
            </a:r>
            <a:r>
              <a:rPr lang="en-US" altLang="en-US" sz="1600" dirty="0" err="1"/>
              <a:t>project_name</a:t>
            </a:r>
            <a:r>
              <a:rPr lang="en-US" altLang="en-US" sz="1600" dirty="0"/>
              <a:t>&gt;/build/</a:t>
            </a:r>
            <a:r>
              <a:rPr lang="en-US" altLang="en-US" sz="1600" dirty="0" err="1"/>
              <a:t>tmp</a:t>
            </a:r>
            <a:r>
              <a:rPr lang="en-US" altLang="en-US" sz="1600" dirty="0"/>
              <a:t>/deploy/images/&lt;machine&gt;/</a:t>
            </a:r>
          </a:p>
          <a:p>
            <a:endParaRPr lang="en-US" altLang="en-US" sz="1600" dirty="0"/>
          </a:p>
          <a:p>
            <a:r>
              <a:rPr lang="en-US" altLang="en-US" sz="2000" dirty="0"/>
              <a:t>Machine qemux86-64:  </a:t>
            </a:r>
            <a:r>
              <a:rPr lang="en-US" altLang="en-US" sz="2000" b="1" dirty="0"/>
              <a:t>show on terminal</a:t>
            </a:r>
          </a:p>
          <a:p>
            <a:pPr marL="0" indent="0">
              <a:buNone/>
            </a:pPr>
            <a:r>
              <a:rPr lang="en-US" altLang="en-US" sz="1600" b="1" dirty="0"/>
              <a:t>/var/</a:t>
            </a:r>
            <a:r>
              <a:rPr lang="en-US" altLang="en-US" sz="1600" b="1" dirty="0" err="1"/>
              <a:t>yocto</a:t>
            </a:r>
            <a:r>
              <a:rPr lang="en-US" altLang="en-US" sz="1600" b="1" dirty="0"/>
              <a:t>/</a:t>
            </a:r>
            <a:r>
              <a:rPr lang="en-US" altLang="en-US" sz="1600" b="1" dirty="0" err="1"/>
              <a:t>tmp</a:t>
            </a:r>
            <a:r>
              <a:rPr lang="en-US" altLang="en-US" sz="1600" b="1" dirty="0"/>
              <a:t>/deploy/images/qemux86-64/</a:t>
            </a:r>
          </a:p>
          <a:p>
            <a:endParaRPr lang="en-US" altLang="en-US" sz="1600" dirty="0"/>
          </a:p>
          <a:p>
            <a:r>
              <a:rPr lang="en-US" altLang="en-US" sz="2000" dirty="0"/>
              <a:t>Xilinx-</a:t>
            </a:r>
            <a:r>
              <a:rPr lang="en-US" altLang="en-US" sz="2000" dirty="0" err="1"/>
              <a:t>Mpsoc</a:t>
            </a:r>
            <a:endParaRPr lang="en-US" altLang="en-US" sz="2000" dirty="0"/>
          </a:p>
          <a:p>
            <a:r>
              <a:rPr lang="en-US" altLang="en-US" sz="1600" dirty="0"/>
              <a:t>&lt;</a:t>
            </a:r>
            <a:r>
              <a:rPr lang="en-US" altLang="en-US" sz="1600" dirty="0" err="1"/>
              <a:t>project_name</a:t>
            </a:r>
            <a:r>
              <a:rPr lang="en-US" altLang="en-US" sz="1600" dirty="0"/>
              <a:t>&gt;/build/</a:t>
            </a:r>
            <a:r>
              <a:rPr lang="en-US" altLang="en-US" sz="1600" dirty="0" err="1"/>
              <a:t>tmp</a:t>
            </a:r>
            <a:r>
              <a:rPr lang="en-US" altLang="en-US" sz="1600" dirty="0"/>
              <a:t>/deploy/images/zcu102-zynqmp/</a:t>
            </a:r>
          </a:p>
          <a:p>
            <a:pPr marL="0" indent="0">
              <a:buNone/>
            </a:pPr>
            <a:r>
              <a:rPr lang="en-US" altLang="en-US" sz="1600" dirty="0" err="1"/>
              <a:t>Boot.scr</a:t>
            </a:r>
            <a:r>
              <a:rPr lang="en-US" altLang="en-US" sz="1600" dirty="0"/>
              <a:t> , </a:t>
            </a:r>
            <a:r>
              <a:rPr lang="en-US" altLang="en-US" sz="1600" dirty="0" err="1"/>
              <a:t>boot.bin</a:t>
            </a:r>
            <a:r>
              <a:rPr lang="en-US" altLang="en-US" sz="1600" dirty="0"/>
              <a:t> , &lt;</a:t>
            </a:r>
            <a:r>
              <a:rPr lang="en-US" altLang="en-US" sz="1600" dirty="0" err="1"/>
              <a:t>image_name</a:t>
            </a:r>
            <a:r>
              <a:rPr lang="en-US" altLang="en-US" sz="1600" dirty="0"/>
              <a:t>&gt;-&lt;</a:t>
            </a:r>
            <a:r>
              <a:rPr lang="en-US" altLang="en-US" sz="1600" dirty="0" err="1"/>
              <a:t>machine_name</a:t>
            </a:r>
            <a:r>
              <a:rPr lang="en-US" altLang="en-US" sz="1600" dirty="0"/>
              <a:t>&gt;-&lt;machine&gt;</a:t>
            </a:r>
          </a:p>
          <a:p>
            <a:pPr marL="0" indent="0">
              <a:buNone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2BE25DD4-19A1-1990-DA11-B9C11812FD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Package	 Overview	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C5825266-4748-0E28-6FE3-B250776118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63674"/>
            <a:ext cx="10515600" cy="5133677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/>
              <a:t>refers to a recipes packaged output produced by </a:t>
            </a:r>
            <a:r>
              <a:rPr sz="2000" dirty="0" err="1"/>
              <a:t>Bitbake</a:t>
            </a:r>
            <a:r>
              <a:rPr sz="2000" dirty="0"/>
              <a:t> .</a:t>
            </a:r>
          </a:p>
          <a:p>
            <a:pPr>
              <a:defRPr/>
            </a:pPr>
            <a:r>
              <a:rPr sz="2000" dirty="0"/>
              <a:t>A package is generally the </a:t>
            </a:r>
            <a:r>
              <a:rPr lang="en-US" sz="2000" dirty="0"/>
              <a:t>artifact</a:t>
            </a:r>
            <a:r>
              <a:rPr sz="2000" dirty="0"/>
              <a:t> binaries produced from the recipes sources . </a:t>
            </a:r>
          </a:p>
          <a:p>
            <a:pPr>
              <a:defRPr/>
            </a:pPr>
            <a:r>
              <a:rPr lang="en-US" sz="2000" dirty="0"/>
              <a:t>There are 3 types of packages : </a:t>
            </a:r>
            <a:r>
              <a:rPr lang="en-US" sz="2000" dirty="0" err="1"/>
              <a:t>rpm,deb,ipk</a:t>
            </a:r>
            <a:r>
              <a:rPr lang="en-US" sz="2000" dirty="0"/>
              <a:t> : </a:t>
            </a:r>
          </a:p>
          <a:p>
            <a:pPr lvl="1">
              <a:defRPr/>
            </a:pPr>
            <a:r>
              <a:rPr lang="en-US" sz="1600" dirty="0"/>
              <a:t>Rpm : widely used in various </a:t>
            </a:r>
            <a:r>
              <a:rPr lang="en-US" sz="1600" dirty="0" err="1"/>
              <a:t>linux</a:t>
            </a:r>
            <a:r>
              <a:rPr lang="en-US" sz="1600" dirty="0"/>
              <a:t> distribution which derived from Red Hat , Fedora and Centos</a:t>
            </a:r>
          </a:p>
          <a:p>
            <a:pPr lvl="1">
              <a:defRPr/>
            </a:pPr>
            <a:r>
              <a:rPr lang="en-US" sz="1600" dirty="0"/>
              <a:t>Deb : used in Debian-based distribution like ubuntu</a:t>
            </a:r>
          </a:p>
          <a:p>
            <a:pPr lvl="1">
              <a:defRPr/>
            </a:pPr>
            <a:r>
              <a:rPr lang="en-US" sz="1600" dirty="0" err="1"/>
              <a:t>Ipk</a:t>
            </a:r>
            <a:r>
              <a:rPr lang="en-US" sz="1600" dirty="0"/>
              <a:t>: used by </a:t>
            </a:r>
            <a:r>
              <a:rPr lang="en-US" sz="1600" dirty="0" err="1"/>
              <a:t>OpenEmbedded</a:t>
            </a:r>
            <a:r>
              <a:rPr lang="en-US" sz="1600" dirty="0"/>
              <a:t> which closely related to </a:t>
            </a:r>
            <a:r>
              <a:rPr lang="en-US" sz="1600" dirty="0" err="1"/>
              <a:t>Yocto</a:t>
            </a:r>
            <a:r>
              <a:rPr lang="en-US" sz="1600" dirty="0"/>
              <a:t>.</a:t>
            </a:r>
          </a:p>
          <a:p>
            <a:pPr lvl="1">
              <a:defRPr/>
            </a:pPr>
            <a:r>
              <a:rPr lang="en-US" sz="1600" dirty="0"/>
              <a:t>Configuration which type package to use selected in </a:t>
            </a:r>
            <a:r>
              <a:rPr lang="en-US" sz="1600" dirty="0" err="1"/>
              <a:t>local.conf</a:t>
            </a:r>
            <a:endParaRPr lang="he-IL" dirty="0"/>
          </a:p>
          <a:p>
            <a:pPr>
              <a:defRPr/>
            </a:pPr>
            <a:r>
              <a:rPr sz="2000" dirty="0"/>
              <a:t>Show </a:t>
            </a:r>
            <a:r>
              <a:rPr lang="en-US" sz="2000" dirty="0"/>
              <a:t>on</a:t>
            </a:r>
            <a:r>
              <a:rPr sz="2000" dirty="0"/>
              <a:t> terminal </a:t>
            </a:r>
            <a:endParaRPr lang="he-IL" sz="2000" dirty="0"/>
          </a:p>
          <a:p>
            <a:pPr lvl="1">
              <a:defRPr/>
            </a:pPr>
            <a:r>
              <a:rPr sz="1800" dirty="0"/>
              <a:t>Commands to find </a:t>
            </a:r>
            <a:r>
              <a:rPr lang="en-US" sz="1800" dirty="0"/>
              <a:t>recipes to install </a:t>
            </a:r>
            <a:r>
              <a:rPr sz="1800" dirty="0"/>
              <a:t>packages: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-layers show-recipes bash</a:t>
            </a:r>
          </a:p>
          <a:p>
            <a:pPr lvl="2">
              <a:defRPr/>
            </a:pPr>
            <a:r>
              <a:rPr lang="en-US" sz="1600" dirty="0"/>
              <a:t>Find the recipe : </a:t>
            </a:r>
            <a:r>
              <a:rPr lang="en-US" altLang="en-US" sz="1600" dirty="0"/>
              <a:t>find . –name bash*  (should find from ~/poky)</a:t>
            </a:r>
            <a:endParaRPr lang="en-US" sz="1600" dirty="0"/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-layers show-recipes python3</a:t>
            </a:r>
          </a:p>
          <a:p>
            <a:pPr lvl="2">
              <a:defRPr/>
            </a:pPr>
            <a:r>
              <a:rPr sz="1600" dirty="0" err="1"/>
              <a:t>Bitbake</a:t>
            </a:r>
            <a:r>
              <a:rPr sz="1600" dirty="0"/>
              <a:t>-layers show-recipes git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8B69-E2CF-724F-8992-823EFF59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Package example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4B40-CB49-3049-3BA9-5B0E6808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/>
          <a:lstStyle/>
          <a:p>
            <a:r>
              <a:rPr lang="en-US" sz="2000" dirty="0"/>
              <a:t>How to add packages to image</a:t>
            </a:r>
          </a:p>
          <a:p>
            <a:pPr lvl="1"/>
            <a:r>
              <a:rPr lang="en-US" sz="1800" dirty="0"/>
              <a:t>There are few ways to do it :</a:t>
            </a:r>
          </a:p>
          <a:p>
            <a:pPr lvl="2"/>
            <a:r>
              <a:rPr lang="en-US" sz="1600" dirty="0" err="1"/>
              <a:t>Local.conf</a:t>
            </a:r>
            <a:r>
              <a:rPr lang="en-US" sz="1600" dirty="0"/>
              <a:t> to add </a:t>
            </a:r>
            <a:r>
              <a:rPr lang="en-US" sz="1600" dirty="0" err="1"/>
              <a:t>IMAGE_INSTALL:append</a:t>
            </a:r>
            <a:r>
              <a:rPr lang="en-US" sz="1600" dirty="0"/>
              <a:t> = “ &lt;</a:t>
            </a:r>
            <a:r>
              <a:rPr lang="en-US" sz="1600" dirty="0" err="1"/>
              <a:t>name_package</a:t>
            </a:r>
            <a:r>
              <a:rPr lang="en-US" sz="1600" dirty="0"/>
              <a:t>/recipe&gt;”</a:t>
            </a:r>
          </a:p>
          <a:p>
            <a:pPr lvl="2"/>
            <a:r>
              <a:rPr lang="en-US" sz="1600" dirty="0"/>
              <a:t>Add it in poky image name we use for example “core-image-minimal”</a:t>
            </a:r>
          </a:p>
          <a:p>
            <a:pPr lvl="2"/>
            <a:r>
              <a:rPr lang="en-US" sz="1600" dirty="0"/>
              <a:t>Use our own recipe we can create to build the image (will discuss later in images chapter)</a:t>
            </a:r>
            <a:endParaRPr lang="en-US" dirty="0">
              <a:highlight>
                <a:srgbClr val="00FF00"/>
              </a:highlight>
            </a:endParaRPr>
          </a:p>
          <a:p>
            <a:r>
              <a:rPr lang="en-US" sz="2000" dirty="0"/>
              <a:t>Show on terminal </a:t>
            </a:r>
          </a:p>
          <a:p>
            <a:pPr lvl="2"/>
            <a:r>
              <a:rPr lang="en-US" sz="1800" dirty="0"/>
              <a:t>Example how to install package with </a:t>
            </a:r>
            <a:r>
              <a:rPr lang="en-US" sz="1800" dirty="0" err="1"/>
              <a:t>local.conf</a:t>
            </a:r>
            <a:r>
              <a:rPr lang="en-US" sz="1800" dirty="0"/>
              <a:t> , later in images section we will implement it  by image recipes.</a:t>
            </a:r>
          </a:p>
          <a:p>
            <a:pPr lvl="2"/>
            <a:r>
              <a:rPr lang="en-US" sz="1800" dirty="0"/>
              <a:t>We can add the following line to add bash :  </a:t>
            </a:r>
            <a:r>
              <a:rPr lang="en-US" sz="1800" dirty="0" err="1"/>
              <a:t>IMAGE_INSTALL:append</a:t>
            </a:r>
            <a:r>
              <a:rPr lang="en-US" sz="1800" dirty="0"/>
              <a:t> = “ bash” , save it.</a:t>
            </a:r>
          </a:p>
          <a:p>
            <a:pPr lvl="2"/>
            <a:r>
              <a:rPr lang="en-US" sz="1800" dirty="0"/>
              <a:t>Test is by run emulator : </a:t>
            </a:r>
            <a:r>
              <a:rPr lang="en-US" sz="1800" dirty="0" err="1">
                <a:effectLst/>
                <a:cs typeface="Calibri" panose="020F0502020204030204" pitchFamily="34" charset="0"/>
              </a:rPr>
              <a:t>runqemu</a:t>
            </a:r>
            <a:r>
              <a:rPr lang="en-US" sz="1800" dirty="0">
                <a:effectLst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cs typeface="Calibri" panose="020F0502020204030204" pitchFamily="34" charset="0"/>
              </a:rPr>
              <a:t>slirp</a:t>
            </a:r>
            <a:r>
              <a:rPr lang="en-US" sz="1800" dirty="0">
                <a:effectLst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cs typeface="Calibri" panose="020F0502020204030204" pitchFamily="34" charset="0"/>
              </a:rPr>
              <a:t>nographic</a:t>
            </a:r>
            <a:r>
              <a:rPr lang="en-US" sz="1800" dirty="0">
                <a:effectLst/>
                <a:cs typeface="Calibri" panose="020F0502020204030204" pitchFamily="34" charset="0"/>
              </a:rPr>
              <a:t>   (from separate terminal)</a:t>
            </a:r>
            <a:endParaRPr lang="en-US" sz="1800" dirty="0"/>
          </a:p>
          <a:p>
            <a:pPr marL="45720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9922657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68761D53-E3A3-20E1-E828-7CB0189E56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Recipes - Overview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634151FB-A1D9-0E3A-5779-17872773D5F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35100"/>
            <a:ext cx="10515600" cy="190817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dirty="0"/>
              <a:t>A set of instruction for building packages. 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A recipe describes where you get source code , which patches to apply , from where to fetch packages , how to configure the source , how to compile it and so on.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A recipes describes dependencies for libraries or for other recipes .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A Recipes represent the logical unit of execution. The software to build , the images to build and use the .bb file extension.</a:t>
            </a:r>
          </a:p>
          <a:p>
            <a:pPr>
              <a:lnSpc>
                <a:spcPct val="70000"/>
              </a:lnSpc>
            </a:pPr>
            <a:endParaRPr lang="en-US" altLang="en-US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7BD614-6F06-6006-F42F-8F9C2B56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34" y="3313930"/>
            <a:ext cx="5640105" cy="3444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F320E4-4A36-EA52-FAD9-695AE2A05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807" y="3313931"/>
            <a:ext cx="5513065" cy="3444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A4AA-F520-E2F6-373F-7C399C68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Recipes - example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85E82-1E59-2E99-32ED-1B8185113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783"/>
            <a:ext cx="10515600" cy="5408217"/>
          </a:xfrm>
        </p:spPr>
        <p:txBody>
          <a:bodyPr/>
          <a:lstStyle/>
          <a:p>
            <a:r>
              <a:rPr lang="en-US" sz="2000" dirty="0"/>
              <a:t>Show on terminal how to use recipe to compile and build student  app and use patch:</a:t>
            </a:r>
          </a:p>
          <a:p>
            <a:r>
              <a:rPr lang="en-US" sz="2000" dirty="0"/>
              <a:t>Steps:</a:t>
            </a:r>
          </a:p>
          <a:p>
            <a:pPr lvl="1"/>
            <a:r>
              <a:rPr lang="en-US" sz="1800" dirty="0" err="1"/>
              <a:t>mkdir</a:t>
            </a:r>
            <a:r>
              <a:rPr lang="en-US" sz="1800" dirty="0"/>
              <a:t> -p  recipes-app/student-app/files</a:t>
            </a:r>
          </a:p>
          <a:p>
            <a:pPr lvl="1"/>
            <a:r>
              <a:rPr lang="en-US" sz="1800" dirty="0"/>
              <a:t>Cp ../meta-skeleton/recipes-skeleton/hello-single/hello_1.0.bb recipes-app/student-app/student-app.bb</a:t>
            </a:r>
          </a:p>
          <a:p>
            <a:pPr lvl="1"/>
            <a:r>
              <a:rPr lang="en-US" sz="1800" dirty="0"/>
              <a:t>cp ../meta-skeleton/recipes-skeleton/hello-single/files/</a:t>
            </a:r>
            <a:r>
              <a:rPr lang="en-US" sz="1800" dirty="0" err="1"/>
              <a:t>helloworld.c</a:t>
            </a:r>
            <a:r>
              <a:rPr lang="en-US" sz="1800" dirty="0"/>
              <a:t> recipes-app/student-app/files/</a:t>
            </a:r>
          </a:p>
          <a:p>
            <a:pPr lvl="1"/>
            <a:r>
              <a:rPr lang="en-US" sz="1800" dirty="0"/>
              <a:t>Change the name build in .bb from ‘</a:t>
            </a:r>
            <a:r>
              <a:rPr lang="en-US" sz="1800" dirty="0" err="1"/>
              <a:t>helloworld</a:t>
            </a:r>
            <a:r>
              <a:rPr lang="en-US" sz="1800" dirty="0"/>
              <a:t>’ to ‘student-app’ .</a:t>
            </a:r>
          </a:p>
          <a:p>
            <a:pPr lvl="1"/>
            <a:r>
              <a:rPr lang="en-US" sz="1800" dirty="0"/>
              <a:t>Build and run</a:t>
            </a:r>
          </a:p>
          <a:p>
            <a:pPr lvl="1"/>
            <a:r>
              <a:rPr lang="en-US" sz="1800" dirty="0"/>
              <a:t>create patch :</a:t>
            </a:r>
          </a:p>
          <a:p>
            <a:pPr lvl="2"/>
            <a:r>
              <a:rPr lang="en-US" sz="1400" dirty="0"/>
              <a:t>cd recipes-app/student-app/files/</a:t>
            </a:r>
          </a:p>
          <a:p>
            <a:pPr lvl="2"/>
            <a:r>
              <a:rPr lang="en-US" sz="1400" dirty="0"/>
              <a:t>Copy the </a:t>
            </a:r>
            <a:r>
              <a:rPr lang="en-US" sz="1400" dirty="0" err="1"/>
              <a:t>src</a:t>
            </a:r>
            <a:r>
              <a:rPr lang="en-US" sz="1400" dirty="0"/>
              <a:t> file to other directory (files/</a:t>
            </a:r>
            <a:r>
              <a:rPr lang="en-US" sz="1400" dirty="0" err="1"/>
              <a:t>tmp</a:t>
            </a:r>
            <a:r>
              <a:rPr lang="en-US" sz="1400" dirty="0"/>
              <a:t>) and modify the print</a:t>
            </a:r>
          </a:p>
          <a:p>
            <a:pPr lvl="2"/>
            <a:r>
              <a:rPr lang="en-US" sz="1400" dirty="0"/>
              <a:t>diff –u &lt;</a:t>
            </a:r>
            <a:r>
              <a:rPr lang="en-US" sz="1400" dirty="0" err="1"/>
              <a:t>first_file_src</a:t>
            </a:r>
            <a:r>
              <a:rPr lang="en-US" sz="1400" dirty="0"/>
              <a:t>&gt; &lt;</a:t>
            </a:r>
            <a:r>
              <a:rPr lang="en-US" sz="1400" dirty="0" err="1"/>
              <a:t>sec_file_src</a:t>
            </a:r>
            <a:r>
              <a:rPr lang="en-US" sz="1400" dirty="0"/>
              <a:t>&gt;   ; note the files should be with same name – please make the second file under files/</a:t>
            </a:r>
            <a:r>
              <a:rPr lang="en-US" sz="1400" dirty="0" err="1"/>
              <a:t>tmp</a:t>
            </a:r>
            <a:r>
              <a:rPr lang="en-US" sz="1400" dirty="0"/>
              <a:t> for this.</a:t>
            </a:r>
          </a:p>
          <a:p>
            <a:pPr lvl="2"/>
            <a:r>
              <a:rPr lang="en-US" sz="1400" dirty="0"/>
              <a:t>Add the patch file to recipe</a:t>
            </a:r>
          </a:p>
          <a:p>
            <a:pPr lvl="1"/>
            <a:r>
              <a:rPr lang="en-US" sz="1800" dirty="0"/>
              <a:t>Build and run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796292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626A-837E-D074-692A-025CE445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build task Overview and examples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D043-CCF3-6440-423B-363CF908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List of all possible tasks:  </a:t>
            </a:r>
            <a:r>
              <a:rPr lang="en-US" sz="2000" b="1" dirty="0"/>
              <a:t>show on terminal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–c </a:t>
            </a:r>
            <a:r>
              <a:rPr lang="en-US" sz="1800" dirty="0" err="1"/>
              <a:t>listtasks</a:t>
            </a:r>
            <a:r>
              <a:rPr lang="en-US" sz="1800" dirty="0"/>
              <a:t> &lt;recipe&gt;</a:t>
            </a:r>
          </a:p>
          <a:p>
            <a:pPr lvl="2"/>
            <a:r>
              <a:rPr lang="en-US" sz="1600" dirty="0"/>
              <a:t>Example </a:t>
            </a:r>
            <a:r>
              <a:rPr lang="en-US" sz="1600" dirty="0" err="1"/>
              <a:t>Bitbake</a:t>
            </a:r>
            <a:r>
              <a:rPr lang="en-US" sz="1600" dirty="0"/>
              <a:t> –c </a:t>
            </a:r>
            <a:r>
              <a:rPr lang="en-US" sz="1600" dirty="0" err="1"/>
              <a:t>listtasks</a:t>
            </a:r>
            <a:r>
              <a:rPr lang="en-US" sz="1600" dirty="0"/>
              <a:t> student-app </a:t>
            </a:r>
          </a:p>
          <a:p>
            <a:r>
              <a:rPr lang="en-US" sz="2000" dirty="0"/>
              <a:t>Each task we can use with the flag ‘-c’ </a:t>
            </a:r>
          </a:p>
          <a:p>
            <a:r>
              <a:rPr lang="en-US" sz="2000" dirty="0"/>
              <a:t>Find </a:t>
            </a:r>
            <a:r>
              <a:rPr lang="en-US" sz="2000" dirty="0" err="1">
                <a:highlight>
                  <a:srgbClr val="FFFF00"/>
                </a:highlight>
              </a:rPr>
              <a:t>tmp</a:t>
            </a:r>
            <a:r>
              <a:rPr lang="en-US" sz="2000" dirty="0"/>
              <a:t>: </a:t>
            </a:r>
            <a:r>
              <a:rPr lang="en-US" sz="2000" dirty="0" err="1"/>
              <a:t>bitbake</a:t>
            </a:r>
            <a:r>
              <a:rPr lang="en-US" sz="2000" dirty="0"/>
              <a:t> –e student-app | grep ^S=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–c </a:t>
            </a:r>
            <a:r>
              <a:rPr lang="en-US" sz="1800" dirty="0" err="1"/>
              <a:t>cleanall</a:t>
            </a:r>
            <a:r>
              <a:rPr lang="en-US" sz="1800" dirty="0"/>
              <a:t> student-app</a:t>
            </a:r>
          </a:p>
          <a:p>
            <a:pPr lvl="2"/>
            <a:r>
              <a:rPr lang="en-US" sz="1600" dirty="0"/>
              <a:t>Check log in </a:t>
            </a:r>
            <a:r>
              <a:rPr lang="en-US" sz="1600" dirty="0" err="1">
                <a:highlight>
                  <a:srgbClr val="FFFF00"/>
                </a:highlight>
              </a:rPr>
              <a:t>tmp</a:t>
            </a:r>
            <a:r>
              <a:rPr lang="en-US" sz="1600" dirty="0"/>
              <a:t>/temp/</a:t>
            </a:r>
            <a:r>
              <a:rPr lang="en-US" sz="1600" dirty="0" err="1"/>
              <a:t>log.task_order</a:t>
            </a:r>
            <a:endParaRPr lang="en-US" sz="1600" dirty="0"/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–c unpack student-app</a:t>
            </a:r>
          </a:p>
          <a:p>
            <a:pPr lvl="2"/>
            <a:r>
              <a:rPr lang="en-US" sz="1600" dirty="0"/>
              <a:t>Check log in temp\</a:t>
            </a:r>
            <a:r>
              <a:rPr lang="en-US" sz="1600" dirty="0" err="1"/>
              <a:t>log.task_order</a:t>
            </a:r>
            <a:endParaRPr lang="en-US" sz="1600" dirty="0"/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–c compile student-app</a:t>
            </a:r>
          </a:p>
          <a:p>
            <a:pPr lvl="2"/>
            <a:r>
              <a:rPr lang="en-US" sz="1600" dirty="0"/>
              <a:t>Check deploy file ‘student-app’ in </a:t>
            </a:r>
            <a:r>
              <a:rPr lang="en-US" sz="1600" dirty="0" err="1">
                <a:highlight>
                  <a:srgbClr val="FFFF00"/>
                </a:highlight>
              </a:rPr>
              <a:t>tmp</a:t>
            </a:r>
            <a:r>
              <a:rPr lang="en-US" sz="1600" dirty="0"/>
              <a:t>/</a:t>
            </a:r>
          </a:p>
          <a:p>
            <a:pPr marL="914400" lvl="2" indent="0">
              <a:buNone/>
            </a:pPr>
            <a:r>
              <a:rPr lang="en-US" sz="1600" dirty="0"/>
              <a:t>one level less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7A771-E1B0-F1B4-8940-9AAA0B572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1334144"/>
            <a:ext cx="3523642" cy="5334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138528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7948-05D6-9A26-F03B-0609E9D5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build task examples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BE4D-C6D0-EE40-25C9-C7C4C8BD7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 err="1"/>
              <a:t>Bitbake</a:t>
            </a:r>
            <a:r>
              <a:rPr lang="en-US" sz="1800" dirty="0"/>
              <a:t> –c install student-app</a:t>
            </a:r>
          </a:p>
          <a:p>
            <a:pPr lvl="2"/>
            <a:r>
              <a:rPr lang="en-US" sz="1600" dirty="0"/>
              <a:t>Check log in temp\</a:t>
            </a:r>
            <a:r>
              <a:rPr lang="en-US" sz="1600" dirty="0" err="1"/>
              <a:t>log.task_order</a:t>
            </a:r>
            <a:endParaRPr lang="en-US" sz="1600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5070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6124-227F-452B-6769-8F641151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Syllabus - continue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56FF-E103-C9FB-28F4-632334AE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800"/>
            <a:ext cx="10515600" cy="4692179"/>
          </a:xfrm>
        </p:spPr>
        <p:txBody>
          <a:bodyPr/>
          <a:lstStyle/>
          <a:p>
            <a:pPr lvl="1">
              <a:lnSpc>
                <a:spcPct val="70000"/>
              </a:lnSpc>
            </a:pPr>
            <a:r>
              <a:rPr lang="en-US" altLang="en-US" sz="2000" dirty="0" err="1"/>
              <a:t>Yocto</a:t>
            </a:r>
            <a:endParaRPr lang="en-US" altLang="en-US" sz="1600" dirty="0"/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Appends files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images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Classes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Kernel configuration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 err="1"/>
              <a:t>Uboot</a:t>
            </a:r>
            <a:r>
              <a:rPr lang="en-US" altLang="en-US" sz="1800" dirty="0"/>
              <a:t> configuration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SDK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Practice</a:t>
            </a:r>
          </a:p>
          <a:p>
            <a:pPr lvl="2">
              <a:lnSpc>
                <a:spcPct val="70000"/>
              </a:lnSpc>
            </a:pPr>
            <a:endParaRPr lang="en-US" altLang="en-US" sz="1600" dirty="0">
              <a:highlight>
                <a:srgbClr val="FFFF00"/>
              </a:highlight>
            </a:endParaRPr>
          </a:p>
          <a:p>
            <a:pPr lvl="1">
              <a:lnSpc>
                <a:spcPct val="70000"/>
              </a:lnSpc>
            </a:pPr>
            <a:r>
              <a:rPr lang="en-US" altLang="en-US" sz="2000" dirty="0" err="1"/>
              <a:t>Yocto</a:t>
            </a:r>
            <a:r>
              <a:rPr lang="en-US" altLang="en-US" sz="2000" dirty="0"/>
              <a:t> with Xilinx BSP layers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Xilinx Layers 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Configuration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BSP Xilinx Configuration</a:t>
            </a:r>
          </a:p>
          <a:p>
            <a:pPr lvl="1">
              <a:lnSpc>
                <a:spcPct val="70000"/>
              </a:lnSpc>
            </a:pPr>
            <a:r>
              <a:rPr lang="en-US" altLang="en-US" sz="2000" dirty="0"/>
              <a:t>Appendix – Rafael shield distro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656975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544AB966-5BD8-EE55-9183-B0B02367D6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Recipes build tasks function example 	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BF94D5EE-D8D7-2F9E-8BBF-D936E07B4E8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667271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/>
              <a:t>Do_configure</a:t>
            </a:r>
            <a:r>
              <a:rPr sz="2000" dirty="0"/>
              <a:t> – configures the source by enabling and disabling any build-time and configuration options for the software being built.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sz="1600" dirty="0"/>
          </a:p>
          <a:p>
            <a:pPr>
              <a:defRPr/>
            </a:pPr>
            <a:endParaRPr sz="1600" dirty="0"/>
          </a:p>
          <a:p>
            <a:pPr>
              <a:defRPr/>
            </a:pPr>
            <a:endParaRPr lang="en-US" altLang="en-US" sz="1600" dirty="0"/>
          </a:p>
          <a:p>
            <a:pPr>
              <a:defRPr/>
            </a:pPr>
            <a:r>
              <a:rPr lang="en-US" altLang="en-US" sz="2000" dirty="0" err="1"/>
              <a:t>Do_compile</a:t>
            </a:r>
            <a:r>
              <a:rPr lang="en-US" altLang="en-US" sz="2000" dirty="0"/>
              <a:t> – compiles the source in the compilation directory</a:t>
            </a: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r>
              <a:rPr dirty="0">
                <a:highlight>
                  <a:srgbClr val="FFFF00"/>
                </a:highlight>
              </a:rPr>
              <a:t>Show live on terminal </a:t>
            </a:r>
            <a:endParaRPr dirty="0"/>
          </a:p>
          <a:p>
            <a:pPr>
              <a:defRPr/>
            </a:pPr>
            <a:r>
              <a:rPr dirty="0"/>
              <a:t>Commands:</a:t>
            </a:r>
          </a:p>
          <a:p>
            <a:pPr>
              <a:defRPr/>
            </a:pPr>
            <a:r>
              <a:rPr sz="1600" dirty="0"/>
              <a:t>Show build task : </a:t>
            </a:r>
            <a:r>
              <a:rPr sz="1600" dirty="0" err="1"/>
              <a:t>bitbake</a:t>
            </a:r>
            <a:r>
              <a:rPr sz="1600" dirty="0"/>
              <a:t> –c </a:t>
            </a:r>
            <a:r>
              <a:rPr sz="1600" dirty="0" err="1"/>
              <a:t>listtasks</a:t>
            </a:r>
            <a:r>
              <a:rPr sz="1600" dirty="0"/>
              <a:t> &lt;</a:t>
            </a:r>
            <a:r>
              <a:rPr sz="1600" dirty="0" err="1"/>
              <a:t>recipe_name</a:t>
            </a:r>
            <a:r>
              <a:rPr sz="1600" dirty="0"/>
              <a:t>&gt;</a:t>
            </a:r>
            <a:endParaRPr lang="he-IL" sz="1600" dirty="0"/>
          </a:p>
          <a:p>
            <a:pPr>
              <a:defRPr/>
            </a:pPr>
            <a:r>
              <a:rPr lang="en-US" sz="1600" dirty="0"/>
              <a:t>Check </a:t>
            </a:r>
            <a:r>
              <a:rPr lang="en-US" sz="1600" dirty="0" err="1"/>
              <a:t>Ovelayed</a:t>
            </a:r>
            <a:r>
              <a:rPr lang="en-US" sz="1600" dirty="0"/>
              <a:t>   : </a:t>
            </a:r>
            <a:r>
              <a:rPr lang="en-US" sz="1600" dirty="0" err="1"/>
              <a:t>Bitbake</a:t>
            </a:r>
            <a:r>
              <a:rPr lang="en-US" sz="1600" dirty="0"/>
              <a:t>-layers show-overlayed</a:t>
            </a:r>
          </a:p>
          <a:p>
            <a:pPr>
              <a:defRPr/>
            </a:pP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4E4F97-0544-AAE3-A770-822C5E599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62"/>
          <a:stretch/>
        </p:blipFill>
        <p:spPr>
          <a:xfrm>
            <a:off x="1127448" y="2492896"/>
            <a:ext cx="6200775" cy="1584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079111-DA5B-61DA-32CE-2258408A0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4813508"/>
            <a:ext cx="6353175" cy="16954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48DD-D6AE-FA6F-62D3-B6124032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Recipes build tasks 	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BF651-8F7E-EDD4-6732-656A95C89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95263"/>
          </a:xfrm>
        </p:spPr>
        <p:txBody>
          <a:bodyPr/>
          <a:lstStyle/>
          <a:p>
            <a:pPr>
              <a:defRPr/>
            </a:pPr>
            <a:r>
              <a:rPr lang="en-US" altLang="en-US" sz="2000" dirty="0" err="1"/>
              <a:t>Do_install</a:t>
            </a:r>
            <a:r>
              <a:rPr lang="en-US" altLang="en-US" sz="2000" dirty="0"/>
              <a:t> – copies files  and provide permissions from the compilation directory , which is defined by the ${WORKDIR}/${BP}/ to destination folder  in ${WORKDIR}/image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2000" dirty="0" err="1"/>
              <a:t>Do_fetch</a:t>
            </a:r>
            <a:r>
              <a:rPr lang="en-US" sz="2000" dirty="0"/>
              <a:t> – fetches the source code , this task uses the SRC_URI variable and the arguments prefix to determine the correct fetcher module . (</a:t>
            </a:r>
            <a:r>
              <a:rPr lang="en-US" sz="2000" b="1" dirty="0"/>
              <a:t>default , not needed to implement </a:t>
            </a:r>
            <a:r>
              <a:rPr lang="en-US" sz="2000" dirty="0"/>
              <a:t>)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  <a:p>
            <a:pPr marL="0" indent="0">
              <a:buNone/>
              <a:defRPr/>
            </a:pPr>
            <a:endParaRPr lang="en-US" sz="1600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35631-E0FC-CB45-C983-CA9049A6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370101"/>
            <a:ext cx="3952875" cy="1685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9DB7D-2503-9337-A29F-5D32FCD2C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69" y="4878048"/>
            <a:ext cx="3151764" cy="195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3474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CE74-FE46-1541-41AA-2B37902F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Recipes build tasks 	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CF8B-D1C5-8B9A-123D-8F2F1B7D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 err="1"/>
              <a:t>do_patch</a:t>
            </a:r>
            <a:r>
              <a:rPr lang="en-US" sz="2000" dirty="0"/>
              <a:t> : Locates patch files and applies them to the source code  - usually not need to implement it .</a:t>
            </a:r>
          </a:p>
          <a:p>
            <a:pPr>
              <a:defRPr/>
            </a:pPr>
            <a:r>
              <a:rPr lang="en-US" sz="2000" dirty="0"/>
              <a:t>Unpack (</a:t>
            </a:r>
            <a:r>
              <a:rPr lang="en-US" sz="2000" dirty="0" err="1"/>
              <a:t>do_upack</a:t>
            </a:r>
            <a:r>
              <a:rPr lang="en-US" sz="2000" dirty="0"/>
              <a:t>) : Unpacks the source code into a working directory – </a:t>
            </a:r>
            <a:r>
              <a:rPr lang="en-US" sz="2000" b="1" dirty="0"/>
              <a:t>usually not need to implement it</a:t>
            </a:r>
            <a:r>
              <a:rPr lang="en-US" sz="2000" dirty="0"/>
              <a:t>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40744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C035578A-D220-C550-7BF9-4208F9B4F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Assignment</a:t>
            </a:r>
            <a:endParaRPr lang="he-IL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C459-32D5-C7D4-1382-2A9302A3F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735"/>
          </a:xfrm>
          <a:ln>
            <a:miter lim="800000"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?=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 : This is used to assign the default value to variable. It can be overridden.</a:t>
            </a:r>
          </a:p>
          <a:p>
            <a:pPr>
              <a:defRPr/>
            </a:pPr>
            <a:r>
              <a:rPr lang="he-IL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:=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This is an immediate variable expansion. The value assigned is expanded immediately.</a:t>
            </a:r>
          </a:p>
          <a:p>
            <a:pPr>
              <a:defRPr/>
            </a:pPr>
            <a:endParaRPr lang="en-US" altLang="en-US" sz="2000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:append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 : This appends a value to a variable. The operator inserts 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no space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 between the current value and appended value. The effects are applied at variable expansion time rather than being immediately applied.</a:t>
            </a:r>
          </a:p>
          <a:p>
            <a:pPr>
              <a:defRPr/>
            </a:pP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prepend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: similar to append – just the append is from the end to start</a:t>
            </a:r>
          </a:p>
          <a:p>
            <a:pPr>
              <a:defRPr/>
            </a:pP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Example no space:  A=“foo” ,   A:append = “bar” , 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A=“</a:t>
            </a:r>
            <a:r>
              <a:rPr lang="en-US" altLang="en-US" sz="2000" b="1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foobar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”</a:t>
            </a:r>
          </a:p>
          <a:p>
            <a:pPr>
              <a:defRPr/>
            </a:pP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Example with space 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 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A=“foo” ,   A:append = “ bar” , 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A=“foo bar”</a:t>
            </a:r>
          </a:p>
          <a:p>
            <a:pPr>
              <a:defRPr/>
            </a:pP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Example no space:  A=“foo” ,   A:prepend = “bar” , 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A=“</a:t>
            </a:r>
            <a:r>
              <a:rPr lang="en-US" altLang="en-US" sz="2000" b="1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barfoo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”</a:t>
            </a:r>
          </a:p>
          <a:p>
            <a:pPr>
              <a:defRPr/>
            </a:pP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Example with space 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 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A=“foo” ,   A:prepend = “ bar” , 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A=“bar foo”</a:t>
            </a:r>
          </a:p>
          <a:p>
            <a:pPr>
              <a:defRPr/>
            </a:pPr>
            <a:endParaRPr lang="en-US" altLang="en-US" sz="2000" b="1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77C4C6A7-FECA-F5F2-E850-30ADA980C7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Basic Variables 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CBB6866B-A12E-5D2B-2570-5B6BABCBECD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000" dirty="0" err="1"/>
              <a:t>FILESEXTRAPATHS_prepend</a:t>
            </a:r>
            <a:r>
              <a:rPr lang="en-US" altLang="en-US" sz="2000" dirty="0"/>
              <a:t> : extend the search path the </a:t>
            </a:r>
            <a:r>
              <a:rPr lang="en-US" altLang="en-US" sz="2000" dirty="0" err="1"/>
              <a:t>OpenEmbedded</a:t>
            </a:r>
            <a:r>
              <a:rPr lang="en-US" altLang="en-US" sz="2000" dirty="0"/>
              <a:t> build system uses when looking for files and patches.</a:t>
            </a:r>
          </a:p>
          <a:p>
            <a:r>
              <a:rPr lang="en-US" altLang="en-US" sz="2000" dirty="0" err="1"/>
              <a:t>SRC_URI_append</a:t>
            </a:r>
            <a:r>
              <a:rPr lang="en-US" altLang="en-US" sz="2000" dirty="0"/>
              <a:t> : the list of source files – local or remote . </a:t>
            </a:r>
          </a:p>
          <a:p>
            <a:r>
              <a:rPr lang="en-US" altLang="en-US" sz="2000" dirty="0"/>
              <a:t>IMAGE_INSTALL: used by recipe to specify the packages to install an image through the image class</a:t>
            </a:r>
          </a:p>
        </p:txBody>
      </p:sp>
      <p:pic>
        <p:nvPicPr>
          <p:cNvPr id="59396" name="Picture 3">
            <a:extLst>
              <a:ext uri="{FF2B5EF4-FFF2-40B4-BE49-F238E27FC236}">
                <a16:creationId xmlns:a16="http://schemas.microsoft.com/office/drawing/2014/main" id="{6A92533C-0BCA-AF14-BDF8-19AF1CA41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3789040"/>
            <a:ext cx="65436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4">
            <a:extLst>
              <a:ext uri="{FF2B5EF4-FFF2-40B4-BE49-F238E27FC236}">
                <a16:creationId xmlns:a16="http://schemas.microsoft.com/office/drawing/2014/main" id="{0BBA2EEA-A26D-2B57-6027-09649FEF7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57"/>
          <a:stretch>
            <a:fillRect/>
          </a:stretch>
        </p:blipFill>
        <p:spPr bwMode="auto">
          <a:xfrm>
            <a:off x="5303912" y="5846119"/>
            <a:ext cx="5613676" cy="30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F2097E34-ED2A-B587-E3AD-A3935A9504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Basic Variables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24476F60-C560-7831-9E0D-9F2F4A32DC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5328592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/>
              <a:t>${WORKDIR} : the pathname of the work directory. </a:t>
            </a:r>
            <a:endParaRPr lang="he-IL" sz="2000" dirty="0"/>
          </a:p>
          <a:p>
            <a:pPr marL="0" indent="0">
              <a:buFont typeface="Arial" pitchFamily="34" charset="0"/>
              <a:buNone/>
              <a:defRPr/>
            </a:pPr>
            <a:r>
              <a:rPr sz="2000" dirty="0"/>
              <a:t>The directory is located within the TMPDIR directory structure</a:t>
            </a:r>
          </a:p>
          <a:p>
            <a:pPr lvl="1">
              <a:defRPr/>
            </a:pPr>
            <a:r>
              <a:rPr sz="1800" dirty="0"/>
              <a:t>WORKDIR =</a:t>
            </a:r>
            <a:r>
              <a:rPr lang="he-IL" sz="1800" dirty="0"/>
              <a:t> </a:t>
            </a:r>
            <a:r>
              <a:rPr sz="1800" dirty="0"/>
              <a:t>${TMPDIR}/work/${MULTIMACH_TARGET_SYS}/${PN}/${EXTENDPE}${PV}-${PR}</a:t>
            </a:r>
          </a:p>
          <a:p>
            <a:pPr>
              <a:defRPr/>
            </a:pPr>
            <a:r>
              <a:rPr sz="2000" dirty="0"/>
              <a:t>${TMPDIR} : the top level build output directory</a:t>
            </a:r>
            <a:r>
              <a:rPr lang="en-US" sz="2000" dirty="0"/>
              <a:t> (build/</a:t>
            </a:r>
            <a:r>
              <a:rPr lang="en-US" sz="2000" dirty="0" err="1"/>
              <a:t>tmp</a:t>
            </a:r>
            <a:r>
              <a:rPr lang="en-US" sz="2000" dirty="0"/>
              <a:t>)</a:t>
            </a:r>
            <a:endParaRPr sz="2000" dirty="0"/>
          </a:p>
          <a:p>
            <a:pPr>
              <a:defRPr/>
            </a:pPr>
            <a:r>
              <a:rPr sz="2000" dirty="0"/>
              <a:t>${MULTIMACH_TARGET_SYS} : the target system identifier .</a:t>
            </a:r>
          </a:p>
          <a:p>
            <a:pPr>
              <a:defRPr/>
            </a:pPr>
            <a:r>
              <a:rPr sz="2000" dirty="0"/>
              <a:t>${PN} : the recipe name ( </a:t>
            </a:r>
            <a:r>
              <a:rPr sz="2000" dirty="0" err="1"/>
              <a:t>package_name</a:t>
            </a:r>
            <a:r>
              <a:rPr sz="2000" dirty="0"/>
              <a:t>)</a:t>
            </a:r>
          </a:p>
          <a:p>
            <a:pPr>
              <a:defRPr/>
            </a:pPr>
            <a:r>
              <a:rPr sz="2000" dirty="0"/>
              <a:t>${PV} , ${PR} : recipe version</a:t>
            </a:r>
            <a:r>
              <a:rPr lang="he-IL" sz="2000" dirty="0"/>
              <a:t> ) </a:t>
            </a:r>
            <a:r>
              <a:rPr sz="2000" dirty="0" err="1"/>
              <a:t>package_version</a:t>
            </a:r>
            <a:r>
              <a:rPr sz="2000" dirty="0"/>
              <a:t> and revision)</a:t>
            </a:r>
          </a:p>
          <a:p>
            <a:pPr>
              <a:defRPr/>
            </a:pPr>
            <a:r>
              <a:rPr sz="2000" dirty="0"/>
              <a:t>Example :  </a:t>
            </a:r>
            <a:r>
              <a:rPr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PN_PV_PR.bb  example2_0.2_r0</a:t>
            </a:r>
            <a:endParaRPr sz="2000" dirty="0"/>
          </a:p>
          <a:p>
            <a:pPr>
              <a:defRPr/>
            </a:pPr>
            <a:r>
              <a:rPr sz="2000" dirty="0"/>
              <a:t>S – Source</a:t>
            </a:r>
          </a:p>
          <a:p>
            <a:pPr>
              <a:defRPr/>
            </a:pPr>
            <a:r>
              <a:rPr sz="2000" dirty="0"/>
              <a:t>D – </a:t>
            </a:r>
            <a:r>
              <a:rPr sz="2000" dirty="0" err="1"/>
              <a:t>Destionion</a:t>
            </a:r>
            <a:r>
              <a:rPr sz="2000" dirty="0"/>
              <a:t> </a:t>
            </a:r>
          </a:p>
          <a:p>
            <a:pPr>
              <a:defRPr/>
            </a:pPr>
            <a:r>
              <a:rPr sz="2000" dirty="0"/>
              <a:t>B – Build </a:t>
            </a:r>
            <a:r>
              <a:rPr sz="2000" dirty="0" err="1"/>
              <a:t>directoty</a:t>
            </a:r>
            <a:r>
              <a:rPr sz="2000" dirty="0"/>
              <a:t> 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7D69-B82D-F098-617C-15DCD080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Variables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310F-5B0C-BC88-12F9-A7CB78478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>
              <a:defRPr/>
            </a:pPr>
            <a:r>
              <a:rPr lang="en-US" sz="2000" b="1" dirty="0"/>
              <a:t>Show on terminal for example on student-app recipe</a:t>
            </a:r>
          </a:p>
          <a:p>
            <a:pPr lvl="1">
              <a:defRPr/>
            </a:pPr>
            <a:r>
              <a:rPr lang="en-US" sz="1800" dirty="0"/>
              <a:t>Read variable value syntax: </a:t>
            </a:r>
            <a:r>
              <a:rPr lang="en-US" sz="1800" dirty="0" err="1"/>
              <a:t>Bitbake</a:t>
            </a:r>
            <a:r>
              <a:rPr lang="en-US" sz="1800" dirty="0"/>
              <a:t> –e &lt;</a:t>
            </a:r>
            <a:r>
              <a:rPr lang="en-US" sz="1800" dirty="0" err="1"/>
              <a:t>recipe_name</a:t>
            </a:r>
            <a:r>
              <a:rPr lang="en-US" sz="1800" dirty="0"/>
              <a:t>&gt; | grep ^&lt;</a:t>
            </a:r>
            <a:r>
              <a:rPr lang="en-US" sz="1800" dirty="0" err="1"/>
              <a:t>Var_name</a:t>
            </a:r>
            <a:r>
              <a:rPr lang="en-US" sz="1800" dirty="0"/>
              <a:t>&gt;=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^WORKDIR=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^TOPDIR=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^PN=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^PV=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^PR=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^S=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^D=</a:t>
            </a:r>
          </a:p>
          <a:p>
            <a:pPr marL="914400" lvl="2" indent="0">
              <a:buNone/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  <a:p>
            <a:pPr>
              <a:defRPr/>
            </a:pPr>
            <a:r>
              <a:rPr lang="en-US" sz="2000" dirty="0"/>
              <a:t>List of all the variable and documentation of </a:t>
            </a:r>
            <a:r>
              <a:rPr lang="en-US" sz="2000" dirty="0" err="1"/>
              <a:t>Yocto</a:t>
            </a:r>
            <a:r>
              <a:rPr lang="en-US" sz="2000" dirty="0"/>
              <a:t> here:</a:t>
            </a:r>
          </a:p>
          <a:p>
            <a:pPr lvl="1">
              <a:defRPr/>
            </a:pPr>
            <a:r>
              <a:rPr lang="en-US" sz="1600" dirty="0"/>
              <a:t>Cat ~/poky/meta/conf/</a:t>
            </a:r>
            <a:r>
              <a:rPr lang="en-US" sz="1600" dirty="0" err="1"/>
              <a:t>documentation.conf</a:t>
            </a:r>
            <a:r>
              <a:rPr lang="en-US" sz="1600" dirty="0"/>
              <a:t> | grep &lt;</a:t>
            </a:r>
            <a:r>
              <a:rPr lang="en-US" sz="1600" dirty="0" err="1"/>
              <a:t>var_name</a:t>
            </a:r>
            <a:r>
              <a:rPr lang="en-US" sz="1600" dirty="0"/>
              <a:t>&gt;</a:t>
            </a:r>
          </a:p>
          <a:p>
            <a:pPr lvl="1">
              <a:defRPr/>
            </a:pPr>
            <a:r>
              <a:rPr lang="en-US" sz="1600" dirty="0"/>
              <a:t>Firefox ./documentation/ref-manual/</a:t>
            </a:r>
            <a:r>
              <a:rPr lang="en-US" sz="1600" dirty="0" err="1"/>
              <a:t>variables.rst</a:t>
            </a:r>
            <a:endParaRPr lang="en-US" sz="1600" dirty="0"/>
          </a:p>
          <a:p>
            <a:pPr lvl="1">
              <a:defRPr/>
            </a:pPr>
            <a:r>
              <a:rPr lang="en-US" sz="1600" dirty="0">
                <a:hlinkClick r:id="rId2"/>
              </a:rPr>
              <a:t>12 Variables Glossary — The </a:t>
            </a:r>
            <a:r>
              <a:rPr lang="en-US" sz="1600" dirty="0" err="1">
                <a:hlinkClick r:id="rId2"/>
              </a:rPr>
              <a:t>Yocto</a:t>
            </a:r>
            <a:r>
              <a:rPr lang="en-US" sz="1600" dirty="0">
                <a:hlinkClick r:id="rId2"/>
              </a:rPr>
              <a:t> Project ® 5.0.999 documentation</a:t>
            </a:r>
            <a:endParaRPr lang="en-US" sz="1600" dirty="0"/>
          </a:p>
          <a:p>
            <a:pPr marL="914400" lvl="2" indent="0">
              <a:buNone/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endParaRPr lang="en-US" sz="1400" dirty="0"/>
          </a:p>
          <a:p>
            <a:pPr lvl="1">
              <a:defRPr/>
            </a:pPr>
            <a:endParaRPr lang="en-US" sz="1400" dirty="0"/>
          </a:p>
          <a:p>
            <a:pPr lvl="1">
              <a:defRPr/>
            </a:pPr>
            <a:endParaRPr lang="en-US" sz="1400" dirty="0"/>
          </a:p>
          <a:p>
            <a:pPr lvl="1">
              <a:defRPr/>
            </a:pPr>
            <a:endParaRPr lang="en-US" sz="14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320880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3131-85BA-002D-7A7A-D085EFF0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89F5-53C0-8FBC-9D2C-4645361DF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List of </a:t>
            </a:r>
            <a:r>
              <a:rPr lang="en-US" sz="2000" dirty="0" err="1"/>
              <a:t>licences</a:t>
            </a:r>
            <a:r>
              <a:rPr lang="en-US" sz="2000" dirty="0"/>
              <a:t> ./meta/files/common-licenses</a:t>
            </a:r>
          </a:p>
          <a:p>
            <a:r>
              <a:rPr lang="en-US" sz="2000" dirty="0"/>
              <a:t>Use license MIT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Calculate of checksum by : md5sum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FB935-7FB8-41A6-3DC8-BB17CAB8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807291"/>
            <a:ext cx="88582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2314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CC3D560-791A-943A-9ED8-77D5DABF69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Append files - .</a:t>
            </a:r>
            <a:r>
              <a:rPr lang="en-US" altLang="en-US" dirty="0" err="1"/>
              <a:t>bbappend</a:t>
            </a:r>
            <a:endParaRPr lang="en-US" altLang="en-US" dirty="0"/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E538062-0C5E-479B-DE3E-2E6CC2EC2B4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520825"/>
            <a:ext cx="10515600" cy="2412231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dirty="0"/>
              <a:t>Files that append build information to a recipe file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Expected every append file to have a corresponding recipe .bb file. (this file should override)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The .</a:t>
            </a:r>
            <a:r>
              <a:rPr lang="en-US" altLang="en-US" sz="2000" dirty="0" err="1"/>
              <a:t>bbappend</a:t>
            </a:r>
            <a:r>
              <a:rPr lang="en-US" altLang="en-US" sz="2000" dirty="0"/>
              <a:t> file and .bb file should with the same name , for example : busybox_1.21.%.bbappend &lt;-&gt; busybox_1.21.1. bb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Information in append files extended or overrides the information in the similar-named recipe file.</a:t>
            </a:r>
          </a:p>
          <a:p>
            <a:pPr>
              <a:lnSpc>
                <a:spcPct val="70000"/>
              </a:lnSpc>
            </a:pPr>
            <a:r>
              <a:rPr lang="en-US" altLang="en-US" sz="2000" b="1" dirty="0"/>
              <a:t>The agenda is to use in .bb from other layer in other layer without to copy recipe and change it – layer agenda.</a:t>
            </a:r>
          </a:p>
          <a:p>
            <a:pPr marL="0" indent="0">
              <a:lnSpc>
                <a:spcPct val="70000"/>
              </a:lnSpc>
              <a:buNone/>
            </a:pPr>
            <a:br>
              <a:rPr lang="en-US" altLang="en-US" sz="800" dirty="0"/>
            </a:br>
            <a:endParaRPr lang="en-US" altLang="en-US" sz="800" dirty="0"/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FD4A4DEA-4C8B-1413-265C-94C93A509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3809976"/>
            <a:ext cx="5232475" cy="269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C6B-700F-0CDB-D627-2C7E24DD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575" y="332656"/>
            <a:ext cx="10515600" cy="1037531"/>
          </a:xfrm>
        </p:spPr>
        <p:txBody>
          <a:bodyPr/>
          <a:lstStyle/>
          <a:p>
            <a:r>
              <a:rPr lang="en-US" altLang="en-US" dirty="0"/>
              <a:t>Append files - </a:t>
            </a:r>
            <a:r>
              <a:rPr lang="en-US" altLang="en-US" dirty="0" err="1"/>
              <a:t>busybox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9521-A476-998D-80F6-71AB4DEC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800"/>
            <a:ext cx="10515600" cy="5040560"/>
          </a:xfrm>
        </p:spPr>
        <p:txBody>
          <a:bodyPr/>
          <a:lstStyle/>
          <a:p>
            <a:r>
              <a:rPr lang="en-US" sz="2000" dirty="0" err="1"/>
              <a:t>Busybox</a:t>
            </a:r>
            <a:r>
              <a:rPr lang="en-US" sz="2000" dirty="0"/>
              <a:t> is commonly used to provide a </a:t>
            </a:r>
            <a:r>
              <a:rPr lang="en-US" sz="2000" dirty="0" err="1"/>
              <a:t>lighweight</a:t>
            </a:r>
            <a:r>
              <a:rPr lang="en-US" sz="2000" dirty="0"/>
              <a:t> set of Unix utilities.</a:t>
            </a:r>
          </a:p>
          <a:p>
            <a:r>
              <a:rPr lang="en-US" sz="2000" dirty="0"/>
              <a:t>Link to busy box example configuration utilities  (</a:t>
            </a:r>
            <a:r>
              <a:rPr lang="en-US" sz="2000" dirty="0" err="1"/>
              <a:t>defconfig</a:t>
            </a:r>
            <a:r>
              <a:rPr lang="en-US" sz="2000" dirty="0"/>
              <a:t>)</a:t>
            </a:r>
          </a:p>
          <a:p>
            <a:pPr lvl="1"/>
            <a:r>
              <a:rPr lang="en-US" sz="1000" dirty="0">
                <a:hlinkClick r:id="rId2"/>
              </a:rPr>
              <a:t>poky/meta/recipes-core/</a:t>
            </a:r>
            <a:r>
              <a:rPr lang="en-US" sz="1000" dirty="0" err="1">
                <a:hlinkClick r:id="rId2"/>
              </a:rPr>
              <a:t>busybox</a:t>
            </a:r>
            <a:r>
              <a:rPr lang="en-US" sz="1000" dirty="0">
                <a:hlinkClick r:id="rId2"/>
              </a:rPr>
              <a:t>/</a:t>
            </a:r>
            <a:r>
              <a:rPr lang="en-US" sz="1000" dirty="0" err="1">
                <a:hlinkClick r:id="rId2"/>
              </a:rPr>
              <a:t>busybox</a:t>
            </a:r>
            <a:r>
              <a:rPr lang="en-US" sz="1000" dirty="0">
                <a:hlinkClick r:id="rId2"/>
              </a:rPr>
              <a:t> at master · CESARBR/poky (github.com)</a:t>
            </a:r>
            <a:endParaRPr lang="en-US" sz="1600" dirty="0"/>
          </a:p>
          <a:p>
            <a:r>
              <a:rPr lang="en-US" sz="2000" dirty="0"/>
              <a:t>Show on terminal how to  modify </a:t>
            </a:r>
            <a:r>
              <a:rPr lang="en-US" sz="2000" dirty="0" err="1"/>
              <a:t>busybox</a:t>
            </a:r>
            <a:r>
              <a:rPr lang="en-US" sz="2000" dirty="0"/>
              <a:t> configuration by used of append files</a:t>
            </a:r>
          </a:p>
          <a:p>
            <a:pPr lvl="1"/>
            <a:r>
              <a:rPr lang="en-US" sz="1800" dirty="0"/>
              <a:t>List of configuration : </a:t>
            </a:r>
            <a:r>
              <a:rPr lang="en-US" sz="1800" b="1" dirty="0"/>
              <a:t>poky/meta-poky/recipes-core/</a:t>
            </a:r>
            <a:r>
              <a:rPr lang="en-US" sz="1800" b="1" dirty="0" err="1"/>
              <a:t>busybox</a:t>
            </a:r>
            <a:r>
              <a:rPr lang="en-US" sz="1800" b="1" dirty="0"/>
              <a:t>/</a:t>
            </a:r>
            <a:r>
              <a:rPr lang="en-US" sz="1800" b="1" dirty="0" err="1"/>
              <a:t>busybox</a:t>
            </a:r>
            <a:r>
              <a:rPr lang="en-US" sz="1800" b="1" dirty="0"/>
              <a:t>/poky-tiny/</a:t>
            </a:r>
            <a:r>
              <a:rPr lang="en-US" sz="1800" b="1" dirty="0" err="1"/>
              <a:t>defconfig</a:t>
            </a:r>
            <a:endParaRPr lang="en-US" sz="1800" b="1" dirty="0"/>
          </a:p>
          <a:p>
            <a:pPr lvl="1"/>
            <a:r>
              <a:rPr lang="en-US" sz="1800" dirty="0" err="1"/>
              <a:t>Mkdir</a:t>
            </a:r>
            <a:r>
              <a:rPr lang="en-US" sz="1800" dirty="0"/>
              <a:t> &lt;</a:t>
            </a:r>
            <a:r>
              <a:rPr lang="en-US" sz="1800" dirty="0" err="1"/>
              <a:t>layer_name</a:t>
            </a:r>
            <a:r>
              <a:rPr lang="en-US" sz="1800" dirty="0"/>
              <a:t>&gt;/recipes-core</a:t>
            </a:r>
          </a:p>
          <a:p>
            <a:pPr lvl="1"/>
            <a:r>
              <a:rPr lang="en-US" sz="1800" dirty="0"/>
              <a:t>Copy from poky/meta-skeleton/recipes-core/</a:t>
            </a:r>
            <a:r>
              <a:rPr lang="en-US" sz="1800" dirty="0" err="1"/>
              <a:t>busybox</a:t>
            </a:r>
            <a:r>
              <a:rPr lang="en-US" sz="1800" dirty="0"/>
              <a:t> to our layer &lt;</a:t>
            </a:r>
            <a:r>
              <a:rPr lang="en-US" sz="1800" dirty="0" err="1"/>
              <a:t>layer_name</a:t>
            </a:r>
            <a:r>
              <a:rPr lang="en-US" sz="1800" dirty="0"/>
              <a:t>&gt;/recipes-core</a:t>
            </a:r>
          </a:p>
          <a:p>
            <a:pPr lvl="1"/>
            <a:r>
              <a:rPr lang="en-US" sz="1800" dirty="0"/>
              <a:t>Generate fragment by :   </a:t>
            </a:r>
            <a:r>
              <a:rPr lang="en-US" sz="1800" dirty="0" err="1"/>
              <a:t>bitbake</a:t>
            </a:r>
            <a:r>
              <a:rPr lang="en-US" sz="1800" dirty="0"/>
              <a:t> </a:t>
            </a:r>
            <a:r>
              <a:rPr lang="en-US" sz="1800" dirty="0" err="1"/>
              <a:t>busybox</a:t>
            </a:r>
            <a:r>
              <a:rPr lang="en-US" sz="1800" dirty="0"/>
              <a:t> –c </a:t>
            </a:r>
            <a:r>
              <a:rPr lang="en-US" sz="1800" dirty="0" err="1"/>
              <a:t>menuconfig</a:t>
            </a:r>
            <a:r>
              <a:rPr lang="en-US" sz="1800" dirty="0"/>
              <a:t>  ; </a:t>
            </a:r>
            <a:r>
              <a:rPr lang="en-US" sz="1800" dirty="0" err="1"/>
              <a:t>bitbake</a:t>
            </a:r>
            <a:r>
              <a:rPr lang="en-US" sz="1800" dirty="0"/>
              <a:t> </a:t>
            </a:r>
            <a:r>
              <a:rPr lang="en-US" sz="1800" dirty="0" err="1"/>
              <a:t>busybox</a:t>
            </a:r>
            <a:r>
              <a:rPr lang="en-US" sz="1800" dirty="0"/>
              <a:t> –c </a:t>
            </a:r>
            <a:r>
              <a:rPr lang="en-US" sz="1800" dirty="0" err="1"/>
              <a:t>diffconfig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Copy </a:t>
            </a:r>
            <a:r>
              <a:rPr lang="en-US" sz="1800" dirty="0" err="1"/>
              <a:t>devmem</a:t>
            </a:r>
            <a:r>
              <a:rPr lang="en-US" sz="1800" dirty="0"/>
              <a:t> fragment from generated location to </a:t>
            </a:r>
            <a:r>
              <a:rPr lang="en-US" sz="1800" dirty="0" err="1"/>
              <a:t>YoctoStudent</a:t>
            </a:r>
            <a:r>
              <a:rPr lang="en-US" sz="1800" dirty="0"/>
              <a:t>/recipes-core/</a:t>
            </a:r>
            <a:r>
              <a:rPr lang="en-US" sz="1800" dirty="0" err="1"/>
              <a:t>busybox</a:t>
            </a:r>
            <a:r>
              <a:rPr lang="en-US" sz="1800" dirty="0"/>
              <a:t>/</a:t>
            </a:r>
            <a:r>
              <a:rPr lang="en-US" sz="1800" dirty="0" err="1"/>
              <a:t>busybox</a:t>
            </a:r>
            <a:r>
              <a:rPr lang="en-US" sz="1800" dirty="0"/>
              <a:t>/</a:t>
            </a:r>
          </a:p>
          <a:p>
            <a:pPr marL="457200" lvl="1" indent="0">
              <a:buNone/>
            </a:pPr>
            <a:r>
              <a:rPr lang="en-US" sz="1800" dirty="0"/>
              <a:t>Give meaning name = </a:t>
            </a:r>
            <a:r>
              <a:rPr lang="en-US" sz="1800" dirty="0" err="1"/>
              <a:t>enable_devmem.cfg</a:t>
            </a:r>
            <a:endParaRPr lang="en-US" sz="1800" dirty="0"/>
          </a:p>
          <a:p>
            <a:pPr lvl="1"/>
            <a:r>
              <a:rPr lang="en-US" sz="1800" dirty="0"/>
              <a:t>Add the fragment name file to the append file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</a:t>
            </a:r>
            <a:r>
              <a:rPr lang="en-US" sz="1800" dirty="0" err="1"/>
              <a:t>busybox</a:t>
            </a:r>
            <a:r>
              <a:rPr lang="en-US" sz="1800" dirty="0"/>
              <a:t> –c </a:t>
            </a:r>
            <a:r>
              <a:rPr lang="en-US" sz="1800" dirty="0" err="1"/>
              <a:t>cleanall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Build and run </a:t>
            </a:r>
          </a:p>
          <a:p>
            <a:r>
              <a:rPr lang="en-US" sz="2000" dirty="0"/>
              <a:t>Command display all the appends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-layers show-appends</a:t>
            </a:r>
          </a:p>
          <a:p>
            <a:pPr lvl="1"/>
            <a:r>
              <a:rPr lang="en-US" sz="1800" dirty="0"/>
              <a:t>Show priority layer :  </a:t>
            </a:r>
            <a:r>
              <a:rPr lang="en-US" sz="1800" dirty="0" err="1"/>
              <a:t>bitbake</a:t>
            </a:r>
            <a:r>
              <a:rPr lang="en-US" sz="1800" dirty="0"/>
              <a:t>-layers show-layers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653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232ECEE-393E-DD19-C964-9092CF8D57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Embedded Systems - Overview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C9D839B1-C20F-DECC-8BCE-8849C4C5FFB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5043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Embedded system is a combination of a computer hardware and software designed for a specific function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 systems can be programmable or have a fixed functionality</a:t>
            </a:r>
            <a:endParaRPr lang="en-US" altLang="en-US" sz="26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Example include 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Automotive : modern cars commonly consist of many computers ,design to perform different tasks within vehicle . Such as adaptive cruise control ,forward collision warning , navigation system etc..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Mobiles phones : these consist of many embedded systems including GUI software and hardware , operating systems , cameras , microphone etc..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Industrial machines : sensors , automation system that perform specific monitoring and control function 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Medical equipment : sensors , control mechanism , complex OS for GUI , CT scan , X-ray , MRI , etc..</a:t>
            </a:r>
          </a:p>
          <a:p>
            <a:pPr lvl="1">
              <a:lnSpc>
                <a:spcPct val="80000"/>
              </a:lnSpc>
            </a:pPr>
            <a:endParaRPr lang="en-US" altLang="en-US" sz="2200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71D2EA3-4674-86B2-F7BC-74ED14B9A1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51891" y="139970"/>
            <a:ext cx="10515600" cy="1325563"/>
          </a:xfrm>
        </p:spPr>
        <p:txBody>
          <a:bodyPr/>
          <a:lstStyle/>
          <a:p>
            <a:r>
              <a:rPr lang="en-US" altLang="en-US" dirty="0"/>
              <a:t>Image	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28D13318-2FAC-AEB3-C93D-B1091B7D230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06525"/>
            <a:ext cx="10515600" cy="4351338"/>
          </a:xfrm>
        </p:spPr>
        <p:txBody>
          <a:bodyPr/>
          <a:lstStyle/>
          <a:p>
            <a:r>
              <a:rPr lang="en-US" altLang="en-US" sz="2000" dirty="0"/>
              <a:t>An Image is an artifact of the </a:t>
            </a:r>
            <a:r>
              <a:rPr lang="en-US" altLang="en-US" sz="2000" dirty="0" err="1"/>
              <a:t>BitBake</a:t>
            </a:r>
            <a:r>
              <a:rPr lang="en-US" altLang="en-US" sz="2000" dirty="0"/>
              <a:t> build process given a collection of recipes and related metadata .</a:t>
            </a:r>
          </a:p>
          <a:p>
            <a:r>
              <a:rPr lang="en-US" altLang="en-US" sz="2000" dirty="0"/>
              <a:t>Images are the binary output that  run on specific hardware or QEMU and are used for specific use-cases</a:t>
            </a:r>
          </a:p>
          <a:p>
            <a:r>
              <a:rPr lang="en-US" altLang="en-US" sz="2000" dirty="0"/>
              <a:t>You often need to create your own image recipe , in order to add new packages or functionally , rather than using the base images , which are provided by the base layers. </a:t>
            </a:r>
          </a:p>
          <a:p>
            <a:r>
              <a:rPr lang="en-US" altLang="en-US" sz="2000" b="1" dirty="0"/>
              <a:t>The simply way is to inherit image classes.</a:t>
            </a:r>
          </a:p>
          <a:p>
            <a:r>
              <a:rPr lang="en-US" altLang="en-US" sz="2000" dirty="0"/>
              <a:t>The output images located at : </a:t>
            </a:r>
            <a:r>
              <a:rPr lang="en-US" altLang="en-US" sz="2000" dirty="0" err="1"/>
              <a:t>tmp</a:t>
            </a:r>
            <a:r>
              <a:rPr lang="en-US" altLang="en-US" sz="2000" dirty="0"/>
              <a:t>/deploy/images/&lt;</a:t>
            </a:r>
            <a:r>
              <a:rPr lang="en-US" altLang="en-US" sz="2000" dirty="0" err="1"/>
              <a:t>machine_name</a:t>
            </a:r>
            <a:r>
              <a:rPr lang="en-US" altLang="en-US" sz="2000" dirty="0"/>
              <a:t>&gt;</a:t>
            </a:r>
          </a:p>
          <a:p>
            <a:endParaRPr lang="en-US" altLang="en-US" dirty="0"/>
          </a:p>
        </p:txBody>
      </p:sp>
      <p:pic>
        <p:nvPicPr>
          <p:cNvPr id="48132" name="Picture 3">
            <a:extLst>
              <a:ext uri="{FF2B5EF4-FFF2-40B4-BE49-F238E27FC236}">
                <a16:creationId xmlns:a16="http://schemas.microsoft.com/office/drawing/2014/main" id="{627B9606-E031-3259-788A-4C6D1DA49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" y="4545655"/>
            <a:ext cx="1140142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4AE1C7-6BF8-1E46-526C-6AD0FBCC6D09}"/>
                  </a:ext>
                </a:extLst>
              </p14:cNvPr>
              <p14:cNvContentPartPr/>
              <p14:nvPr/>
            </p14:nvContentPartPr>
            <p14:xfrm>
              <a:off x="479376" y="5451475"/>
              <a:ext cx="1811160" cy="29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4AE1C7-6BF8-1E46-526C-6AD0FBCC6D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256" y="5445355"/>
                <a:ext cx="1823400" cy="30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8D9-D5DB-EC8E-51D7-C3B02F7F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20756"/>
            <a:ext cx="10515600" cy="929380"/>
          </a:xfrm>
        </p:spPr>
        <p:txBody>
          <a:bodyPr/>
          <a:lstStyle/>
          <a:p>
            <a:r>
              <a:rPr lang="en-US" dirty="0"/>
              <a:t>Image Inherit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DE5312-9641-8B50-225B-7D0063D82C97}"/>
                  </a:ext>
                </a:extLst>
              </p14:cNvPr>
              <p14:cNvContentPartPr/>
              <p14:nvPr/>
            </p14:nvContentPartPr>
            <p14:xfrm>
              <a:off x="1904535" y="132370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DE5312-9641-8B50-225B-7D0063D82C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8415" y="131758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4739D4-B039-CD05-E0CC-A461CE23DCAF}"/>
                  </a:ext>
                </a:extLst>
              </p14:cNvPr>
              <p14:cNvContentPartPr/>
              <p14:nvPr/>
            </p14:nvContentPartPr>
            <p14:xfrm>
              <a:off x="3371535" y="154258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4739D4-B039-CD05-E0CC-A461CE23DC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5415" y="1536465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3D8FA4F-207F-C373-4D22-A441144E2101}"/>
              </a:ext>
            </a:extLst>
          </p:cNvPr>
          <p:cNvGrpSpPr/>
          <p:nvPr/>
        </p:nvGrpSpPr>
        <p:grpSpPr>
          <a:xfrm>
            <a:off x="9048328" y="1412776"/>
            <a:ext cx="2162969" cy="4522519"/>
            <a:chOff x="6240016" y="1148849"/>
            <a:chExt cx="2162969" cy="45225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556D1E-E88F-4012-B3D3-22D7612F0667}"/>
                </a:ext>
              </a:extLst>
            </p:cNvPr>
            <p:cNvSpPr/>
            <p:nvPr/>
          </p:nvSpPr>
          <p:spPr>
            <a:xfrm>
              <a:off x="6240016" y="2420888"/>
              <a:ext cx="2160240" cy="802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Core-image-minimal.bb</a:t>
              </a:r>
              <a:endParaRPr lang="he-I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BB406C-5178-7404-887F-9F6E4F7CC507}"/>
                </a:ext>
              </a:extLst>
            </p:cNvPr>
            <p:cNvSpPr/>
            <p:nvPr/>
          </p:nvSpPr>
          <p:spPr>
            <a:xfrm>
              <a:off x="6242745" y="3645024"/>
              <a:ext cx="2160240" cy="802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Core-</a:t>
              </a:r>
              <a:r>
                <a:rPr lang="en-US" dirty="0" err="1"/>
                <a:t>image.bbclass</a:t>
              </a:r>
              <a:endParaRPr lang="he-I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3956EC-E2A9-CED0-C9B2-74A3FB00D44D}"/>
                </a:ext>
              </a:extLst>
            </p:cNvPr>
            <p:cNvSpPr/>
            <p:nvPr/>
          </p:nvSpPr>
          <p:spPr>
            <a:xfrm>
              <a:off x="6240016" y="4869160"/>
              <a:ext cx="2160240" cy="802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Image.bbclass</a:t>
              </a:r>
              <a:endParaRPr lang="he-I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A1DE846-D0C5-B91C-865A-FA2F9AA0AB8F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7320136" y="3223096"/>
              <a:ext cx="0" cy="421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494CEA-140B-BF31-03A5-63C075573C5B}"/>
                </a:ext>
              </a:extLst>
            </p:cNvPr>
            <p:cNvCxnSpPr/>
            <p:nvPr/>
          </p:nvCxnSpPr>
          <p:spPr>
            <a:xfrm>
              <a:off x="7320136" y="4447232"/>
              <a:ext cx="0" cy="421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373BC7A-F17D-D28B-1E51-99FB68B6EE40}"/>
                </a:ext>
              </a:extLst>
            </p:cNvPr>
            <p:cNvSpPr/>
            <p:nvPr/>
          </p:nvSpPr>
          <p:spPr>
            <a:xfrm>
              <a:off x="6636060" y="1148849"/>
              <a:ext cx="1368152" cy="7874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Bitbake</a:t>
              </a:r>
              <a:endParaRPr lang="he-IL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7552026-C940-7BB8-48B0-422AA1B37CA5}"/>
                </a:ext>
              </a:extLst>
            </p:cNvPr>
            <p:cNvCxnSpPr/>
            <p:nvPr/>
          </p:nvCxnSpPr>
          <p:spPr>
            <a:xfrm>
              <a:off x="7320136" y="1998960"/>
              <a:ext cx="0" cy="421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4621401-8F01-460A-CAE3-F24D66D75D58}"/>
              </a:ext>
            </a:extLst>
          </p:cNvPr>
          <p:cNvSpPr txBox="1"/>
          <p:nvPr/>
        </p:nvSpPr>
        <p:spPr>
          <a:xfrm>
            <a:off x="695400" y="1412776"/>
            <a:ext cx="7847072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Inherit process while we build the image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Show in terminal how to prepare modified image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Overview .</a:t>
            </a:r>
            <a:r>
              <a:rPr lang="en-US" dirty="0" err="1"/>
              <a:t>bbclass</a:t>
            </a:r>
            <a:r>
              <a:rPr lang="en-US" dirty="0"/>
              <a:t> image in poky   :   find . –name core-image*.</a:t>
            </a:r>
            <a:r>
              <a:rPr lang="en-US" dirty="0" err="1"/>
              <a:t>bbclass</a:t>
            </a:r>
            <a:r>
              <a:rPr lang="en-US" dirty="0"/>
              <a:t> – will discuss more in class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Copy core-image-minimal.bb to our layer under /recipes-core/images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Find . –name core-image-minimal.bb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Mkdir</a:t>
            </a:r>
            <a:r>
              <a:rPr lang="en-US" dirty="0"/>
              <a:t> –p &lt;</a:t>
            </a:r>
            <a:r>
              <a:rPr lang="en-US" dirty="0" err="1"/>
              <a:t>student_layer</a:t>
            </a:r>
            <a:r>
              <a:rPr lang="en-US" dirty="0"/>
              <a:t>&gt;/recipes-core/images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Cp core-image-minimal.bb &lt;</a:t>
            </a:r>
            <a:r>
              <a:rPr lang="en-US" dirty="0" err="1"/>
              <a:t>student_layer</a:t>
            </a:r>
            <a:r>
              <a:rPr lang="en-US" dirty="0"/>
              <a:t>&gt;/recipes-core/images/student-minimal.bb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packages in </a:t>
            </a:r>
            <a:r>
              <a:rPr lang="en-US" dirty="0" err="1"/>
              <a:t>IMAGE_INSTALL:append</a:t>
            </a:r>
            <a:r>
              <a:rPr lang="en-US" dirty="0"/>
              <a:t> = “ bash student-app”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 from </a:t>
            </a:r>
            <a:r>
              <a:rPr lang="en-US" dirty="0" err="1"/>
              <a:t>local.conf</a:t>
            </a:r>
            <a:r>
              <a:rPr lang="en-US" dirty="0"/>
              <a:t> the “bash student-app”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with our ‘student-minimal’  and run 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516363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E6EACADE-4DF2-6FE4-2969-1D50219802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Classes 	- .</a:t>
            </a:r>
            <a:r>
              <a:rPr lang="en-US" altLang="en-US" dirty="0" err="1"/>
              <a:t>bbclass</a:t>
            </a:r>
            <a:endParaRPr lang="en-US" altLang="en-US" dirty="0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B8C8CA17-0F3E-D1F5-9648-9EEEFF55B99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506538"/>
            <a:ext cx="10515600" cy="5162822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he-IL" altLang="he-IL" sz="2000" dirty="0" err="1"/>
              <a:t>Class</a:t>
            </a:r>
            <a:r>
              <a:rPr lang="he-IL" altLang="he-IL" sz="2000" dirty="0"/>
              <a:t> </a:t>
            </a:r>
            <a:r>
              <a:rPr lang="he-IL" altLang="he-IL" sz="2000" dirty="0" err="1"/>
              <a:t>files</a:t>
            </a:r>
            <a:r>
              <a:rPr lang="he-IL" altLang="he-IL" sz="2000" dirty="0"/>
              <a:t> </a:t>
            </a:r>
            <a:r>
              <a:rPr lang="he-IL" altLang="he-IL" sz="2000" dirty="0" err="1"/>
              <a:t>are</a:t>
            </a:r>
            <a:r>
              <a:rPr lang="he-IL" altLang="he-IL" sz="2000" dirty="0"/>
              <a:t> </a:t>
            </a:r>
            <a:r>
              <a:rPr lang="he-IL" altLang="he-IL" sz="2000" dirty="0" err="1"/>
              <a:t>used</a:t>
            </a:r>
            <a:r>
              <a:rPr lang="he-IL" altLang="he-IL" sz="2000" dirty="0"/>
              <a:t> </a:t>
            </a:r>
            <a:r>
              <a:rPr lang="he-IL" altLang="he-IL" sz="2000" dirty="0" err="1"/>
              <a:t>to</a:t>
            </a:r>
            <a:r>
              <a:rPr lang="he-IL" altLang="he-IL" sz="2000" dirty="0"/>
              <a:t> </a:t>
            </a:r>
            <a:r>
              <a:rPr lang="he-IL" altLang="he-IL" sz="2000" dirty="0" err="1"/>
              <a:t>abstract</a:t>
            </a:r>
            <a:r>
              <a:rPr lang="he-IL" altLang="he-IL" sz="2000" dirty="0"/>
              <a:t> </a:t>
            </a:r>
            <a:r>
              <a:rPr lang="he-IL" altLang="he-IL" sz="2000" dirty="0" err="1"/>
              <a:t>common</a:t>
            </a:r>
            <a:r>
              <a:rPr lang="he-IL" altLang="he-IL" sz="2000" dirty="0"/>
              <a:t> </a:t>
            </a:r>
            <a:r>
              <a:rPr lang="he-IL" altLang="he-IL" sz="2000" dirty="0" err="1"/>
              <a:t>functionality</a:t>
            </a:r>
            <a:r>
              <a:rPr lang="he-IL" altLang="he-IL" sz="2000" dirty="0"/>
              <a:t> </a:t>
            </a:r>
            <a:r>
              <a:rPr lang="he-IL" altLang="he-IL" sz="2000" dirty="0" err="1"/>
              <a:t>and</a:t>
            </a:r>
            <a:r>
              <a:rPr lang="he-IL" altLang="he-IL" sz="2000" dirty="0"/>
              <a:t> </a:t>
            </a:r>
            <a:r>
              <a:rPr lang="he-IL" altLang="he-IL" sz="2000" dirty="0" err="1"/>
              <a:t>share</a:t>
            </a:r>
            <a:r>
              <a:rPr lang="he-IL" altLang="he-IL" sz="2000" dirty="0"/>
              <a:t> </a:t>
            </a:r>
            <a:r>
              <a:rPr lang="he-IL" altLang="he-IL" sz="2000" dirty="0" err="1"/>
              <a:t>it</a:t>
            </a:r>
            <a:r>
              <a:rPr lang="he-IL" altLang="he-IL" sz="2000" dirty="0"/>
              <a:t> </a:t>
            </a:r>
            <a:r>
              <a:rPr lang="he-IL" altLang="he-IL" sz="2000" dirty="0" err="1"/>
              <a:t>amongst</a:t>
            </a:r>
            <a:r>
              <a:rPr lang="he-IL" altLang="he-IL" sz="2000" dirty="0"/>
              <a:t> </a:t>
            </a:r>
            <a:r>
              <a:rPr lang="he-IL" altLang="he-IL" sz="2000" dirty="0" err="1"/>
              <a:t>multiple</a:t>
            </a:r>
            <a:r>
              <a:rPr lang="he-IL" altLang="he-IL" sz="2000" dirty="0"/>
              <a:t> </a:t>
            </a:r>
            <a:r>
              <a:rPr lang="he-IL" altLang="he-IL" sz="2000" dirty="0" err="1"/>
              <a:t>recipe</a:t>
            </a:r>
            <a:r>
              <a:rPr lang="he-IL" altLang="he-IL" sz="2000" dirty="0"/>
              <a:t> (.</a:t>
            </a:r>
            <a:r>
              <a:rPr lang="he-IL" altLang="he-IL" sz="2000" dirty="0" err="1"/>
              <a:t>bb</a:t>
            </a:r>
            <a:r>
              <a:rPr lang="he-IL" altLang="he-IL" sz="2000" dirty="0"/>
              <a:t>) </a:t>
            </a:r>
            <a:r>
              <a:rPr lang="he-IL" altLang="he-IL" sz="2000" dirty="0" err="1"/>
              <a:t>files</a:t>
            </a:r>
            <a:r>
              <a:rPr lang="he-IL" altLang="he-IL" sz="2000" dirty="0"/>
              <a:t> </a:t>
            </a:r>
            <a:r>
              <a:rPr lang="en-US" altLang="he-IL" sz="2000" dirty="0"/>
              <a:t>.</a:t>
            </a:r>
            <a:endParaRPr lang="he-IL" altLang="he-IL" sz="2000" dirty="0"/>
          </a:p>
          <a:p>
            <a:r>
              <a:rPr lang="en-US" altLang="en-US" sz="2000" dirty="0"/>
              <a:t>To use a class file , need a recipe file that will inherits the relevant class </a:t>
            </a:r>
          </a:p>
          <a:p>
            <a:r>
              <a:rPr lang="en-US" sz="2000" dirty="0"/>
              <a:t>In most cases, when a recipe inherits a class it is enough to enable its features.</a:t>
            </a:r>
            <a:endParaRPr lang="en-US" altLang="en-US" sz="2000" dirty="0"/>
          </a:p>
          <a:p>
            <a:r>
              <a:rPr lang="en-US" altLang="en-US" sz="2000" dirty="0"/>
              <a:t>Examples of important classes files are used : </a:t>
            </a:r>
            <a:r>
              <a:rPr lang="en-US" altLang="en-US" sz="2000" dirty="0" err="1"/>
              <a:t>image.bbclass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cmake.bbclass,kernel-fitimage.bbclass,autotools</a:t>
            </a:r>
            <a:r>
              <a:rPr lang="en-US" altLang="en-US" sz="2000" dirty="0"/>
              <a:t> ,and many more..</a:t>
            </a:r>
          </a:p>
          <a:p>
            <a:r>
              <a:rPr lang="en-US" sz="2000" dirty="0"/>
              <a:t>Link for overview of classed :   </a:t>
            </a:r>
            <a:r>
              <a:rPr lang="en-US" sz="1400" dirty="0">
                <a:hlinkClick r:id="rId2"/>
              </a:rPr>
              <a:t>5 Classes — The </a:t>
            </a:r>
            <a:r>
              <a:rPr lang="en-US" sz="1400" dirty="0" err="1">
                <a:hlinkClick r:id="rId2"/>
              </a:rPr>
              <a:t>Yocto</a:t>
            </a:r>
            <a:r>
              <a:rPr lang="en-US" sz="1400" dirty="0">
                <a:hlinkClick r:id="rId2"/>
              </a:rPr>
              <a:t> Project ® 5.0.3 documentation</a:t>
            </a:r>
            <a:endParaRPr lang="en-US" sz="1400" dirty="0"/>
          </a:p>
          <a:p>
            <a:r>
              <a:rPr lang="en-US" altLang="en-US" sz="2000" dirty="0" err="1"/>
              <a:t>bbclass</a:t>
            </a:r>
            <a:r>
              <a:rPr lang="en-US" altLang="en-US" sz="2000" dirty="0"/>
              <a:t> files resident under classes folder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7119EE94-B186-C479-D077-8E5E3E4A3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32"/>
            <a:ext cx="10515600" cy="1325563"/>
          </a:xfrm>
        </p:spPr>
        <p:txBody>
          <a:bodyPr/>
          <a:lstStyle/>
          <a:p>
            <a:r>
              <a:rPr lang="en-US" altLang="en-US" dirty="0"/>
              <a:t>Classes – practical</a:t>
            </a:r>
            <a:endParaRPr lang="he-IL" altLang="en-US" dirty="0"/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9FE5BA3C-D848-8D17-BC75-EEE3CB5F61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3886200"/>
            <a:ext cx="249238" cy="230188"/>
          </a:xfrm>
          <a:solidFill>
            <a:srgbClr val="FCFCFC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e-IL" altLang="he-IL" sz="900">
                <a:solidFill>
                  <a:srgbClr val="333333"/>
                </a:solidFill>
                <a:latin typeface="Courier"/>
              </a:rPr>
              <a:t>. </a:t>
            </a: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47108" name="TextBox 4">
            <a:extLst>
              <a:ext uri="{FF2B5EF4-FFF2-40B4-BE49-F238E27FC236}">
                <a16:creationId xmlns:a16="http://schemas.microsoft.com/office/drawing/2014/main" id="{FD444EB0-A0A0-714C-9257-3B3F2C13E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819" y="1124744"/>
            <a:ext cx="10894615" cy="566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he-IL" dirty="0"/>
              <a:t>Assume we got a task to add user to our image addition to root :</a:t>
            </a:r>
          </a:p>
          <a:p>
            <a:pPr eaLnBrk="1" hangingPunct="1"/>
            <a:endParaRPr lang="en-US" altLang="he-IL" dirty="0"/>
          </a:p>
          <a:p>
            <a:pPr eaLnBrk="1" hangingPunct="1"/>
            <a:r>
              <a:rPr lang="en-US" altLang="he-IL" sz="2000" dirty="0"/>
              <a:t>Show on terminal: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he-IL" dirty="0"/>
              <a:t>Edit our image file as we do in</a:t>
            </a:r>
            <a:r>
              <a:rPr lang="en-US" dirty="0"/>
              <a:t> previous image slide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Add the below content of file: 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/>
              <a:t>Inherit </a:t>
            </a:r>
            <a:r>
              <a:rPr lang="en-US" b="1" dirty="0" err="1"/>
              <a:t>extrausers</a:t>
            </a:r>
            <a:endParaRPr lang="en-US" b="1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Build student-image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Run emulator :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Switch to user  :  </a:t>
            </a:r>
            <a:r>
              <a:rPr lang="en-US" dirty="0" err="1"/>
              <a:t>su</a:t>
            </a:r>
            <a:r>
              <a:rPr lang="en-US" dirty="0"/>
              <a:t> – student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Check what currently user : </a:t>
            </a:r>
            <a:r>
              <a:rPr lang="en-US" dirty="0" err="1"/>
              <a:t>whoami</a:t>
            </a:r>
            <a:endParaRPr lang="en-US" dirty="0"/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Check id user :  id student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Check group user : groups student</a:t>
            </a:r>
          </a:p>
          <a:p>
            <a:pPr eaLnBrk="1" hangingPunct="1"/>
            <a:r>
              <a:rPr lang="en-US" dirty="0"/>
              <a:t> </a:t>
            </a:r>
            <a:endParaRPr lang="he-IL" alt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A08B44-C24B-55AA-7F46-66B9AC5A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90" y="3140968"/>
            <a:ext cx="4438650" cy="1028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F005-BE1D-6E85-FFA7-FCD3702A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325563"/>
          </a:xfrm>
        </p:spPr>
        <p:txBody>
          <a:bodyPr/>
          <a:lstStyle/>
          <a:p>
            <a:r>
              <a:rPr lang="en-US" dirty="0"/>
              <a:t>Linux / U-boot  Fragment – Method1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D11E6-DF39-6925-48D8-D0B0261C9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Demonstrate one of both in terminal:</a:t>
            </a:r>
          </a:p>
          <a:p>
            <a:r>
              <a:rPr lang="en-US" sz="2000" dirty="0"/>
              <a:t>Generate fragment </a:t>
            </a:r>
            <a:r>
              <a:rPr lang="en-US" sz="2000" b="1" dirty="0"/>
              <a:t>Linux-kernel</a:t>
            </a:r>
            <a:r>
              <a:rPr lang="en-US" sz="2000" dirty="0"/>
              <a:t>: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</a:t>
            </a:r>
            <a:r>
              <a:rPr lang="en-US" sz="1800" dirty="0" err="1"/>
              <a:t>linux-yocto</a:t>
            </a:r>
            <a:r>
              <a:rPr lang="en-US" sz="1800" dirty="0"/>
              <a:t>–c </a:t>
            </a:r>
            <a:r>
              <a:rPr lang="en-US" sz="1800" dirty="0" err="1"/>
              <a:t>menuconfig</a:t>
            </a:r>
            <a:endParaRPr lang="en-US" sz="1800" dirty="0"/>
          </a:p>
          <a:p>
            <a:pPr lvl="2"/>
            <a:r>
              <a:rPr lang="en-US" sz="1600" dirty="0"/>
              <a:t>Do your change , save and exit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</a:t>
            </a:r>
            <a:r>
              <a:rPr lang="en-US" sz="1800" dirty="0" err="1"/>
              <a:t>linux-yocto</a:t>
            </a:r>
            <a:r>
              <a:rPr lang="en-US" sz="1800" dirty="0"/>
              <a:t> –c </a:t>
            </a:r>
            <a:r>
              <a:rPr lang="en-US" sz="1800" dirty="0" err="1"/>
              <a:t>diffconfig</a:t>
            </a:r>
            <a:endParaRPr lang="en-US" sz="1800" dirty="0"/>
          </a:p>
          <a:p>
            <a:pPr lvl="2"/>
            <a:r>
              <a:rPr lang="en-US" sz="1600" dirty="0"/>
              <a:t>The </a:t>
            </a:r>
            <a:r>
              <a:rPr lang="en-US" sz="1600" dirty="0" err="1"/>
              <a:t>bitbake</a:t>
            </a:r>
            <a:r>
              <a:rPr lang="en-US" sz="1600" dirty="0"/>
              <a:t> will provide the location of generated fragment .</a:t>
            </a:r>
            <a:r>
              <a:rPr lang="en-US" sz="1600" dirty="0" err="1"/>
              <a:t>cfg</a:t>
            </a:r>
            <a:r>
              <a:rPr lang="en-US" sz="1600" dirty="0"/>
              <a:t> path – copy it </a:t>
            </a:r>
          </a:p>
          <a:p>
            <a:pPr lvl="1"/>
            <a:r>
              <a:rPr lang="en-US" sz="1800" dirty="0"/>
              <a:t>Copy .</a:t>
            </a:r>
            <a:r>
              <a:rPr lang="en-US" sz="1800" dirty="0" err="1"/>
              <a:t>cfg</a:t>
            </a:r>
            <a:r>
              <a:rPr lang="en-US" sz="1800" dirty="0"/>
              <a:t> to temp and name it with meaning name</a:t>
            </a:r>
          </a:p>
          <a:p>
            <a:pPr lvl="2"/>
            <a:r>
              <a:rPr lang="en-US" sz="1600" dirty="0"/>
              <a:t>Example : </a:t>
            </a:r>
            <a:r>
              <a:rPr lang="en-US" sz="1600" dirty="0" err="1"/>
              <a:t>disable_bt.cfg</a:t>
            </a:r>
            <a:endParaRPr lang="en-US" dirty="0"/>
          </a:p>
          <a:p>
            <a:r>
              <a:rPr lang="en-US" sz="2000" dirty="0"/>
              <a:t>Generate fragment </a:t>
            </a:r>
            <a:r>
              <a:rPr lang="en-US" sz="2000" b="1" dirty="0"/>
              <a:t>U-boot</a:t>
            </a:r>
            <a:r>
              <a:rPr lang="en-US" sz="2000" dirty="0"/>
              <a:t>: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u-boot –c </a:t>
            </a:r>
            <a:r>
              <a:rPr lang="en-US" sz="1800" dirty="0" err="1"/>
              <a:t>menuconfig</a:t>
            </a:r>
            <a:endParaRPr lang="en-US" sz="1800" dirty="0"/>
          </a:p>
          <a:p>
            <a:pPr lvl="2"/>
            <a:r>
              <a:rPr lang="en-US" sz="1600" dirty="0"/>
              <a:t>Do your change , save and exit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u-boot –c </a:t>
            </a:r>
            <a:r>
              <a:rPr lang="en-US" sz="1800" dirty="0" err="1"/>
              <a:t>diffconfig</a:t>
            </a:r>
            <a:endParaRPr lang="en-US" sz="1800" dirty="0"/>
          </a:p>
          <a:p>
            <a:pPr lvl="2"/>
            <a:r>
              <a:rPr lang="en-US" sz="1600" dirty="0"/>
              <a:t>The </a:t>
            </a:r>
            <a:r>
              <a:rPr lang="en-US" sz="1600" dirty="0" err="1"/>
              <a:t>bitbake</a:t>
            </a:r>
            <a:r>
              <a:rPr lang="en-US" sz="1600" dirty="0"/>
              <a:t> will provide the location of generated fragment .</a:t>
            </a:r>
            <a:r>
              <a:rPr lang="en-US" sz="1600" dirty="0" err="1"/>
              <a:t>cfg</a:t>
            </a:r>
            <a:r>
              <a:rPr lang="en-US" sz="1600" dirty="0"/>
              <a:t> path – copy it </a:t>
            </a:r>
          </a:p>
          <a:p>
            <a:pPr lvl="1"/>
            <a:r>
              <a:rPr lang="en-US" sz="1800" dirty="0"/>
              <a:t>Copy .</a:t>
            </a:r>
            <a:r>
              <a:rPr lang="en-US" sz="1800" dirty="0" err="1"/>
              <a:t>cfg</a:t>
            </a:r>
            <a:r>
              <a:rPr lang="en-US" sz="1800" dirty="0"/>
              <a:t> to temp and name it with meaning name</a:t>
            </a:r>
          </a:p>
          <a:p>
            <a:pPr lvl="2"/>
            <a:r>
              <a:rPr lang="en-US" sz="1600" dirty="0"/>
              <a:t>Example : </a:t>
            </a:r>
            <a:r>
              <a:rPr lang="en-US" sz="1600" dirty="0" err="1"/>
              <a:t>disable_spl.cfg</a:t>
            </a:r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621216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9256-BD06-AEE9-B331-1E7E0A6F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Configuration – method1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038A-AAB4-5B76-762E-9BF8AD4C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57" y="1724818"/>
            <a:ext cx="10515600" cy="5133181"/>
          </a:xfrm>
        </p:spPr>
        <p:txBody>
          <a:bodyPr/>
          <a:lstStyle/>
          <a:p>
            <a:r>
              <a:rPr lang="en-US" sz="2000" dirty="0"/>
              <a:t>Prepare the recipe and </a:t>
            </a:r>
            <a:r>
              <a:rPr lang="en-US" sz="2000" dirty="0" err="1"/>
              <a:t>bbappend</a:t>
            </a:r>
            <a:r>
              <a:rPr lang="en-US" sz="2000" dirty="0"/>
              <a:t> </a:t>
            </a:r>
            <a:r>
              <a:rPr lang="en-US" sz="2000" b="1" dirty="0"/>
              <a:t>Linux-kernel</a:t>
            </a:r>
            <a:endParaRPr lang="en-US" sz="2000" dirty="0"/>
          </a:p>
          <a:p>
            <a:pPr lvl="1"/>
            <a:r>
              <a:rPr lang="en-US" sz="1800" dirty="0"/>
              <a:t>read kernel </a:t>
            </a:r>
            <a:r>
              <a:rPr lang="en-US" sz="1800" dirty="0" err="1"/>
              <a:t>yocto</a:t>
            </a:r>
            <a:r>
              <a:rPr lang="en-US" sz="1800" dirty="0"/>
              <a:t> version : </a:t>
            </a:r>
            <a:r>
              <a:rPr lang="en-US" sz="1800" dirty="0" err="1"/>
              <a:t>bitbake</a:t>
            </a:r>
            <a:r>
              <a:rPr lang="en-US" sz="1800" dirty="0"/>
              <a:t> –e </a:t>
            </a:r>
            <a:r>
              <a:rPr lang="en-US" sz="1800" dirty="0" err="1"/>
              <a:t>linux-yocto</a:t>
            </a:r>
            <a:r>
              <a:rPr lang="en-US" sz="1800" dirty="0"/>
              <a:t>| grep “^PV”</a:t>
            </a:r>
          </a:p>
          <a:p>
            <a:pPr lvl="1"/>
            <a:r>
              <a:rPr lang="en-US" sz="1800" dirty="0" err="1"/>
              <a:t>Mkdir</a:t>
            </a:r>
            <a:r>
              <a:rPr lang="en-US" sz="1800" dirty="0"/>
              <a:t> –p  ~/poky/</a:t>
            </a:r>
            <a:r>
              <a:rPr lang="en-US" sz="1800" dirty="0" err="1"/>
              <a:t>YoctoStudent</a:t>
            </a:r>
            <a:r>
              <a:rPr lang="en-US" sz="1800" dirty="0"/>
              <a:t>/recipes-kernel/</a:t>
            </a:r>
            <a:r>
              <a:rPr lang="en-US" sz="1800" dirty="0" err="1"/>
              <a:t>linux</a:t>
            </a:r>
            <a:r>
              <a:rPr lang="en-US" sz="1800" dirty="0"/>
              <a:t>/</a:t>
            </a:r>
            <a:r>
              <a:rPr lang="en-US" sz="1800" dirty="0" err="1"/>
              <a:t>linux-yocto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Touch and Open for edit ~/</a:t>
            </a:r>
            <a:r>
              <a:rPr lang="en-US" sz="1800" dirty="0" err="1"/>
              <a:t>YoctoStudent</a:t>
            </a:r>
            <a:r>
              <a:rPr lang="en-US" sz="1800" dirty="0"/>
              <a:t>/recipes-kernel/</a:t>
            </a:r>
            <a:r>
              <a:rPr lang="en-US" sz="1800" dirty="0" err="1"/>
              <a:t>linux</a:t>
            </a:r>
            <a:r>
              <a:rPr lang="en-US" sz="1800" dirty="0"/>
              <a:t>/</a:t>
            </a:r>
            <a:r>
              <a:rPr lang="en-US" sz="1800" dirty="0" err="1"/>
              <a:t>linux-yocto</a:t>
            </a:r>
            <a:r>
              <a:rPr lang="en-US" sz="1800" dirty="0"/>
              <a:t>_%.</a:t>
            </a:r>
            <a:r>
              <a:rPr lang="en-US" sz="1800" dirty="0" err="1"/>
              <a:t>bbappend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Write the below template</a:t>
            </a:r>
          </a:p>
          <a:p>
            <a:pPr lvl="2"/>
            <a:r>
              <a:rPr lang="en-US" sz="1600" dirty="0" err="1"/>
              <a:t>FILESEXTRAPATHS:prepend</a:t>
            </a:r>
            <a:r>
              <a:rPr lang="en-US" sz="1600" dirty="0"/>
              <a:t> := “${THISDIR}/${PN}:”</a:t>
            </a:r>
          </a:p>
          <a:p>
            <a:pPr lvl="2"/>
            <a:r>
              <a:rPr lang="en-US" sz="1600" dirty="0"/>
              <a:t>SRC_URI +=</a:t>
            </a:r>
            <a:r>
              <a:rPr lang="en-US" sz="1600" dirty="0">
                <a:hlinkClick r:id="" action="ppaction://noaction"/>
              </a:rPr>
              <a:t>“file://</a:t>
            </a:r>
            <a:r>
              <a:rPr lang="en-US" sz="1600" dirty="0"/>
              <a:t>&lt;</a:t>
            </a:r>
            <a:r>
              <a:rPr lang="en-US" sz="1600" dirty="0" err="1"/>
              <a:t>cfg_file_name</a:t>
            </a:r>
            <a:r>
              <a:rPr lang="en-US" sz="1600" dirty="0"/>
              <a:t>&gt; “ </a:t>
            </a:r>
          </a:p>
          <a:p>
            <a:pPr lvl="2"/>
            <a:r>
              <a:rPr lang="en-US" sz="1600" dirty="0"/>
              <a:t>Add your change .</a:t>
            </a:r>
            <a:r>
              <a:rPr lang="en-US" sz="1600" dirty="0" err="1"/>
              <a:t>cfg</a:t>
            </a:r>
            <a:r>
              <a:rPr lang="en-US" sz="1600" dirty="0"/>
              <a:t> file – for example </a:t>
            </a:r>
            <a:r>
              <a:rPr lang="en-US" sz="1600" dirty="0" err="1"/>
              <a:t>disable_bt.cfg</a:t>
            </a:r>
            <a:endParaRPr lang="en-US" sz="1600" dirty="0"/>
          </a:p>
          <a:p>
            <a:pPr lvl="1"/>
            <a:r>
              <a:rPr lang="en-US" sz="1800" dirty="0"/>
              <a:t>Copy fragment file to ~/</a:t>
            </a:r>
            <a:r>
              <a:rPr lang="en-US" sz="1800" dirty="0" err="1"/>
              <a:t>YoctoStudent</a:t>
            </a:r>
            <a:r>
              <a:rPr lang="en-US" sz="1800" dirty="0"/>
              <a:t>/recipes-kernel/</a:t>
            </a:r>
            <a:r>
              <a:rPr lang="en-US" sz="1800" dirty="0" err="1"/>
              <a:t>linux</a:t>
            </a:r>
            <a:r>
              <a:rPr lang="en-US" sz="1800" dirty="0"/>
              <a:t>/</a:t>
            </a:r>
            <a:r>
              <a:rPr lang="en-US" sz="1800" dirty="0" err="1"/>
              <a:t>linux-yocto</a:t>
            </a:r>
            <a:endParaRPr lang="en-US" sz="1800" dirty="0"/>
          </a:p>
          <a:p>
            <a:pPr lvl="1"/>
            <a:r>
              <a:rPr lang="en-US" sz="1800" dirty="0"/>
              <a:t>Build image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351466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9256-BD06-AEE9-B331-1E7E0A6F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U-boot Configuration – method1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038A-AAB4-5B76-762E-9BF8AD4C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57" y="1724818"/>
            <a:ext cx="10515600" cy="5133181"/>
          </a:xfrm>
        </p:spPr>
        <p:txBody>
          <a:bodyPr/>
          <a:lstStyle/>
          <a:p>
            <a:r>
              <a:rPr lang="en-US" sz="2000" dirty="0"/>
              <a:t>Prepare the recipe and </a:t>
            </a:r>
            <a:r>
              <a:rPr lang="en-US" sz="2000" dirty="0" err="1"/>
              <a:t>bbappend</a:t>
            </a:r>
            <a:r>
              <a:rPr lang="en-US" sz="2000" dirty="0"/>
              <a:t> </a:t>
            </a:r>
            <a:r>
              <a:rPr lang="en-US" sz="2000" b="1" dirty="0"/>
              <a:t>U-boot </a:t>
            </a:r>
          </a:p>
          <a:p>
            <a:r>
              <a:rPr lang="en-US" sz="1800" dirty="0"/>
              <a:t>Check u-boot </a:t>
            </a:r>
            <a:r>
              <a:rPr lang="en-US" sz="1800" dirty="0" err="1"/>
              <a:t>yocto</a:t>
            </a:r>
            <a:r>
              <a:rPr lang="en-US" sz="1800" dirty="0"/>
              <a:t> version : </a:t>
            </a:r>
            <a:r>
              <a:rPr lang="en-US" sz="1800" dirty="0" err="1"/>
              <a:t>bitbake</a:t>
            </a:r>
            <a:r>
              <a:rPr lang="en-US" sz="1800" dirty="0"/>
              <a:t> –e virtual/bootloader | grep “^PV”</a:t>
            </a:r>
          </a:p>
          <a:p>
            <a:pPr lvl="1"/>
            <a:r>
              <a:rPr lang="en-US" sz="1800" dirty="0" err="1"/>
              <a:t>Mkdir</a:t>
            </a:r>
            <a:r>
              <a:rPr lang="en-US" sz="1800" dirty="0"/>
              <a:t> –p ~/</a:t>
            </a:r>
            <a:r>
              <a:rPr lang="en-US" sz="1800" dirty="0" err="1"/>
              <a:t>YoctoStudent</a:t>
            </a:r>
            <a:r>
              <a:rPr lang="en-US" sz="1800" dirty="0"/>
              <a:t>/recipes-</a:t>
            </a:r>
            <a:r>
              <a:rPr lang="en-US" sz="1800" dirty="0" err="1"/>
              <a:t>bsp</a:t>
            </a:r>
            <a:r>
              <a:rPr lang="en-US" sz="1800" dirty="0"/>
              <a:t>/u-boot/u-boot</a:t>
            </a:r>
          </a:p>
          <a:p>
            <a:pPr lvl="1"/>
            <a:r>
              <a:rPr lang="en-US" sz="1800" dirty="0"/>
              <a:t>Touch and Open for edit ~/</a:t>
            </a:r>
            <a:r>
              <a:rPr lang="en-US" sz="1800" dirty="0" err="1"/>
              <a:t>YoctoStudent</a:t>
            </a:r>
            <a:r>
              <a:rPr lang="en-US" sz="1800" dirty="0"/>
              <a:t>/recipes-</a:t>
            </a:r>
            <a:r>
              <a:rPr lang="en-US" sz="1800" dirty="0" err="1"/>
              <a:t>bsp</a:t>
            </a:r>
            <a:r>
              <a:rPr lang="en-US" sz="1800" dirty="0"/>
              <a:t>/u-boot/u-boot_%.bbappend </a:t>
            </a:r>
          </a:p>
          <a:p>
            <a:pPr lvl="1"/>
            <a:r>
              <a:rPr lang="en-US" sz="1800" dirty="0"/>
              <a:t>Write the below template</a:t>
            </a:r>
          </a:p>
          <a:p>
            <a:pPr lvl="2"/>
            <a:r>
              <a:rPr lang="en-US" sz="1600" dirty="0" err="1"/>
              <a:t>FILESEXTRAPATHS:prepend</a:t>
            </a:r>
            <a:r>
              <a:rPr lang="en-US" sz="1600" dirty="0"/>
              <a:t> := “${THISDIR}/${PN}:”</a:t>
            </a:r>
          </a:p>
          <a:p>
            <a:pPr lvl="2"/>
            <a:r>
              <a:rPr lang="en-US" sz="1600" dirty="0"/>
              <a:t>SRC_URI +=</a:t>
            </a:r>
            <a:r>
              <a:rPr lang="en-US" sz="1600" dirty="0">
                <a:hlinkClick r:id="" action="ppaction://noaction"/>
              </a:rPr>
              <a:t>“file://</a:t>
            </a:r>
            <a:r>
              <a:rPr lang="en-US" sz="1600" dirty="0"/>
              <a:t>&lt;</a:t>
            </a:r>
            <a:r>
              <a:rPr lang="en-US" sz="1600" dirty="0" err="1"/>
              <a:t>cfg_file_name</a:t>
            </a:r>
            <a:r>
              <a:rPr lang="en-US" sz="1600" dirty="0"/>
              <a:t>&gt; “ </a:t>
            </a:r>
          </a:p>
          <a:p>
            <a:pPr lvl="2"/>
            <a:r>
              <a:rPr lang="en-US" sz="1600" dirty="0"/>
              <a:t>Add your change .</a:t>
            </a:r>
            <a:r>
              <a:rPr lang="en-US" sz="1600" dirty="0" err="1"/>
              <a:t>cfg</a:t>
            </a:r>
            <a:r>
              <a:rPr lang="en-US" sz="1600" dirty="0"/>
              <a:t> file – for example </a:t>
            </a:r>
            <a:r>
              <a:rPr lang="en-US" sz="1600" dirty="0" err="1"/>
              <a:t>disable_bt.cfg</a:t>
            </a:r>
            <a:endParaRPr lang="en-US" sz="1600" dirty="0"/>
          </a:p>
          <a:p>
            <a:pPr lvl="1"/>
            <a:r>
              <a:rPr lang="en-US" sz="1800" dirty="0"/>
              <a:t>Copy fragment file to ~/</a:t>
            </a:r>
            <a:r>
              <a:rPr lang="en-US" sz="1800" dirty="0" err="1"/>
              <a:t>YoctoStudent</a:t>
            </a:r>
            <a:r>
              <a:rPr lang="en-US" sz="1800" dirty="0"/>
              <a:t>/recipes-</a:t>
            </a:r>
            <a:r>
              <a:rPr lang="en-US" sz="1800" dirty="0" err="1"/>
              <a:t>bsp</a:t>
            </a:r>
            <a:r>
              <a:rPr lang="en-US" sz="1800" dirty="0"/>
              <a:t>/u-boot/u-boot/</a:t>
            </a:r>
          </a:p>
          <a:p>
            <a:pPr lvl="1"/>
            <a:r>
              <a:rPr lang="en-US" sz="1800" dirty="0"/>
              <a:t>Build image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9267054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C9AB-A505-0AEF-38E3-4E330E70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/ </a:t>
            </a:r>
            <a:r>
              <a:rPr lang="en-US" dirty="0" err="1"/>
              <a:t>Uboot</a:t>
            </a:r>
            <a:r>
              <a:rPr lang="en-US" dirty="0"/>
              <a:t> Configuration – method2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A61D-8B59-BD22-79EE-EEA22EE1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Use </a:t>
            </a:r>
            <a:r>
              <a:rPr lang="en-US" sz="2000" dirty="0" err="1"/>
              <a:t>devtool</a:t>
            </a:r>
            <a:r>
              <a:rPr lang="en-US" sz="2000" dirty="0"/>
              <a:t> for </a:t>
            </a:r>
            <a:r>
              <a:rPr lang="en-US" sz="2000" b="1" dirty="0"/>
              <a:t>Linux-kernel</a:t>
            </a:r>
            <a:r>
              <a:rPr lang="en-US" sz="2000" dirty="0"/>
              <a:t> </a:t>
            </a:r>
          </a:p>
          <a:p>
            <a:pPr lvl="1"/>
            <a:r>
              <a:rPr lang="en-US" sz="1800" dirty="0" err="1"/>
              <a:t>devtool</a:t>
            </a:r>
            <a:r>
              <a:rPr lang="en-US" sz="1800" dirty="0"/>
              <a:t> modify </a:t>
            </a:r>
            <a:r>
              <a:rPr lang="en-US" sz="1800" dirty="0" err="1"/>
              <a:t>linux-yocto</a:t>
            </a:r>
            <a:r>
              <a:rPr lang="en-US" sz="1800" dirty="0"/>
              <a:t>  - </a:t>
            </a:r>
            <a:r>
              <a:rPr lang="en-US" sz="1800" dirty="0" err="1"/>
              <a:t>gernearte</a:t>
            </a:r>
            <a:r>
              <a:rPr lang="en-US" sz="1800" dirty="0"/>
              <a:t> workspace for modify kernel</a:t>
            </a:r>
          </a:p>
          <a:p>
            <a:pPr lvl="1"/>
            <a:r>
              <a:rPr lang="en-US" sz="1800" dirty="0" err="1"/>
              <a:t>Devtool</a:t>
            </a:r>
            <a:r>
              <a:rPr lang="en-US" sz="1800" dirty="0"/>
              <a:t> </a:t>
            </a:r>
            <a:r>
              <a:rPr lang="en-US" sz="1800" dirty="0" err="1"/>
              <a:t>menuconfig</a:t>
            </a:r>
            <a:r>
              <a:rPr lang="en-US" sz="1800" dirty="0"/>
              <a:t> </a:t>
            </a:r>
            <a:r>
              <a:rPr lang="en-US" sz="1800" dirty="0" err="1"/>
              <a:t>linux-yocto</a:t>
            </a:r>
            <a:r>
              <a:rPr lang="en-US" sz="1800" dirty="0"/>
              <a:t> – will open the menu</a:t>
            </a:r>
          </a:p>
          <a:p>
            <a:pPr lvl="1"/>
            <a:r>
              <a:rPr lang="en-US" sz="1800" dirty="0"/>
              <a:t>Change and save – will provide .</a:t>
            </a:r>
            <a:r>
              <a:rPr lang="en-US" sz="1800" dirty="0" err="1"/>
              <a:t>cfg</a:t>
            </a:r>
            <a:r>
              <a:rPr lang="en-US" sz="1800" dirty="0"/>
              <a:t> to workspace</a:t>
            </a:r>
          </a:p>
          <a:p>
            <a:pPr lvl="1"/>
            <a:r>
              <a:rPr lang="en-US" sz="1800" dirty="0" err="1"/>
              <a:t>Devtool</a:t>
            </a:r>
            <a:r>
              <a:rPr lang="en-US" sz="1800" dirty="0"/>
              <a:t> finish </a:t>
            </a:r>
            <a:r>
              <a:rPr lang="en-US" sz="1800" dirty="0" err="1"/>
              <a:t>linux-yocto</a:t>
            </a:r>
            <a:r>
              <a:rPr lang="en-US" sz="1800" dirty="0"/>
              <a:t>  - will provide </a:t>
            </a:r>
            <a:r>
              <a:rPr lang="en-US" sz="1800" dirty="0" err="1"/>
              <a:t>bbappend</a:t>
            </a:r>
            <a:r>
              <a:rPr lang="en-US" sz="1800" dirty="0"/>
              <a:t> with the change that will include the fragment file</a:t>
            </a:r>
          </a:p>
          <a:p>
            <a:r>
              <a:rPr lang="en-US" sz="2000" dirty="0"/>
              <a:t>Use </a:t>
            </a:r>
            <a:r>
              <a:rPr lang="en-US" sz="2000" dirty="0" err="1"/>
              <a:t>devtool</a:t>
            </a:r>
            <a:r>
              <a:rPr lang="en-US" sz="2000" dirty="0"/>
              <a:t> for </a:t>
            </a:r>
            <a:r>
              <a:rPr lang="en-US" sz="2000" b="1" dirty="0"/>
              <a:t>U-boot</a:t>
            </a:r>
            <a:r>
              <a:rPr lang="en-US" sz="2000" dirty="0"/>
              <a:t> </a:t>
            </a:r>
          </a:p>
          <a:p>
            <a:pPr lvl="1"/>
            <a:r>
              <a:rPr lang="en-US" sz="1800" dirty="0" err="1"/>
              <a:t>devtool</a:t>
            </a:r>
            <a:r>
              <a:rPr lang="en-US" sz="1800" dirty="0"/>
              <a:t> modify u-boot  - </a:t>
            </a:r>
            <a:r>
              <a:rPr lang="en-US" sz="1800" dirty="0" err="1"/>
              <a:t>gernearte</a:t>
            </a:r>
            <a:r>
              <a:rPr lang="en-US" sz="1800" dirty="0"/>
              <a:t> workspace for modify u-boot</a:t>
            </a:r>
          </a:p>
          <a:p>
            <a:pPr lvl="1"/>
            <a:r>
              <a:rPr lang="en-US" sz="1800" dirty="0" err="1"/>
              <a:t>Devtool</a:t>
            </a:r>
            <a:r>
              <a:rPr lang="en-US" sz="1800" dirty="0"/>
              <a:t> </a:t>
            </a:r>
            <a:r>
              <a:rPr lang="en-US" sz="1800" dirty="0" err="1"/>
              <a:t>menuconfig</a:t>
            </a:r>
            <a:r>
              <a:rPr lang="en-US" sz="1800" dirty="0"/>
              <a:t> u-boot – will open the menu</a:t>
            </a:r>
          </a:p>
          <a:p>
            <a:pPr lvl="1"/>
            <a:r>
              <a:rPr lang="en-US" sz="1800" dirty="0"/>
              <a:t>Change and save – will provide .</a:t>
            </a:r>
            <a:r>
              <a:rPr lang="en-US" sz="1800" dirty="0" err="1"/>
              <a:t>cfg</a:t>
            </a:r>
            <a:r>
              <a:rPr lang="en-US" sz="1800" dirty="0"/>
              <a:t> to workspace</a:t>
            </a:r>
          </a:p>
          <a:p>
            <a:pPr lvl="1"/>
            <a:r>
              <a:rPr lang="en-US" sz="1800" dirty="0" err="1"/>
              <a:t>Devtool</a:t>
            </a:r>
            <a:r>
              <a:rPr lang="en-US" sz="1800" dirty="0"/>
              <a:t> finish u-boot  - will provide </a:t>
            </a:r>
            <a:r>
              <a:rPr lang="en-US" sz="1800" dirty="0" err="1"/>
              <a:t>bbappend</a:t>
            </a:r>
            <a:r>
              <a:rPr lang="en-US" sz="1800" dirty="0"/>
              <a:t> with the change that will include the fragment file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677812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F934-23C8-186B-568D-111BAA58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 - Toolchain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5C90-3CF5-A92A-E89F-02E03971C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824"/>
            <a:ext cx="10515600" cy="5013176"/>
          </a:xfrm>
        </p:spPr>
        <p:txBody>
          <a:bodyPr/>
          <a:lstStyle/>
          <a:p>
            <a:r>
              <a:rPr lang="en-US" sz="2000" dirty="0"/>
              <a:t>Disable </a:t>
            </a:r>
            <a:r>
              <a:rPr lang="en-US" sz="2000" dirty="0" err="1"/>
              <a:t>ssl</a:t>
            </a:r>
            <a:r>
              <a:rPr lang="en-US" sz="2000" dirty="0"/>
              <a:t> certificate  (avoid Rafael WWW  block)</a:t>
            </a:r>
          </a:p>
          <a:p>
            <a:pPr lvl="1"/>
            <a:r>
              <a:rPr lang="en-US" sz="1600" dirty="0"/>
              <a:t>Build/conf/</a:t>
            </a:r>
            <a:r>
              <a:rPr lang="en-US" sz="1600" dirty="0" err="1"/>
              <a:t>local.conf</a:t>
            </a:r>
            <a:endParaRPr lang="en-US" sz="1600" dirty="0"/>
          </a:p>
          <a:p>
            <a:pPr lvl="1"/>
            <a:r>
              <a:rPr lang="en-US" sz="1600" dirty="0"/>
              <a:t>Add : BB_CHECK_SSL_CERTS = “0”</a:t>
            </a:r>
          </a:p>
          <a:p>
            <a:pPr lvl="1"/>
            <a:r>
              <a:rPr lang="en-US" sz="1600" dirty="0"/>
              <a:t>Save and exit</a:t>
            </a:r>
          </a:p>
          <a:p>
            <a:r>
              <a:rPr lang="en-US" sz="2000" dirty="0"/>
              <a:t>Run from build directory : </a:t>
            </a:r>
            <a:r>
              <a:rPr lang="en-US" sz="2000" dirty="0" err="1"/>
              <a:t>bitbake</a:t>
            </a:r>
            <a:r>
              <a:rPr lang="en-US" sz="2000" dirty="0"/>
              <a:t> &lt;image&gt; -c </a:t>
            </a:r>
            <a:r>
              <a:rPr lang="en-US" sz="2000" dirty="0" err="1"/>
              <a:t>populate_sdk</a:t>
            </a:r>
            <a:r>
              <a:rPr lang="en-US" sz="2000" dirty="0"/>
              <a:t>  (please note this operation can take 1 hour and size addition of ~60G).</a:t>
            </a:r>
          </a:p>
          <a:p>
            <a:r>
              <a:rPr lang="en-US" sz="2000" dirty="0"/>
              <a:t>Cd /var/</a:t>
            </a:r>
            <a:r>
              <a:rPr lang="en-US" sz="2000" dirty="0" err="1"/>
              <a:t>yocto</a:t>
            </a:r>
            <a:r>
              <a:rPr lang="en-US" sz="2000" dirty="0"/>
              <a:t>/</a:t>
            </a:r>
            <a:r>
              <a:rPr lang="en-US" sz="2000" dirty="0" err="1"/>
              <a:t>tmp</a:t>
            </a:r>
            <a:r>
              <a:rPr lang="en-US" sz="2000" dirty="0"/>
              <a:t>/deploy/</a:t>
            </a:r>
            <a:r>
              <a:rPr lang="en-US" sz="2000" dirty="0" err="1"/>
              <a:t>sdk</a:t>
            </a:r>
            <a:endParaRPr lang="en-US" sz="2000" dirty="0"/>
          </a:p>
          <a:p>
            <a:r>
              <a:rPr lang="en-US" sz="2000" dirty="0"/>
              <a:t>Run the bash install script that located in this directory .(.</a:t>
            </a:r>
            <a:r>
              <a:rPr lang="en-US" sz="2000" dirty="0" err="1"/>
              <a:t>sh</a:t>
            </a:r>
            <a:r>
              <a:rPr lang="en-US" sz="2000" dirty="0"/>
              <a:t>)</a:t>
            </a:r>
          </a:p>
          <a:p>
            <a:r>
              <a:rPr lang="en-US" sz="2000" dirty="0"/>
              <a:t>Go to path which you deploy the </a:t>
            </a:r>
            <a:r>
              <a:rPr lang="en-US" sz="2000" dirty="0" err="1"/>
              <a:t>sdk</a:t>
            </a:r>
            <a:r>
              <a:rPr lang="en-US" sz="2000" dirty="0"/>
              <a:t> in the installation.</a:t>
            </a:r>
          </a:p>
          <a:p>
            <a:r>
              <a:rPr lang="en-US" sz="2000" dirty="0"/>
              <a:t>Run : source </a:t>
            </a:r>
            <a:r>
              <a:rPr lang="en-US" sz="2000" dirty="0" err="1"/>
              <a:t>envoirment</a:t>
            </a:r>
            <a:r>
              <a:rPr lang="en-US" sz="2000" dirty="0"/>
              <a:t>-setup-&lt;</a:t>
            </a:r>
            <a:r>
              <a:rPr lang="en-US" sz="2000" dirty="0" err="1"/>
              <a:t>machine_name_arch</a:t>
            </a:r>
            <a:r>
              <a:rPr lang="en-US" sz="2000" dirty="0"/>
              <a:t>&gt;-&lt;distro&gt;-</a:t>
            </a:r>
            <a:r>
              <a:rPr lang="en-US" sz="2000" dirty="0" err="1"/>
              <a:t>linux</a:t>
            </a:r>
            <a:endParaRPr lang="en-US" sz="2000" dirty="0"/>
          </a:p>
          <a:p>
            <a:pPr lvl="1"/>
            <a:r>
              <a:rPr lang="en-US" sz="1600" dirty="0"/>
              <a:t>Example:  source envoirment-setup-core2-64-poky-linux</a:t>
            </a:r>
          </a:p>
          <a:p>
            <a:r>
              <a:rPr lang="en-US" sz="2000" dirty="0"/>
              <a:t>After source you can find the </a:t>
            </a:r>
            <a:r>
              <a:rPr lang="en-US" sz="2000" dirty="0" err="1"/>
              <a:t>gcc</a:t>
            </a:r>
            <a:r>
              <a:rPr lang="en-US" sz="2000" dirty="0"/>
              <a:t> / g++ according to machine arch , for example in case of x86_64 :  x86_64-linux-gnu-gcc</a:t>
            </a:r>
          </a:p>
          <a:p>
            <a:r>
              <a:rPr lang="en-US" sz="2000" dirty="0"/>
              <a:t>Example : x86_64-linux-gnu-gcc </a:t>
            </a:r>
            <a:r>
              <a:rPr lang="en-US" sz="2000" dirty="0" err="1"/>
              <a:t>main.c</a:t>
            </a:r>
            <a:r>
              <a:rPr lang="en-US" sz="2000" dirty="0"/>
              <a:t> –o  </a:t>
            </a:r>
            <a:r>
              <a:rPr lang="en-US" sz="2000" dirty="0" err="1"/>
              <a:t>hellow</a:t>
            </a:r>
            <a:endParaRPr lang="en-US" sz="2000" dirty="0"/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1242273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E137-0509-56FE-E4B9-DCF9F63B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832" y="2708920"/>
            <a:ext cx="5184576" cy="1757611"/>
          </a:xfrm>
        </p:spPr>
        <p:txBody>
          <a:bodyPr/>
          <a:lstStyle/>
          <a:p>
            <a:r>
              <a:rPr lang="en-US" sz="6600" dirty="0"/>
              <a:t>Practice</a:t>
            </a:r>
            <a:br>
              <a:rPr lang="he-IL" sz="6600" dirty="0"/>
            </a:b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27858467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B36969D-EEF0-906B-643F-F8905D42F0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Embedded Systems – Characteristics 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843E44E-D4ED-D8C4-123E-BCB27BF777E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4802187"/>
          </a:xfrm>
        </p:spPr>
        <p:txBody>
          <a:bodyPr/>
          <a:lstStyle/>
          <a:p>
            <a:r>
              <a:rPr lang="en-US" altLang="en-US" sz="2000" dirty="0"/>
              <a:t>Consist hardware , software and firmware</a:t>
            </a:r>
          </a:p>
          <a:p>
            <a:pPr lvl="1"/>
            <a:r>
              <a:rPr lang="en-US" altLang="en-US" sz="1800" dirty="0"/>
              <a:t>Basic Hardware : processor, power supply, memory, </a:t>
            </a:r>
            <a:r>
              <a:rPr lang="en-US" altLang="en-US" sz="1800" dirty="0" err="1"/>
              <a:t>flash,communication</a:t>
            </a:r>
            <a:r>
              <a:rPr lang="en-US" altLang="en-US" sz="1800" dirty="0"/>
              <a:t> port.</a:t>
            </a:r>
          </a:p>
          <a:p>
            <a:pPr lvl="1"/>
            <a:r>
              <a:rPr lang="en-US" altLang="en-US" sz="1800" dirty="0"/>
              <a:t>Firmware : implement of FPGA </a:t>
            </a:r>
          </a:p>
          <a:p>
            <a:pPr lvl="1"/>
            <a:r>
              <a:rPr lang="en-US" altLang="en-US" sz="1800" dirty="0"/>
              <a:t>Software : embedded OS , application task.</a:t>
            </a:r>
          </a:p>
          <a:p>
            <a:r>
              <a:rPr lang="en-US" altLang="en-US" sz="2000" dirty="0"/>
              <a:t>Can be embedded in a large system to perform a specific function , as they are built for specialized task within the system.</a:t>
            </a:r>
          </a:p>
          <a:p>
            <a:r>
              <a:rPr lang="en-US" altLang="en-US" sz="2000" dirty="0"/>
              <a:t>Can be microprocessor or microcontroller and compute power.</a:t>
            </a:r>
          </a:p>
          <a:p>
            <a:r>
              <a:rPr lang="en-US" altLang="en-US" sz="2000" dirty="0"/>
              <a:t>Real time : require to perform their function under a time constraint to keep the larger system functioning properly (usually </a:t>
            </a:r>
            <a:r>
              <a:rPr lang="en-US" altLang="en-US" sz="2000" dirty="0" err="1"/>
              <a:t>baremetal</a:t>
            </a:r>
            <a:r>
              <a:rPr lang="en-US" altLang="en-US" sz="2000" dirty="0"/>
              <a:t> ,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by default is not real-time.)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75FB-1031-989C-4EB6-1B7952F6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	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B71B-52C4-C7B3-BB2E-9369B5FF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Exercise1:</a:t>
            </a:r>
          </a:p>
          <a:p>
            <a:pPr lvl="1"/>
            <a:r>
              <a:rPr lang="en-US" sz="1800" dirty="0"/>
              <a:t>create and add new layer to your project – name it ‘meta-student’ – verify that layer added .</a:t>
            </a:r>
          </a:p>
          <a:p>
            <a:pPr lvl="1"/>
            <a:r>
              <a:rPr lang="en-US" sz="1800" dirty="0"/>
              <a:t>Copy file core-image-minimal.bb (use find command )  to your recipe core inside your layer (recipes-core/images/) , name it student-image.bb</a:t>
            </a:r>
          </a:p>
          <a:p>
            <a:pPr lvl="1"/>
            <a:r>
              <a:rPr lang="en-US" sz="1800" dirty="0"/>
              <a:t>Build the image with this recipe</a:t>
            </a:r>
          </a:p>
          <a:p>
            <a:pPr lvl="1"/>
            <a:r>
              <a:rPr lang="en-US" sz="1800" dirty="0"/>
              <a:t>Run </a:t>
            </a:r>
            <a:r>
              <a:rPr lang="en-US" sz="1800" dirty="0" err="1"/>
              <a:t>runqemu</a:t>
            </a:r>
            <a:r>
              <a:rPr lang="en-US" sz="1800" dirty="0"/>
              <a:t> </a:t>
            </a:r>
            <a:r>
              <a:rPr lang="en-US" sz="1800" dirty="0" err="1"/>
              <a:t>slirp</a:t>
            </a:r>
            <a:r>
              <a:rPr lang="en-US" sz="1800" dirty="0"/>
              <a:t> </a:t>
            </a:r>
            <a:r>
              <a:rPr lang="en-US" sz="1800" dirty="0" err="1"/>
              <a:t>nographic</a:t>
            </a:r>
            <a:r>
              <a:rPr lang="en-US" sz="1800" dirty="0"/>
              <a:t> (from separate terminal)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221953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75FB-1031-989C-4EB6-1B7952F6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	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B71B-52C4-C7B3-BB2E-9369B5FF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Exercise2:</a:t>
            </a:r>
          </a:p>
          <a:p>
            <a:pPr lvl="1"/>
            <a:r>
              <a:rPr lang="en-US" sz="1800" dirty="0"/>
              <a:t>Create a new toolchain for your project   (use </a:t>
            </a:r>
            <a:r>
              <a:rPr lang="en-US" sz="1800" dirty="0" err="1"/>
              <a:t>sdk</a:t>
            </a:r>
            <a:r>
              <a:rPr lang="en-US" sz="1800" dirty="0"/>
              <a:t> slide)  </a:t>
            </a:r>
          </a:p>
          <a:p>
            <a:pPr lvl="2"/>
            <a:r>
              <a:rPr lang="en-US" sz="1400" b="1" dirty="0"/>
              <a:t>Please note this operation can take ~1 hour and addition size of 60 G</a:t>
            </a:r>
          </a:p>
          <a:p>
            <a:pPr lvl="1"/>
            <a:r>
              <a:rPr lang="en-US" sz="1800" dirty="0"/>
              <a:t>Edit simple </a:t>
            </a:r>
            <a:r>
              <a:rPr lang="en-US" sz="1800" dirty="0" err="1"/>
              <a:t>hellow-world.c</a:t>
            </a:r>
            <a:r>
              <a:rPr lang="en-US" sz="1800" dirty="0"/>
              <a:t> that do some print to screen and save</a:t>
            </a:r>
            <a:endParaRPr kumimoji="0" lang="en-US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lang="en-US" altLang="he-IL" sz="1800" dirty="0"/>
              <a:t>Compile it use your cross-compiler </a:t>
            </a:r>
            <a:r>
              <a:rPr lang="en-US" altLang="he-IL" sz="1800" dirty="0" err="1"/>
              <a:t>sdk</a:t>
            </a:r>
            <a:r>
              <a:rPr lang="en-US" altLang="he-IL" sz="1800" dirty="0"/>
              <a:t> (</a:t>
            </a:r>
            <a:r>
              <a:rPr lang="en-US" altLang="he-IL" sz="1800" dirty="0" err="1"/>
              <a:t>gcc</a:t>
            </a:r>
            <a:r>
              <a:rPr lang="en-US" altLang="he-IL" sz="1800" dirty="0"/>
              <a:t>-*) – </a:t>
            </a:r>
            <a:r>
              <a:rPr lang="en-US" altLang="he-IL" sz="1800" b="1" dirty="0"/>
              <a:t>follow the </a:t>
            </a:r>
            <a:r>
              <a:rPr lang="en-US" altLang="he-IL" sz="1800" b="1" dirty="0" err="1"/>
              <a:t>sdk</a:t>
            </a:r>
            <a:r>
              <a:rPr lang="en-US" altLang="he-IL" sz="1800" b="1" dirty="0"/>
              <a:t> slide .</a:t>
            </a:r>
          </a:p>
          <a:p>
            <a:pPr lvl="1"/>
            <a:r>
              <a:rPr lang="en-US" altLang="he-IL" sz="1800" dirty="0"/>
              <a:t>Verify you have executable file .</a:t>
            </a:r>
          </a:p>
          <a:p>
            <a:pPr lvl="1"/>
            <a:endParaRPr lang="en-US" altLang="he-IL" sz="2000" dirty="0"/>
          </a:p>
          <a:p>
            <a:pPr lvl="1"/>
            <a:endParaRPr kumimoji="0" lang="en-US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4851700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1626-7E08-E98D-1E9E-318C9C1C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7135-D093-FA82-0C30-5CF323D37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/>
          <a:lstStyle/>
          <a:p>
            <a:r>
              <a:rPr lang="en-US" sz="2000" dirty="0"/>
              <a:t>Exercise3:</a:t>
            </a:r>
          </a:p>
          <a:p>
            <a:pPr lvl="1"/>
            <a:r>
              <a:rPr lang="en-US" sz="1800" dirty="0"/>
              <a:t>Step1:</a:t>
            </a:r>
          </a:p>
          <a:p>
            <a:pPr lvl="2"/>
            <a:r>
              <a:rPr lang="en-US" sz="1600" dirty="0"/>
              <a:t>Add new recipe inside the layer from ex1 , call it recipe-&lt;</a:t>
            </a:r>
            <a:r>
              <a:rPr lang="en-US" sz="1600" dirty="0" err="1"/>
              <a:t>name_app</a:t>
            </a:r>
            <a:r>
              <a:rPr lang="en-US" sz="1600" dirty="0"/>
              <a:t>&gt; that implement the below :</a:t>
            </a:r>
          </a:p>
          <a:p>
            <a:pPr lvl="3"/>
            <a:r>
              <a:rPr lang="en-US" sz="1200" dirty="0"/>
              <a:t>Compile the file</a:t>
            </a:r>
          </a:p>
          <a:p>
            <a:pPr lvl="3"/>
            <a:r>
              <a:rPr lang="en-US" sz="1200" dirty="0"/>
              <a:t>Install the file to /</a:t>
            </a:r>
            <a:r>
              <a:rPr lang="en-US" sz="1200" dirty="0" err="1"/>
              <a:t>usr</a:t>
            </a:r>
            <a:r>
              <a:rPr lang="en-US" sz="1200" dirty="0"/>
              <a:t>/bin</a:t>
            </a:r>
          </a:p>
          <a:p>
            <a:pPr lvl="2"/>
            <a:r>
              <a:rPr lang="en-US" sz="1600" dirty="0"/>
              <a:t>Install the application to the image – in the image you create in ex1</a:t>
            </a:r>
          </a:p>
          <a:p>
            <a:pPr lvl="2"/>
            <a:r>
              <a:rPr lang="en-US" sz="1600" dirty="0"/>
              <a:t>Build and run the emulator</a:t>
            </a:r>
          </a:p>
          <a:p>
            <a:pPr lvl="2"/>
            <a:r>
              <a:rPr lang="en-US" sz="1600" dirty="0"/>
              <a:t>Check  that you can run the application in the target </a:t>
            </a:r>
          </a:p>
          <a:p>
            <a:pPr lvl="2"/>
            <a:r>
              <a:rPr lang="en-US" sz="1600" b="1" dirty="0"/>
              <a:t>Hint : check ‘meta-skeleton’ for template.</a:t>
            </a:r>
          </a:p>
          <a:p>
            <a:pPr lvl="1"/>
            <a:r>
              <a:rPr lang="en-US" sz="1800" dirty="0"/>
              <a:t>Step2:</a:t>
            </a:r>
          </a:p>
          <a:p>
            <a:pPr lvl="2"/>
            <a:r>
              <a:rPr lang="en-US" sz="1400" dirty="0"/>
              <a:t>Add new recipe that called ‘recipe-</a:t>
            </a:r>
            <a:r>
              <a:rPr lang="en-US" sz="1400" dirty="0" err="1"/>
              <a:t>init</a:t>
            </a:r>
            <a:r>
              <a:rPr lang="en-US" sz="1400" dirty="0"/>
              <a:t>’</a:t>
            </a:r>
          </a:p>
          <a:p>
            <a:pPr lvl="3"/>
            <a:r>
              <a:rPr lang="en-US" sz="1200" dirty="0"/>
              <a:t>In this task need to use </a:t>
            </a:r>
            <a:r>
              <a:rPr lang="en-US" sz="1200" b="1" dirty="0" err="1"/>
              <a:t>sysvinit</a:t>
            </a:r>
            <a:r>
              <a:rPr lang="en-US" sz="1200" dirty="0"/>
              <a:t> </a:t>
            </a:r>
            <a:r>
              <a:rPr lang="en-US" sz="1200" dirty="0" err="1"/>
              <a:t>init</a:t>
            </a:r>
            <a:r>
              <a:rPr lang="en-US" sz="1200" dirty="0"/>
              <a:t>-manager , follow the below:</a:t>
            </a:r>
          </a:p>
          <a:p>
            <a:pPr lvl="4"/>
            <a:r>
              <a:rPr lang="en-US" sz="1200" dirty="0"/>
              <a:t>Create .bb file that add an </a:t>
            </a:r>
            <a:r>
              <a:rPr lang="en-US" sz="1200" dirty="0" err="1"/>
              <a:t>init</a:t>
            </a:r>
            <a:r>
              <a:rPr lang="en-US" sz="1200" dirty="0"/>
              <a:t> script to your image</a:t>
            </a:r>
          </a:p>
          <a:p>
            <a:pPr lvl="4"/>
            <a:r>
              <a:rPr lang="en-US" sz="1200" dirty="0"/>
              <a:t>The </a:t>
            </a:r>
            <a:r>
              <a:rPr lang="en-US" sz="1200" dirty="0" err="1"/>
              <a:t>init</a:t>
            </a:r>
            <a:r>
              <a:rPr lang="en-US" sz="1200" dirty="0"/>
              <a:t> script will run the app from ex1 and direct log as follow    </a:t>
            </a:r>
            <a:r>
              <a:rPr lang="en-US" sz="1200" dirty="0" err="1"/>
              <a:t>name_app</a:t>
            </a:r>
            <a:r>
              <a:rPr lang="en-US" sz="1200" dirty="0"/>
              <a:t> &gt; /</a:t>
            </a:r>
            <a:r>
              <a:rPr lang="en-US" sz="1200" dirty="0" err="1"/>
              <a:t>tmp</a:t>
            </a:r>
            <a:r>
              <a:rPr lang="en-US" sz="1200" dirty="0"/>
              <a:t>/log.txt</a:t>
            </a:r>
          </a:p>
          <a:p>
            <a:pPr lvl="4"/>
            <a:r>
              <a:rPr lang="en-US" sz="1600" b="1" dirty="0"/>
              <a:t>Hint : use template file recipes-</a:t>
            </a:r>
            <a:r>
              <a:rPr lang="en-US" sz="1600" b="1" dirty="0" err="1"/>
              <a:t>init</a:t>
            </a:r>
            <a:r>
              <a:rPr lang="en-US" sz="1600" b="1" dirty="0"/>
              <a:t> that copied to docker in /var/</a:t>
            </a:r>
            <a:r>
              <a:rPr lang="en-US" sz="1600" b="1" dirty="0" err="1"/>
              <a:t>yocto</a:t>
            </a:r>
            <a:r>
              <a:rPr lang="en-US" sz="1600" b="1" dirty="0"/>
              <a:t>/practice/recipes-</a:t>
            </a:r>
            <a:r>
              <a:rPr lang="en-US" sz="1600" b="1" dirty="0" err="1"/>
              <a:t>init</a:t>
            </a:r>
            <a:endParaRPr lang="en-US" sz="1600" b="1" dirty="0"/>
          </a:p>
          <a:p>
            <a:pPr lvl="2"/>
            <a:endParaRPr lang="en-US" sz="1200" dirty="0"/>
          </a:p>
          <a:p>
            <a:pPr lvl="2"/>
            <a:r>
              <a:rPr lang="en-US" sz="1400" dirty="0"/>
              <a:t>Build and run the emulator</a:t>
            </a:r>
          </a:p>
          <a:p>
            <a:pPr lvl="2"/>
            <a:r>
              <a:rPr lang="en-US" sz="1400" dirty="0"/>
              <a:t>Print the log :  cat /</a:t>
            </a:r>
            <a:r>
              <a:rPr lang="en-US" sz="1400" dirty="0" err="1"/>
              <a:t>tmp</a:t>
            </a:r>
            <a:r>
              <a:rPr lang="en-US" sz="1400" dirty="0"/>
              <a:t>/log.txt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4235858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1626-7E08-E98D-1E9E-318C9C1C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7135-D093-FA82-0C30-5CF323D37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000" dirty="0"/>
              <a:t>Exercise4:</a:t>
            </a:r>
          </a:p>
          <a:p>
            <a:pPr lvl="1"/>
            <a:r>
              <a:rPr lang="en-US" sz="1800" dirty="0"/>
              <a:t>Step1:</a:t>
            </a:r>
          </a:p>
          <a:p>
            <a:pPr lvl="2"/>
            <a:r>
              <a:rPr lang="en-US" sz="1600" dirty="0"/>
              <a:t>Create </a:t>
            </a:r>
            <a:r>
              <a:rPr lang="en-US" sz="1600" dirty="0" err="1"/>
              <a:t>bbclass</a:t>
            </a:r>
            <a:r>
              <a:rPr lang="en-US" sz="1600" dirty="0"/>
              <a:t> and call it </a:t>
            </a:r>
            <a:r>
              <a:rPr lang="en-US" sz="1600" dirty="0" err="1"/>
              <a:t>debug_tools</a:t>
            </a:r>
            <a:endParaRPr lang="en-US" sz="1600" dirty="0"/>
          </a:p>
          <a:p>
            <a:pPr lvl="2"/>
            <a:r>
              <a:rPr lang="en-US" sz="1600" dirty="0"/>
              <a:t>Write inside it all the debug tools you want to it : stress-ng, </a:t>
            </a:r>
            <a:r>
              <a:rPr lang="en-US" sz="1600" dirty="0" err="1"/>
              <a:t>valgrind</a:t>
            </a:r>
            <a:endParaRPr lang="en-US" sz="1600" dirty="0"/>
          </a:p>
          <a:p>
            <a:pPr lvl="1"/>
            <a:r>
              <a:rPr lang="en-US" sz="1800" dirty="0"/>
              <a:t>Step2:</a:t>
            </a:r>
          </a:p>
          <a:p>
            <a:pPr lvl="2"/>
            <a:r>
              <a:rPr lang="en-US" sz="1400" dirty="0"/>
              <a:t>Add to your custom image the </a:t>
            </a:r>
            <a:r>
              <a:rPr lang="en-US" sz="1400" dirty="0" err="1"/>
              <a:t>debug_tools</a:t>
            </a:r>
            <a:r>
              <a:rPr lang="en-US" sz="1400" dirty="0"/>
              <a:t> by use inherit</a:t>
            </a:r>
          </a:p>
          <a:p>
            <a:pPr lvl="2"/>
            <a:r>
              <a:rPr lang="en-US" sz="1400" dirty="0"/>
              <a:t>Build and run</a:t>
            </a:r>
          </a:p>
          <a:p>
            <a:pPr lvl="2"/>
            <a:r>
              <a:rPr lang="en-US" sz="1400" dirty="0"/>
              <a:t>Check that you have these tools in your image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4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223225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1626-7E08-E98D-1E9E-318C9C1C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7135-D093-FA82-0C30-5CF323D37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000" dirty="0"/>
              <a:t>Exercise5:</a:t>
            </a:r>
          </a:p>
          <a:p>
            <a:pPr lvl="1"/>
            <a:r>
              <a:rPr lang="en-US" sz="1800" dirty="0"/>
              <a:t>Step1:</a:t>
            </a:r>
          </a:p>
          <a:p>
            <a:pPr lvl="2"/>
            <a:r>
              <a:rPr lang="en-US" sz="1400" dirty="0"/>
              <a:t>Change the recipe-</a:t>
            </a:r>
            <a:r>
              <a:rPr lang="en-US" sz="1400" dirty="0" err="1"/>
              <a:t>init</a:t>
            </a:r>
            <a:r>
              <a:rPr lang="en-US" sz="1400" dirty="0"/>
              <a:t> script that the application will direct the print to /dev/</a:t>
            </a:r>
            <a:r>
              <a:rPr lang="en-US" sz="1400" dirty="0" err="1"/>
              <a:t>kmsg</a:t>
            </a:r>
            <a:r>
              <a:rPr lang="en-US" sz="1400" dirty="0"/>
              <a:t> – kernel log</a:t>
            </a:r>
          </a:p>
          <a:p>
            <a:pPr lvl="2"/>
            <a:r>
              <a:rPr lang="en-US" sz="1400" dirty="0"/>
              <a:t>Build and run</a:t>
            </a:r>
          </a:p>
          <a:p>
            <a:pPr lvl="2"/>
            <a:r>
              <a:rPr lang="en-US" sz="1400" dirty="0"/>
              <a:t>Note that you should see the print of the app to the screen and not just the log ? Why?</a:t>
            </a:r>
          </a:p>
          <a:p>
            <a:pPr marL="914400" lvl="2" indent="0">
              <a:buNone/>
            </a:pPr>
            <a:endParaRPr lang="en-US" sz="1400" dirty="0"/>
          </a:p>
          <a:p>
            <a:pPr lvl="2"/>
            <a:endParaRPr lang="en-US" sz="1400" dirty="0"/>
          </a:p>
          <a:p>
            <a:pPr lvl="1"/>
            <a:r>
              <a:rPr lang="en-US" sz="1800" dirty="0"/>
              <a:t>Step2:</a:t>
            </a:r>
          </a:p>
          <a:p>
            <a:pPr lvl="2"/>
            <a:r>
              <a:rPr lang="en-US" sz="1400" dirty="0"/>
              <a:t>Configure the kernel following the below , you can use 2 methods : </a:t>
            </a:r>
            <a:r>
              <a:rPr lang="en-US" sz="1400" dirty="0" err="1"/>
              <a:t>devtool</a:t>
            </a:r>
            <a:r>
              <a:rPr lang="en-US" sz="1400" dirty="0"/>
              <a:t> or create fragment and manually add it to </a:t>
            </a:r>
            <a:r>
              <a:rPr lang="en-US" sz="1400" dirty="0" err="1"/>
              <a:t>bbappend</a:t>
            </a:r>
            <a:r>
              <a:rPr lang="en-US" sz="1400" dirty="0"/>
              <a:t>.</a:t>
            </a:r>
          </a:p>
          <a:p>
            <a:pPr lvl="2"/>
            <a:r>
              <a:rPr lang="en-US" sz="1400" dirty="0"/>
              <a:t>Disable the print of the kernel log to the screen by configuration of the log level in kernel configuration.</a:t>
            </a:r>
          </a:p>
          <a:p>
            <a:pPr lvl="2"/>
            <a:r>
              <a:rPr lang="en-US" sz="1400" dirty="0"/>
              <a:t>Search for variable CONSOLE_LOGLEVEL_DEFAULTS</a:t>
            </a:r>
          </a:p>
          <a:p>
            <a:pPr lvl="2"/>
            <a:r>
              <a:rPr lang="en-US" sz="1400" dirty="0"/>
              <a:t>Build and run</a:t>
            </a:r>
          </a:p>
          <a:p>
            <a:pPr lvl="2"/>
            <a:r>
              <a:rPr lang="en-US" sz="1400" b="1" dirty="0"/>
              <a:t>Hint : use template file recipes-kernel that copied to docker : /var/</a:t>
            </a:r>
            <a:r>
              <a:rPr lang="en-US" sz="1400" b="1" dirty="0" err="1"/>
              <a:t>yocto</a:t>
            </a:r>
            <a:r>
              <a:rPr lang="en-US" sz="1400" b="1" dirty="0"/>
              <a:t>/practice/recipes-</a:t>
            </a:r>
            <a:r>
              <a:rPr lang="en-US" sz="1400" b="1" dirty="0" err="1"/>
              <a:t>init</a:t>
            </a:r>
            <a:endParaRPr lang="en-US" sz="1400" b="1" dirty="0"/>
          </a:p>
          <a:p>
            <a:pPr lvl="2"/>
            <a:endParaRPr lang="en-US" sz="1400" b="1" dirty="0"/>
          </a:p>
          <a:p>
            <a:pPr lvl="2"/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  <a:p>
            <a:pPr lvl="2"/>
            <a:endParaRPr lang="en-US" sz="1400" dirty="0"/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4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915817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27BF-1479-BC14-1702-9A0BED0B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8D0C-C99F-0277-856D-EFDBFE42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Search text into folders and directories</a:t>
            </a:r>
          </a:p>
          <a:p>
            <a:pPr lvl="1"/>
            <a:r>
              <a:rPr lang="en-US" sz="1800" dirty="0"/>
              <a:t>Find –type f –exec grep –</a:t>
            </a:r>
            <a:r>
              <a:rPr lang="en-US" sz="1800" dirty="0" err="1"/>
              <a:t>lr</a:t>
            </a:r>
            <a:r>
              <a:rPr lang="en-US" sz="1800" dirty="0"/>
              <a:t> “text” {} \;</a:t>
            </a:r>
          </a:p>
          <a:p>
            <a:r>
              <a:rPr lang="en-US" sz="2000" dirty="0"/>
              <a:t>Search file name</a:t>
            </a:r>
          </a:p>
          <a:p>
            <a:pPr lvl="1"/>
            <a:r>
              <a:rPr lang="en-US" sz="1800" dirty="0"/>
              <a:t>Find . –name &lt;name&gt;</a:t>
            </a:r>
          </a:p>
        </p:txBody>
      </p:sp>
    </p:spTree>
    <p:extLst>
      <p:ext uri="{BB962C8B-B14F-4D97-AF65-F5344CB8AC3E}">
        <p14:creationId xmlns:p14="http://schemas.microsoft.com/office/powerpoint/2010/main" val="1019941302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6183-3534-3D7C-AD99-DA5FC1E2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2336" cy="5656163"/>
          </a:xfrm>
        </p:spPr>
        <p:txBody>
          <a:bodyPr/>
          <a:lstStyle/>
          <a:p>
            <a:pPr algn="ctr"/>
            <a:r>
              <a:rPr lang="en-US" dirty="0" err="1"/>
              <a:t>Yocto</a:t>
            </a:r>
            <a:r>
              <a:rPr lang="en-US" dirty="0"/>
              <a:t> with Xilinx BSP layers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007177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7570-7DFD-FA16-D81A-2569AED4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Layers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C819-6129-F1EB-6368-EFEE2813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896544"/>
          </a:xfrm>
        </p:spPr>
        <p:txBody>
          <a:bodyPr/>
          <a:lstStyle/>
          <a:p>
            <a:r>
              <a:rPr lang="en-US" sz="2000" dirty="0"/>
              <a:t>Yocto-poky – layers default:</a:t>
            </a:r>
            <a:endParaRPr lang="en-US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sz="1800" u="sng" dirty="0"/>
              <a:t>Link 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US" sz="18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yoctoproject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/poky at </a:t>
            </a:r>
            <a:r>
              <a:rPr lang="en-US" sz="18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honister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en-US" sz="2000" dirty="0"/>
          </a:p>
          <a:p>
            <a:r>
              <a:rPr lang="en-US" sz="2000" dirty="0"/>
              <a:t>meta-</a:t>
            </a:r>
            <a:r>
              <a:rPr lang="en-US" sz="2000" dirty="0" err="1"/>
              <a:t>xilinx</a:t>
            </a:r>
            <a:r>
              <a:rPr lang="en-US" sz="2000" dirty="0"/>
              <a:t>:  </a:t>
            </a:r>
          </a:p>
          <a:p>
            <a:pPr lvl="1"/>
            <a:r>
              <a:rPr lang="en-US" sz="1800" dirty="0">
                <a:hlinkClick r:id="rId3"/>
              </a:rPr>
              <a:t>Link :  Xilinx/meta-</a:t>
            </a:r>
            <a:r>
              <a:rPr lang="en-US" sz="1800" dirty="0" err="1">
                <a:hlinkClick r:id="rId3"/>
              </a:rPr>
              <a:t>xilinx</a:t>
            </a:r>
            <a:r>
              <a:rPr lang="en-US" sz="1800" dirty="0">
                <a:hlinkClick r:id="rId3"/>
              </a:rPr>
              <a:t> at </a:t>
            </a:r>
            <a:r>
              <a:rPr lang="en-US" sz="1800" dirty="0" err="1">
                <a:hlinkClick r:id="rId3"/>
              </a:rPr>
              <a:t>honister</a:t>
            </a:r>
            <a:r>
              <a:rPr lang="en-US" sz="1800" dirty="0">
                <a:hlinkClick r:id="rId3"/>
              </a:rPr>
              <a:t> (github.com)</a:t>
            </a:r>
            <a:endParaRPr lang="en-US" sz="1800" dirty="0"/>
          </a:p>
          <a:p>
            <a:pPr lvl="1"/>
            <a:r>
              <a:rPr lang="en-US" sz="1800" dirty="0"/>
              <a:t>Add layers : meta-Xilinx-core , meta-Xilinx-</a:t>
            </a:r>
            <a:r>
              <a:rPr lang="en-US" sz="1800" dirty="0" err="1"/>
              <a:t>bsp</a:t>
            </a:r>
            <a:r>
              <a:rPr lang="en-US" sz="1800" dirty="0"/>
              <a:t> (require meta-</a:t>
            </a:r>
            <a:r>
              <a:rPr lang="en-US" sz="1800" dirty="0" err="1"/>
              <a:t>oe</a:t>
            </a:r>
            <a:r>
              <a:rPr lang="en-US" sz="1800" dirty="0"/>
              <a:t>) , meta-Xilinx-standalone</a:t>
            </a:r>
          </a:p>
          <a:p>
            <a:pPr lvl="1"/>
            <a:r>
              <a:rPr lang="en-US" sz="1800" dirty="0"/>
              <a:t>Readme : meta-Xilinx-core </a:t>
            </a:r>
          </a:p>
          <a:p>
            <a:r>
              <a:rPr lang="en-US" sz="2000" dirty="0"/>
              <a:t>meta-</a:t>
            </a:r>
            <a:r>
              <a:rPr lang="en-US" sz="2000" dirty="0" err="1"/>
              <a:t>oe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Link : </a:t>
            </a:r>
            <a:r>
              <a:rPr lang="nb-NO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openembedded/meta-openembedded at honister (github.com)</a:t>
            </a:r>
            <a:endParaRPr lang="nb-NO" sz="1800" dirty="0"/>
          </a:p>
          <a:p>
            <a:pPr lvl="1"/>
            <a:r>
              <a:rPr lang="nb-NO" sz="1800" dirty="0"/>
              <a:t>Add layer : meta-oe</a:t>
            </a:r>
            <a:endParaRPr lang="nb-NO" dirty="0"/>
          </a:p>
          <a:p>
            <a:r>
              <a:rPr lang="nb-NO" sz="2000" dirty="0"/>
              <a:t>Meta-xilinx-tools:</a:t>
            </a:r>
            <a:endParaRPr lang="nb-NO" dirty="0"/>
          </a:p>
          <a:p>
            <a:pPr lvl="1"/>
            <a:r>
              <a:rPr lang="en-US" sz="1600" dirty="0">
                <a:hlinkClick r:id="rId5"/>
              </a:rPr>
              <a:t>Link : Xilinx/meta-</a:t>
            </a:r>
            <a:r>
              <a:rPr lang="en-US" sz="1600" dirty="0" err="1">
                <a:hlinkClick r:id="rId5"/>
              </a:rPr>
              <a:t>xilinx</a:t>
            </a:r>
            <a:r>
              <a:rPr lang="en-US" sz="1600" dirty="0">
                <a:hlinkClick r:id="rId5"/>
              </a:rPr>
              <a:t>-tools at </a:t>
            </a:r>
            <a:r>
              <a:rPr lang="en-US" sz="1600" dirty="0" err="1">
                <a:hlinkClick r:id="rId5"/>
              </a:rPr>
              <a:t>honister</a:t>
            </a:r>
            <a:r>
              <a:rPr lang="en-US" sz="1600" dirty="0">
                <a:hlinkClick r:id="rId5"/>
              </a:rPr>
              <a:t> (github.com)</a:t>
            </a:r>
            <a:endParaRPr lang="en-US" sz="1600" dirty="0"/>
          </a:p>
          <a:p>
            <a:pPr lvl="1"/>
            <a:r>
              <a:rPr lang="en-US" sz="1600" dirty="0"/>
              <a:t>Add layers : meta-Xilinx-tools (require meta-</a:t>
            </a:r>
            <a:r>
              <a:rPr lang="en-US" sz="1600" dirty="0" err="1"/>
              <a:t>oe,meta</a:t>
            </a:r>
            <a:r>
              <a:rPr lang="en-US" sz="1600" dirty="0"/>
              <a:t>-Xilinx-</a:t>
            </a:r>
            <a:r>
              <a:rPr lang="en-US" sz="1600" dirty="0" err="1"/>
              <a:t>standalone,meta</a:t>
            </a:r>
            <a:r>
              <a:rPr lang="en-US" sz="1600" dirty="0"/>
              <a:t>-poky)</a:t>
            </a:r>
          </a:p>
          <a:p>
            <a:pPr lvl="1"/>
            <a:r>
              <a:rPr lang="en-US" sz="1600" dirty="0"/>
              <a:t>ReadMe :  meta-Xilinx-tools – see HW config with XSA.</a:t>
            </a:r>
          </a:p>
          <a:p>
            <a:endParaRPr lang="en-US" sz="20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369450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2CF1-F072-7381-C437-11F7DBB7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with Xilinx Configuration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4F2A-F59F-5B2B-2BBB-B4EEEAAF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Packages to install:</a:t>
            </a:r>
          </a:p>
          <a:p>
            <a:pPr lvl="1"/>
            <a:r>
              <a:rPr lang="en-US" sz="1800" dirty="0" err="1">
                <a:hlinkClick r:id="rId2"/>
              </a:rPr>
              <a:t>Yocto</a:t>
            </a:r>
            <a:r>
              <a:rPr lang="en-US" sz="1800" dirty="0">
                <a:hlinkClick r:id="rId2"/>
              </a:rPr>
              <a:t> Project Quick Build — The </a:t>
            </a:r>
            <a:r>
              <a:rPr lang="en-US" sz="1800" dirty="0" err="1">
                <a:hlinkClick r:id="rId2"/>
              </a:rPr>
              <a:t>Yocto</a:t>
            </a:r>
            <a:r>
              <a:rPr lang="en-US" sz="1800" dirty="0">
                <a:hlinkClick r:id="rId2"/>
              </a:rPr>
              <a:t> Project ® 3.4.999 documentation</a:t>
            </a:r>
            <a:endParaRPr lang="en-US" sz="1800" dirty="0"/>
          </a:p>
          <a:p>
            <a:r>
              <a:rPr lang="en-US" sz="2000" dirty="0" err="1"/>
              <a:t>Local.conf</a:t>
            </a:r>
            <a:r>
              <a:rPr lang="en-US" sz="2000" dirty="0"/>
              <a:t> (edit override machine file according to slide 67)</a:t>
            </a:r>
          </a:p>
          <a:p>
            <a:pPr lvl="1"/>
            <a:r>
              <a:rPr lang="en-US" sz="1800" dirty="0"/>
              <a:t>MACHINE= “ zcu102-zynqmp-rf”</a:t>
            </a:r>
          </a:p>
          <a:p>
            <a:r>
              <a:rPr lang="en-US" sz="2000" dirty="0" err="1"/>
              <a:t>bblayer.conf</a:t>
            </a:r>
            <a:endParaRPr lang="en-US" sz="2000" dirty="0"/>
          </a:p>
          <a:p>
            <a:pPr lvl="1"/>
            <a:r>
              <a:rPr lang="en-US" sz="1600" dirty="0"/>
              <a:t>&lt;</a:t>
            </a:r>
            <a:r>
              <a:rPr lang="en-US" sz="1600" dirty="0" err="1"/>
              <a:t>project_dir</a:t>
            </a:r>
            <a:r>
              <a:rPr lang="en-US" sz="1600" dirty="0"/>
              <a:t>&gt;/meta-</a:t>
            </a:r>
            <a:r>
              <a:rPr lang="en-US" sz="1600" dirty="0" err="1"/>
              <a:t>openembedded</a:t>
            </a:r>
            <a:r>
              <a:rPr lang="en-US" sz="1600" dirty="0"/>
              <a:t>/meta-</a:t>
            </a:r>
            <a:r>
              <a:rPr lang="en-US" sz="1600" dirty="0" err="1"/>
              <a:t>oe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&lt;</a:t>
            </a:r>
            <a:r>
              <a:rPr lang="en-US" sz="1600" dirty="0" err="1"/>
              <a:t>project_dir</a:t>
            </a:r>
            <a:r>
              <a:rPr lang="en-US" sz="1600" dirty="0"/>
              <a:t>&gt;/meta-Xilinx/meta-</a:t>
            </a:r>
            <a:r>
              <a:rPr lang="en-US" sz="1600" dirty="0" err="1"/>
              <a:t>xilinx</a:t>
            </a:r>
            <a:r>
              <a:rPr lang="en-US" sz="1600" dirty="0"/>
              <a:t>-</a:t>
            </a:r>
            <a:r>
              <a:rPr lang="en-US" sz="1600" dirty="0" err="1"/>
              <a:t>bsp</a:t>
            </a:r>
            <a:endParaRPr lang="en-US" sz="1600" dirty="0"/>
          </a:p>
          <a:p>
            <a:pPr lvl="1"/>
            <a:r>
              <a:rPr lang="en-US" sz="1600" dirty="0"/>
              <a:t>&lt;</a:t>
            </a:r>
            <a:r>
              <a:rPr lang="en-US" sz="1600" dirty="0" err="1"/>
              <a:t>project_dir</a:t>
            </a:r>
            <a:r>
              <a:rPr lang="en-US" sz="1600" dirty="0"/>
              <a:t>&gt;/meta-Xilinx/meta-</a:t>
            </a:r>
            <a:r>
              <a:rPr lang="en-US" sz="1600" dirty="0" err="1"/>
              <a:t>xilinx</a:t>
            </a:r>
            <a:r>
              <a:rPr lang="en-US" sz="1600" dirty="0"/>
              <a:t>-core</a:t>
            </a:r>
          </a:p>
          <a:p>
            <a:pPr lvl="1"/>
            <a:r>
              <a:rPr lang="en-US" sz="1600" dirty="0"/>
              <a:t>&lt;</a:t>
            </a:r>
            <a:r>
              <a:rPr lang="en-US" sz="1600" dirty="0" err="1"/>
              <a:t>project_dir</a:t>
            </a:r>
            <a:r>
              <a:rPr lang="en-US" sz="1600" dirty="0"/>
              <a:t>&gt;/meta-Xilinx/meta-</a:t>
            </a:r>
            <a:r>
              <a:rPr lang="en-US" sz="1600" dirty="0" err="1"/>
              <a:t>xilinx</a:t>
            </a:r>
            <a:r>
              <a:rPr lang="en-US" sz="1600" dirty="0"/>
              <a:t>-standalone</a:t>
            </a:r>
          </a:p>
          <a:p>
            <a:pPr lvl="1"/>
            <a:r>
              <a:rPr lang="en-US" sz="1600" dirty="0"/>
              <a:t>&lt;</a:t>
            </a:r>
            <a:r>
              <a:rPr lang="en-US" sz="1600" dirty="0" err="1"/>
              <a:t>project_dir</a:t>
            </a:r>
            <a:r>
              <a:rPr lang="en-US" sz="1600" dirty="0"/>
              <a:t>&gt;/meta-Xilinx-tools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he-IL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0115BB-40D0-3778-9D66-3B14F2CC5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811239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E37C-B151-FC7F-D7BE-3EAAB581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Configuration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456DA-7DF0-C49C-E53E-36C19BBE2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5743"/>
          </a:xfrm>
        </p:spPr>
        <p:txBody>
          <a:bodyPr/>
          <a:lstStyle/>
          <a:p>
            <a:r>
              <a:rPr lang="en-US" sz="2000" dirty="0"/>
              <a:t>Create own layer or add it to distro the below configuration:</a:t>
            </a:r>
          </a:p>
          <a:p>
            <a:r>
              <a:rPr lang="en-US" sz="2000" dirty="0"/>
              <a:t>Config image as </a:t>
            </a:r>
            <a:r>
              <a:rPr lang="en-US" sz="2000" dirty="0" err="1"/>
              <a:t>initramfs</a:t>
            </a:r>
            <a:r>
              <a:rPr lang="en-US" sz="2000" dirty="0"/>
              <a:t>:</a:t>
            </a:r>
          </a:p>
          <a:p>
            <a:pPr lvl="1"/>
            <a:r>
              <a:rPr lang="en-US" sz="1800" dirty="0" err="1"/>
              <a:t>IMAGE_FSTYPES:remove</a:t>
            </a:r>
            <a:r>
              <a:rPr lang="en-US" sz="1800" dirty="0"/>
              <a:t> = “</a:t>
            </a:r>
            <a:r>
              <a:rPr lang="en-US" sz="1800" dirty="0" err="1"/>
              <a:t>wic.qemu-sd</a:t>
            </a:r>
            <a:r>
              <a:rPr lang="en-US" sz="1800" dirty="0"/>
              <a:t>”</a:t>
            </a:r>
          </a:p>
          <a:p>
            <a:pPr lvl="1"/>
            <a:r>
              <a:rPr lang="en-US" sz="1800" dirty="0"/>
              <a:t>INITRAMFS_IMAGE = “core-image-minimal”</a:t>
            </a:r>
          </a:p>
          <a:p>
            <a:r>
              <a:rPr lang="en-US" sz="2000" dirty="0"/>
              <a:t>enable generated boot script</a:t>
            </a:r>
          </a:p>
          <a:p>
            <a:pPr lvl="1"/>
            <a:r>
              <a:rPr lang="en-US" sz="1800" dirty="0" err="1"/>
              <a:t>EXTRA_IMAGEDEPENDS:Append</a:t>
            </a:r>
            <a:r>
              <a:rPr lang="en-US" sz="1800" dirty="0"/>
              <a:t> = “ u-boot-</a:t>
            </a:r>
            <a:r>
              <a:rPr lang="en-US" sz="1800" dirty="0" err="1"/>
              <a:t>zynq</a:t>
            </a:r>
            <a:r>
              <a:rPr lang="en-US" sz="1800" dirty="0"/>
              <a:t>-</a:t>
            </a:r>
            <a:r>
              <a:rPr lang="en-US" sz="1800" dirty="0" err="1"/>
              <a:t>scr</a:t>
            </a:r>
            <a:r>
              <a:rPr lang="en-US" sz="1800" dirty="0"/>
              <a:t>”</a:t>
            </a:r>
          </a:p>
          <a:p>
            <a:pPr marL="0" indent="0">
              <a:buNone/>
            </a:pPr>
            <a:r>
              <a:rPr lang="en-US" sz="2000" dirty="0"/>
              <a:t>Config image as FIT image</a:t>
            </a:r>
          </a:p>
          <a:p>
            <a:pPr lvl="1"/>
            <a:r>
              <a:rPr lang="en-US" sz="1800" dirty="0"/>
              <a:t>KERNEL_CLASSES +=  “kernel-</a:t>
            </a:r>
            <a:r>
              <a:rPr lang="en-US" sz="1800" dirty="0" err="1"/>
              <a:t>fitimage</a:t>
            </a:r>
            <a:r>
              <a:rPr lang="en-US" sz="1800" dirty="0"/>
              <a:t>”</a:t>
            </a:r>
          </a:p>
          <a:p>
            <a:pPr lvl="1"/>
            <a:r>
              <a:rPr lang="en-US" sz="1800" dirty="0" err="1"/>
              <a:t>KERNEL_IMAGETYPES:append</a:t>
            </a:r>
            <a:r>
              <a:rPr lang="en-US" sz="1800" dirty="0"/>
              <a:t> = “ </a:t>
            </a:r>
            <a:r>
              <a:rPr lang="en-US" sz="1800" dirty="0" err="1"/>
              <a:t>fitImage</a:t>
            </a:r>
            <a:r>
              <a:rPr lang="en-US" sz="1800" dirty="0"/>
              <a:t>”</a:t>
            </a:r>
          </a:p>
          <a:p>
            <a:pPr lvl="1"/>
            <a:r>
              <a:rPr lang="en-US" sz="1800" dirty="0" err="1"/>
              <a:t>UBOOT_ENTRYPOINT_zynqmp</a:t>
            </a:r>
            <a:r>
              <a:rPr lang="en-US" sz="1800" dirty="0"/>
              <a:t> = “0x80000”</a:t>
            </a:r>
          </a:p>
          <a:p>
            <a:pPr lvl="1"/>
            <a:r>
              <a:rPr lang="en-US" sz="1800" dirty="0" err="1"/>
              <a:t>UBOOT_LOADADDRESS_zynqmp</a:t>
            </a:r>
            <a:r>
              <a:rPr lang="en-US" sz="1800" dirty="0"/>
              <a:t> = “0x80000”</a:t>
            </a:r>
          </a:p>
          <a:p>
            <a:r>
              <a:rPr lang="en-US" sz="2000" dirty="0"/>
              <a:t>Hardware Description (XSA)</a:t>
            </a:r>
          </a:p>
          <a:p>
            <a:pPr lvl="1"/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HDF_BASE</a:t>
            </a:r>
            <a:r>
              <a:rPr kumimoji="0" lang="en-US" altLang="he-IL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= “file://”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var(--fontStack-monospace, ui-monospace, SFMono-Regular, SF Mono, Menlo, Consolas, Liberation Mono, monospace)"/>
            </a:endParaRPr>
          </a:p>
          <a:p>
            <a:pPr lvl="1"/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HDF_PATH = "/&lt;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absolute-path-to-xsa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&gt;/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system.xsa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"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242286533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82A0680-E222-48A6-0A2A-27CF377430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Embedded Linux - Overview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4211122A-1426-F598-CD01-B6C6BB3E4A7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757363"/>
            <a:ext cx="10515600" cy="4486275"/>
          </a:xfrm>
        </p:spPr>
        <p:txBody>
          <a:bodyPr/>
          <a:lstStyle/>
          <a:p>
            <a:r>
              <a:rPr lang="en-US" altLang="en-US" sz="2000" dirty="0"/>
              <a:t>Embedded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refers to the use of the Linux Kernel , along with a comprehensive set of libraries and utilities, within embedded system or devices.</a:t>
            </a:r>
          </a:p>
          <a:p>
            <a:r>
              <a:rPr lang="en-US" altLang="en-US" sz="2000" dirty="0"/>
              <a:t>These systems, which are designed for specific functions, often feature constraints on resource like processing power, memory and energy consumption.</a:t>
            </a:r>
          </a:p>
          <a:p>
            <a:r>
              <a:rPr lang="en-US" altLang="en-US" sz="2000" dirty="0"/>
              <a:t>Linux due to its open-source nature, flexibility and robustness has become a popular choice for these systems. 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E37C-B151-FC7F-D7BE-3EAAB581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Configuration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456DA-7DF0-C49C-E53E-36C19BBE2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66999"/>
            <a:ext cx="10515600" cy="5032375"/>
          </a:xfrm>
        </p:spPr>
        <p:txBody>
          <a:bodyPr/>
          <a:lstStyle/>
          <a:p>
            <a:r>
              <a:rPr lang="en-US" sz="2000" dirty="0"/>
              <a:t>Hardware Description (XSA) - continue</a:t>
            </a:r>
            <a:endParaRPr lang="en-US" altLang="he-IL" sz="2000" dirty="0"/>
          </a:p>
          <a:p>
            <a:pPr lvl="1"/>
            <a:r>
              <a:rPr lang="en-US" altLang="he-IL" sz="18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Link to XSA files : </a:t>
            </a:r>
            <a:r>
              <a:rPr lang="en-US" sz="1800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hdf</a:t>
            </a:r>
            <a:r>
              <a:rPr lang="en-US" sz="18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-examples/ at rel-v2020.1 · Xilinx/</a:t>
            </a:r>
            <a:r>
              <a:rPr lang="en-US" sz="1800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hdf</a:t>
            </a:r>
            <a:r>
              <a:rPr lang="en-US" sz="18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-examples (github.com)</a:t>
            </a:r>
            <a:endParaRPr lang="en-US" altLang="he-IL" sz="2000" dirty="0"/>
          </a:p>
          <a:p>
            <a:r>
              <a:rPr lang="en-US" altLang="he-IL" sz="2000" dirty="0"/>
              <a:t>LICENSE </a:t>
            </a:r>
          </a:p>
          <a:p>
            <a:pPr lvl="1"/>
            <a:r>
              <a:rPr lang="en-US" altLang="he-IL" sz="1800" dirty="0"/>
              <a:t>Add this line to your project layer : LICENSE_FLAGS_WHITELIST += “Xilinx”</a:t>
            </a:r>
            <a:endParaRPr lang="en-US" sz="2000" dirty="0"/>
          </a:p>
          <a:p>
            <a:r>
              <a:rPr lang="en-US" sz="2000" dirty="0"/>
              <a:t>Config Device tree</a:t>
            </a:r>
          </a:p>
          <a:p>
            <a:pPr lvl="1"/>
            <a:r>
              <a:rPr lang="en-US" sz="1600" dirty="0"/>
              <a:t>Add configuration for your custom device-tree according  link below</a:t>
            </a:r>
          </a:p>
          <a:p>
            <a:pPr lvl="2"/>
            <a:r>
              <a:rPr lang="en-US" sz="800" dirty="0">
                <a:hlinkClick r:id="rId3"/>
              </a:rPr>
              <a:t>Customizing Device Trees in Xilinx </a:t>
            </a:r>
            <a:r>
              <a:rPr lang="en-US" sz="800" dirty="0" err="1">
                <a:hlinkClick r:id="rId3"/>
              </a:rPr>
              <a:t>Yocto</a:t>
            </a:r>
            <a:r>
              <a:rPr lang="en-US" sz="800" dirty="0">
                <a:hlinkClick r:id="rId3"/>
              </a:rPr>
              <a:t> - Xilinx Wiki - Confluence (atlassian.net)</a:t>
            </a:r>
            <a:endParaRPr lang="en-US" sz="1200" dirty="0"/>
          </a:p>
          <a:p>
            <a:pPr lvl="1"/>
            <a:r>
              <a:rPr lang="en-US" sz="1600" dirty="0"/>
              <a:t>Set the variable </a:t>
            </a:r>
            <a:r>
              <a:rPr lang="en-US" sz="1600" b="1" dirty="0"/>
              <a:t>SYSTEM_USER_DTSI </a:t>
            </a:r>
            <a:r>
              <a:rPr lang="en-US" sz="1600" dirty="0"/>
              <a:t>to the full path to your system-</a:t>
            </a:r>
            <a:r>
              <a:rPr lang="en-US" sz="1600" dirty="0" err="1"/>
              <a:t>user.dtsi</a:t>
            </a:r>
            <a:r>
              <a:rPr lang="en-US" sz="1600" dirty="0"/>
              <a:t> file </a:t>
            </a:r>
          </a:p>
          <a:p>
            <a:pPr lvl="1"/>
            <a:r>
              <a:rPr lang="en-US" sz="1600" dirty="0"/>
              <a:t>Create file </a:t>
            </a:r>
            <a:r>
              <a:rPr lang="en-US" sz="1600" b="1" dirty="0"/>
              <a:t>system-</a:t>
            </a:r>
            <a:r>
              <a:rPr lang="en-US" sz="1600" b="1" dirty="0" err="1"/>
              <a:t>user.dtsi</a:t>
            </a:r>
            <a:r>
              <a:rPr lang="en-US" sz="1600" b="1" dirty="0"/>
              <a:t> </a:t>
            </a:r>
            <a:r>
              <a:rPr lang="en-US" sz="1600" dirty="0"/>
              <a:t> in the location you create</a:t>
            </a:r>
          </a:p>
          <a:p>
            <a:pPr lvl="1"/>
            <a:r>
              <a:rPr lang="en-US" sz="1600" b="1" dirty="0"/>
              <a:t>In order to see the source device tree and </a:t>
            </a:r>
            <a:r>
              <a:rPr lang="en-US" sz="1600" b="1" dirty="0" err="1"/>
              <a:t>psu</a:t>
            </a:r>
            <a:r>
              <a:rPr lang="en-US" sz="1600" b="1" dirty="0"/>
              <a:t> files </a:t>
            </a:r>
            <a:r>
              <a:rPr lang="en-US" sz="1600" dirty="0"/>
              <a:t>, should run : </a:t>
            </a:r>
            <a:r>
              <a:rPr lang="en-US" sz="1600" dirty="0" err="1"/>
              <a:t>bitbake</a:t>
            </a:r>
            <a:r>
              <a:rPr lang="en-US" sz="1600" dirty="0"/>
              <a:t> device-tree –c compile –f</a:t>
            </a:r>
          </a:p>
          <a:p>
            <a:pPr lvl="1"/>
            <a:r>
              <a:rPr lang="en-US" sz="1600" dirty="0"/>
              <a:t>You can find the sources :   build/</a:t>
            </a:r>
            <a:r>
              <a:rPr lang="en-US" sz="1600" dirty="0" err="1"/>
              <a:t>tmp</a:t>
            </a:r>
            <a:r>
              <a:rPr lang="en-US" sz="1600" dirty="0"/>
              <a:t>/work/&lt;</a:t>
            </a:r>
            <a:r>
              <a:rPr lang="en-US" sz="1600" dirty="0" err="1"/>
              <a:t>image_linux_name</a:t>
            </a:r>
            <a:r>
              <a:rPr lang="en-US" sz="1600" dirty="0"/>
              <a:t>&gt;/device-tree/</a:t>
            </a:r>
            <a:r>
              <a:rPr lang="en-US" sz="1600" dirty="0" err="1"/>
              <a:t>xilinx</a:t>
            </a:r>
            <a:r>
              <a:rPr lang="en-US" sz="1600" dirty="0"/>
              <a:t>-…./device-tree-build/device-tree/</a:t>
            </a:r>
          </a:p>
          <a:p>
            <a:pPr lvl="1"/>
            <a:r>
              <a:rPr lang="en-US" sz="1600" dirty="0"/>
              <a:t>Example :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he-IL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FF135-2055-3A61-CDC2-5EAD4B6F7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5661248"/>
            <a:ext cx="11377264" cy="65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79561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D293-FBAC-117D-D4DE-641503A7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Configuration - Machine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7B44-C3D2-866A-37CF-03A9B0F7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Add override for your selected machine – example zcu102:</a:t>
            </a:r>
          </a:p>
          <a:p>
            <a:r>
              <a:rPr lang="en-US" sz="2000" dirty="0"/>
              <a:t>Under your project layer:</a:t>
            </a:r>
          </a:p>
          <a:p>
            <a:pPr lvl="1"/>
            <a:r>
              <a:rPr lang="en-US" sz="1800" dirty="0"/>
              <a:t>&lt;</a:t>
            </a:r>
            <a:r>
              <a:rPr lang="en-US" sz="1800" dirty="0" err="1"/>
              <a:t>project_name</a:t>
            </a:r>
            <a:r>
              <a:rPr lang="en-US" sz="1800" dirty="0"/>
              <a:t>&gt;/conf/machine/zcu102-zynqmp-rf.conf</a:t>
            </a:r>
          </a:p>
          <a:p>
            <a:r>
              <a:rPr lang="en-US" sz="2000" dirty="0"/>
              <a:t>Add the below content:</a:t>
            </a:r>
          </a:p>
          <a:p>
            <a:pPr lvl="1"/>
            <a:r>
              <a:rPr lang="en-US" sz="1800" dirty="0"/>
              <a:t>require conf/machine/zcu102-zynqmp.conf</a:t>
            </a:r>
          </a:p>
          <a:p>
            <a:pPr lvl="1"/>
            <a:r>
              <a:rPr lang="en-US" sz="1800" dirty="0"/>
              <a:t>MACHINEOVERRIDES =. “zcu102-zynqmp:”</a:t>
            </a:r>
          </a:p>
          <a:p>
            <a:pPr lvl="1"/>
            <a:r>
              <a:rPr lang="en-US" sz="1800" dirty="0"/>
              <a:t>UBOOT_ENTRYPOINT = “0x80000”</a:t>
            </a:r>
          </a:p>
          <a:p>
            <a:pPr lvl="1"/>
            <a:r>
              <a:rPr lang="en-US" sz="1800" dirty="0"/>
              <a:t>UBOOT_LOADADDRESS = “${UBOOT_ENTRYPOINT}”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1077448627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2F1A-AA18-4648-BF33-DCFF3D24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– Xilinx 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7321D-C291-6D62-BD22-09BCEF2CEFB2}"/>
              </a:ext>
            </a:extLst>
          </p:cNvPr>
          <p:cNvSpPr txBox="1"/>
          <p:nvPr/>
        </p:nvSpPr>
        <p:spPr>
          <a:xfrm>
            <a:off x="1127448" y="1367522"/>
            <a:ext cx="11215830" cy="26161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Path to Artifact: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Build/</a:t>
            </a:r>
            <a:r>
              <a:rPr lang="en-US" dirty="0" err="1"/>
              <a:t>tmp</a:t>
            </a:r>
            <a:r>
              <a:rPr lang="en-US" dirty="0"/>
              <a:t>/deploy/images/&lt;</a:t>
            </a:r>
            <a:r>
              <a:rPr lang="en-US" dirty="0" err="1"/>
              <a:t>name_machine</a:t>
            </a:r>
            <a:r>
              <a:rPr lang="en-US" dirty="0"/>
              <a:t>&gt;/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Important basic Deploy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Boot.bin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Boot.scr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fitImage</a:t>
            </a:r>
            <a:r>
              <a:rPr lang="en-US" dirty="0"/>
              <a:t>-&lt;</a:t>
            </a:r>
            <a:r>
              <a:rPr lang="en-US" dirty="0" err="1"/>
              <a:t>image_name</a:t>
            </a:r>
            <a:r>
              <a:rPr lang="en-US" dirty="0"/>
              <a:t>&gt;-&lt;</a:t>
            </a:r>
            <a:r>
              <a:rPr lang="en-US" dirty="0" err="1"/>
              <a:t>machine_name</a:t>
            </a:r>
            <a:r>
              <a:rPr lang="en-US" dirty="0"/>
              <a:t>&gt;-&lt;</a:t>
            </a:r>
            <a:r>
              <a:rPr lang="en-US" dirty="0" err="1"/>
              <a:t>machine_name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7DDE9-4EE2-6D68-8D78-EEF7F59F9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327354"/>
            <a:ext cx="8544272" cy="33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7188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FAF8-F3BC-4D44-3714-B3D7DC06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</a:t>
            </a:r>
            <a:r>
              <a:rPr lang="en-US" dirty="0" err="1"/>
              <a:t>yocto</a:t>
            </a:r>
            <a:r>
              <a:rPr lang="en-US" dirty="0"/>
              <a:t> relate to </a:t>
            </a:r>
            <a:r>
              <a:rPr lang="en-US" dirty="0" err="1"/>
              <a:t>xilinx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7188A-A618-BBCB-0E48-DD947020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5743"/>
          </a:xfrm>
        </p:spPr>
        <p:txBody>
          <a:bodyPr/>
          <a:lstStyle/>
          <a:p>
            <a:r>
              <a:rPr lang="en-US" sz="2000" dirty="0"/>
              <a:t>Config kernel: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</a:t>
            </a:r>
            <a:r>
              <a:rPr lang="en-US" sz="1800" dirty="0" err="1"/>
              <a:t>linux-xlnx</a:t>
            </a:r>
            <a:r>
              <a:rPr lang="en-US" sz="1800" dirty="0"/>
              <a:t> –c </a:t>
            </a:r>
            <a:r>
              <a:rPr lang="en-US" sz="1800" dirty="0" err="1"/>
              <a:t>menuconfig</a:t>
            </a:r>
            <a:endParaRPr lang="en-US" sz="1800" dirty="0"/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</a:t>
            </a:r>
            <a:r>
              <a:rPr lang="en-US" sz="1800" dirty="0" err="1"/>
              <a:t>linux-xlnx</a:t>
            </a:r>
            <a:r>
              <a:rPr lang="en-US" sz="1800" dirty="0"/>
              <a:t> –c </a:t>
            </a:r>
            <a:r>
              <a:rPr lang="en-US" sz="1800" dirty="0" err="1"/>
              <a:t>diffconfig</a:t>
            </a:r>
            <a:r>
              <a:rPr lang="en-US" sz="1800" dirty="0"/>
              <a:t>  </a:t>
            </a:r>
          </a:p>
          <a:p>
            <a:pPr lvl="1"/>
            <a:endParaRPr lang="en-US" dirty="0"/>
          </a:p>
          <a:p>
            <a:r>
              <a:rPr lang="en-US" sz="2000" dirty="0"/>
              <a:t>Config U-boot:</a:t>
            </a:r>
          </a:p>
          <a:p>
            <a:pPr lvl="1"/>
            <a:r>
              <a:rPr lang="en-US" sz="1600" dirty="0" err="1"/>
              <a:t>Bitbake</a:t>
            </a:r>
            <a:r>
              <a:rPr lang="en-US" sz="1600" dirty="0"/>
              <a:t> u-boot-</a:t>
            </a:r>
            <a:r>
              <a:rPr lang="en-US" sz="1600" dirty="0" err="1"/>
              <a:t>xlnx</a:t>
            </a:r>
            <a:r>
              <a:rPr lang="en-US" sz="1600" dirty="0"/>
              <a:t> –c </a:t>
            </a:r>
            <a:r>
              <a:rPr lang="en-US" sz="1600" dirty="0" err="1"/>
              <a:t>menuconfig</a:t>
            </a:r>
            <a:endParaRPr lang="en-US" sz="1600" dirty="0"/>
          </a:p>
          <a:p>
            <a:pPr lvl="1"/>
            <a:r>
              <a:rPr lang="en-US" sz="1600" dirty="0" err="1"/>
              <a:t>Bitbake</a:t>
            </a:r>
            <a:r>
              <a:rPr lang="en-US" sz="1600" dirty="0"/>
              <a:t> u-boot-</a:t>
            </a:r>
            <a:r>
              <a:rPr lang="en-US" sz="1600" dirty="0" err="1"/>
              <a:t>xlnx</a:t>
            </a:r>
            <a:r>
              <a:rPr lang="en-US" sz="1600" dirty="0"/>
              <a:t> –c </a:t>
            </a:r>
            <a:r>
              <a:rPr lang="en-US" sz="1600" dirty="0" err="1"/>
              <a:t>diffconfig</a:t>
            </a:r>
            <a:endParaRPr lang="en-US" sz="1600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2000" dirty="0" err="1">
                <a:highlight>
                  <a:srgbClr val="FFFF00"/>
                </a:highlight>
              </a:rPr>
              <a:t>Fsbl</a:t>
            </a:r>
            <a:r>
              <a:rPr lang="en-US" sz="2000" dirty="0">
                <a:highlight>
                  <a:srgbClr val="FFFF00"/>
                </a:highlight>
              </a:rPr>
              <a:t> (PATCHS)</a:t>
            </a:r>
          </a:p>
          <a:p>
            <a:pPr lvl="1"/>
            <a:r>
              <a:rPr lang="en-US" sz="1600" dirty="0"/>
              <a:t>Generally need to add </a:t>
            </a:r>
            <a:r>
              <a:rPr lang="en-US" sz="1600" dirty="0" err="1"/>
              <a:t>fsbl</a:t>
            </a:r>
            <a:r>
              <a:rPr lang="en-US" sz="1600" dirty="0"/>
              <a:t> directory in your project :     &lt;</a:t>
            </a:r>
            <a:r>
              <a:rPr lang="en-US" sz="1600" dirty="0" err="1"/>
              <a:t>my_project</a:t>
            </a:r>
            <a:r>
              <a:rPr lang="en-US" sz="1600" dirty="0"/>
              <a:t>&gt;/recipes-</a:t>
            </a:r>
            <a:r>
              <a:rPr lang="en-US" sz="1600" dirty="0" err="1"/>
              <a:t>bsp</a:t>
            </a:r>
            <a:r>
              <a:rPr lang="en-US" sz="1600" dirty="0"/>
              <a:t>/</a:t>
            </a:r>
            <a:r>
              <a:rPr lang="en-US" sz="1600" dirty="0" err="1"/>
              <a:t>fsbl</a:t>
            </a:r>
            <a:r>
              <a:rPr lang="en-US" sz="1600" dirty="0"/>
              <a:t>/files</a:t>
            </a:r>
          </a:p>
          <a:p>
            <a:pPr lvl="1"/>
            <a:r>
              <a:rPr lang="en-US" sz="1600" dirty="0"/>
              <a:t>In &lt;</a:t>
            </a:r>
            <a:r>
              <a:rPr lang="en-US" sz="1600" dirty="0" err="1"/>
              <a:t>my_project</a:t>
            </a:r>
            <a:r>
              <a:rPr lang="en-US" sz="1600" dirty="0"/>
              <a:t>&gt;/recipes-</a:t>
            </a:r>
            <a:r>
              <a:rPr lang="en-US" sz="1600" dirty="0" err="1"/>
              <a:t>bsp</a:t>
            </a:r>
            <a:r>
              <a:rPr lang="en-US" sz="1600" dirty="0"/>
              <a:t>/</a:t>
            </a:r>
            <a:r>
              <a:rPr lang="en-US" sz="1600" dirty="0" err="1"/>
              <a:t>fsbl</a:t>
            </a:r>
            <a:r>
              <a:rPr lang="en-US" sz="1600" dirty="0"/>
              <a:t>/</a:t>
            </a:r>
            <a:r>
              <a:rPr lang="en-US" sz="1600" dirty="0" err="1"/>
              <a:t>fsbl</a:t>
            </a:r>
            <a:r>
              <a:rPr lang="en-US" sz="1600" dirty="0"/>
              <a:t>_%.</a:t>
            </a:r>
            <a:r>
              <a:rPr lang="en-US" sz="1600" dirty="0" err="1"/>
              <a:t>bbappend</a:t>
            </a:r>
            <a:endParaRPr lang="en-US" sz="1600" dirty="0"/>
          </a:p>
          <a:p>
            <a:pPr lvl="1"/>
            <a:r>
              <a:rPr lang="en-US" sz="1600" dirty="0"/>
              <a:t>Write the below :</a:t>
            </a:r>
          </a:p>
          <a:p>
            <a:pPr lvl="2"/>
            <a:r>
              <a:rPr lang="en-US" sz="1200" dirty="0" err="1"/>
              <a:t>FILESEXTRAPATCHS:prepend</a:t>
            </a:r>
            <a:r>
              <a:rPr lang="en-US" sz="1200" dirty="0"/>
              <a:t> := “${THISDIR}/files”</a:t>
            </a:r>
          </a:p>
          <a:p>
            <a:pPr lvl="2"/>
            <a:r>
              <a:rPr lang="en-US" sz="1200" dirty="0" err="1"/>
              <a:t>SRC_URI:append</a:t>
            </a:r>
            <a:r>
              <a:rPr lang="en-US" sz="1200" dirty="0"/>
              <a:t> = “file://file.patch”</a:t>
            </a:r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2971189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F9A02949-EBD6-9B9A-500F-EE52804D93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27350" y="2420938"/>
            <a:ext cx="6697663" cy="1325562"/>
          </a:xfrm>
        </p:spPr>
        <p:txBody>
          <a:bodyPr/>
          <a:lstStyle/>
          <a:p>
            <a:r>
              <a:rPr lang="en-US" altLang="en-US" dirty="0"/>
              <a:t>Appendix Rafael shield distro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9C59E62C-32B3-10A0-FAFA-032EC7C744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Layers Overview	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D96B3B95-899F-2580-2B43-4E01AC4A27B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74788"/>
            <a:ext cx="10515600" cy="4351337"/>
          </a:xfrm>
        </p:spPr>
        <p:txBody>
          <a:bodyPr/>
          <a:lstStyle/>
          <a:p>
            <a:r>
              <a:rPr lang="en-US" altLang="en-US" sz="2000" dirty="0"/>
              <a:t>There are 3 important layers in the build structure</a:t>
            </a:r>
          </a:p>
          <a:p>
            <a:r>
              <a:rPr lang="en-US" altLang="en-US" sz="2000" dirty="0"/>
              <a:t>Poky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reference layer - distro .</a:t>
            </a:r>
          </a:p>
          <a:p>
            <a:r>
              <a:rPr lang="en-US" altLang="en-US" sz="2000" dirty="0"/>
              <a:t>Shield distro layer - our customized distro </a:t>
            </a:r>
          </a:p>
          <a:p>
            <a:pPr lvl="1"/>
            <a:r>
              <a:rPr lang="en-US" altLang="en-US" sz="1800" dirty="0"/>
              <a:t>this layer is used poky distro and do some addition customization for this layer .</a:t>
            </a:r>
          </a:p>
          <a:p>
            <a:r>
              <a:rPr lang="en-US" altLang="en-US" sz="2000" dirty="0"/>
              <a:t>Project Layer -  customized layer per project</a:t>
            </a:r>
          </a:p>
          <a:p>
            <a:pPr lvl="1"/>
            <a:r>
              <a:rPr lang="en-US" altLang="en-US" sz="1800" dirty="0"/>
              <a:t>This layer is used specific per project , this is the most high level layer that provided specific with project , it include select machine </a:t>
            </a:r>
            <a:r>
              <a:rPr lang="en-US" altLang="en-US" sz="1800" dirty="0" err="1"/>
              <a:t>target,xsa</a:t>
            </a:r>
            <a:r>
              <a:rPr lang="en-US" altLang="en-US" sz="1800" dirty="0"/>
              <a:t> file , device-tree, </a:t>
            </a:r>
            <a:r>
              <a:rPr lang="en-US" altLang="en-US" sz="1800" dirty="0" err="1"/>
              <a:t>fsbl</a:t>
            </a:r>
            <a:r>
              <a:rPr lang="en-US" altLang="en-US" sz="1800" dirty="0"/>
              <a:t> specific or </a:t>
            </a:r>
            <a:r>
              <a:rPr lang="en-US" altLang="en-US" sz="1800" dirty="0" err="1"/>
              <a:t>uboot</a:t>
            </a:r>
            <a:r>
              <a:rPr lang="en-US" altLang="en-US" sz="1800" dirty="0"/>
              <a:t> configuration ,</a:t>
            </a:r>
            <a:r>
              <a:rPr lang="en-US" altLang="en-US" sz="1800" dirty="0" err="1"/>
              <a:t>linux</a:t>
            </a:r>
            <a:r>
              <a:rPr lang="en-US" altLang="en-US" sz="1800" dirty="0"/>
              <a:t> packages specific , modules , drivers , app and so on.</a:t>
            </a:r>
          </a:p>
          <a:p>
            <a:pPr lvl="1"/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905C2D-0AFF-C0BC-30C6-3CC434E59309}"/>
              </a:ext>
            </a:extLst>
          </p:cNvPr>
          <p:cNvGrpSpPr/>
          <p:nvPr/>
        </p:nvGrpSpPr>
        <p:grpSpPr>
          <a:xfrm>
            <a:off x="8616280" y="4501672"/>
            <a:ext cx="2170071" cy="1958002"/>
            <a:chOff x="7651915" y="4203978"/>
            <a:chExt cx="2170071" cy="1958002"/>
          </a:xfrm>
        </p:grpSpPr>
        <p:sp>
          <p:nvSpPr>
            <p:cNvPr id="25604" name="Rectangle 3">
              <a:extLst>
                <a:ext uri="{FF2B5EF4-FFF2-40B4-BE49-F238E27FC236}">
                  <a16:creationId xmlns:a16="http://schemas.microsoft.com/office/drawing/2014/main" id="{9BB587BF-28BC-1658-9733-779FC7CEE50A}"/>
                </a:ext>
              </a:extLst>
            </p:cNvPr>
            <p:cNvSpPr/>
            <p:nvPr/>
          </p:nvSpPr>
          <p:spPr>
            <a:xfrm>
              <a:off x="7659810" y="5746055"/>
              <a:ext cx="2162175" cy="415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5pPr>
            </a:lstStyle>
            <a:p>
              <a:pPr algn="ctr">
                <a:defRPr/>
              </a:pPr>
              <a:r>
                <a:rPr lang="en-US" kern="0" dirty="0">
                  <a:solidFill>
                    <a:srgbClr val="FFFFFF"/>
                  </a:solidFill>
                </a:rPr>
                <a:t>Meta -</a:t>
              </a:r>
              <a:r>
                <a:rPr kern="0" dirty="0">
                  <a:solidFill>
                    <a:srgbClr val="FFFFFF"/>
                  </a:solidFill>
                </a:rPr>
                <a:t>POKY</a:t>
              </a:r>
            </a:p>
          </p:txBody>
        </p:sp>
        <p:sp>
          <p:nvSpPr>
            <p:cNvPr id="25605" name="Rectangle 4">
              <a:extLst>
                <a:ext uri="{FF2B5EF4-FFF2-40B4-BE49-F238E27FC236}">
                  <a16:creationId xmlns:a16="http://schemas.microsoft.com/office/drawing/2014/main" id="{7114930D-9DF3-BDB1-07C3-711F8C6A21BA}"/>
                </a:ext>
              </a:extLst>
            </p:cNvPr>
            <p:cNvSpPr/>
            <p:nvPr/>
          </p:nvSpPr>
          <p:spPr>
            <a:xfrm>
              <a:off x="7659811" y="4946492"/>
              <a:ext cx="2162175" cy="415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5pPr>
            </a:lstStyle>
            <a:p>
              <a:pPr algn="ctr">
                <a:defRPr/>
              </a:pPr>
              <a:r>
                <a:rPr lang="en-US" kern="0" dirty="0">
                  <a:solidFill>
                    <a:srgbClr val="FFFFFF"/>
                  </a:solidFill>
                </a:rPr>
                <a:t>Shield-distro</a:t>
              </a:r>
              <a:endParaRPr kern="0" dirty="0">
                <a:solidFill>
                  <a:srgbClr val="FFFFFF"/>
                </a:solidFill>
              </a:endParaRPr>
            </a:p>
          </p:txBody>
        </p:sp>
        <p:sp>
          <p:nvSpPr>
            <p:cNvPr id="25606" name="Rectangle 5">
              <a:extLst>
                <a:ext uri="{FF2B5EF4-FFF2-40B4-BE49-F238E27FC236}">
                  <a16:creationId xmlns:a16="http://schemas.microsoft.com/office/drawing/2014/main" id="{83E0F0DE-16A0-3267-834E-5405BF0A53DE}"/>
                </a:ext>
              </a:extLst>
            </p:cNvPr>
            <p:cNvSpPr/>
            <p:nvPr/>
          </p:nvSpPr>
          <p:spPr>
            <a:xfrm>
              <a:off x="7651915" y="4203978"/>
              <a:ext cx="2162175" cy="415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5pPr>
            </a:lstStyle>
            <a:p>
              <a:pPr algn="ctr">
                <a:defRPr/>
              </a:pPr>
              <a:r>
                <a:rPr kern="0" dirty="0">
                  <a:solidFill>
                    <a:srgbClr val="FFFFFF"/>
                  </a:solidFill>
                </a:rPr>
                <a:t>Project layer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75BC0FF-267F-F20A-99DB-18C08266DA45}"/>
                </a:ext>
              </a:extLst>
            </p:cNvPr>
            <p:cNvCxnSpPr>
              <a:stCxn id="25604" idx="0"/>
              <a:endCxn id="25605" idx="2"/>
            </p:cNvCxnSpPr>
            <p:nvPr/>
          </p:nvCxnSpPr>
          <p:spPr>
            <a:xfrm flipV="1">
              <a:off x="8740898" y="5362417"/>
              <a:ext cx="1" cy="383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2684F33-9F9B-CFF1-75E1-C305D3356FDE}"/>
                </a:ext>
              </a:extLst>
            </p:cNvPr>
            <p:cNvCxnSpPr/>
            <p:nvPr/>
          </p:nvCxnSpPr>
          <p:spPr>
            <a:xfrm flipV="1">
              <a:off x="8740896" y="4637013"/>
              <a:ext cx="1" cy="383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7BE5BBED-E44D-F01E-DD4B-567906B097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Distro Layer - Overview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4F21748E-1302-6517-A04C-88D32A3044C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54150"/>
            <a:ext cx="10515600" cy="4351338"/>
          </a:xfrm>
        </p:spPr>
        <p:txBody>
          <a:bodyPr/>
          <a:lstStyle/>
          <a:p>
            <a:r>
              <a:rPr lang="en-US" altLang="en-US" sz="2000" dirty="0"/>
              <a:t>Distribution: specific implementation of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(kernel </a:t>
            </a:r>
            <a:r>
              <a:rPr lang="en-US" altLang="en-US" sz="2000" dirty="0" err="1"/>
              <a:t>version,rootfs,etc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The distribution layer provides policy configuration for your distribution.</a:t>
            </a:r>
          </a:p>
          <a:p>
            <a:r>
              <a:rPr lang="en-US" altLang="en-US" sz="2000" dirty="0"/>
              <a:t>Best practice that you isolate these types of configuration into their own layer.</a:t>
            </a:r>
          </a:p>
          <a:p>
            <a:r>
              <a:rPr lang="en-US" altLang="en-US" sz="2000" dirty="0"/>
              <a:t>Settings you provide in conf/distro/</a:t>
            </a:r>
            <a:r>
              <a:rPr lang="en-US" altLang="en-US" sz="2000" dirty="0" err="1"/>
              <a:t>distro.conf</a:t>
            </a:r>
            <a:endParaRPr lang="en-US" altLang="en-US" sz="2000" dirty="0"/>
          </a:p>
          <a:p>
            <a:r>
              <a:rPr lang="en-US" altLang="en-US" sz="2000" dirty="0"/>
              <a:t>In distribution layer usually you will find:</a:t>
            </a:r>
          </a:p>
          <a:p>
            <a:pPr lvl="1"/>
            <a:r>
              <a:rPr lang="en-US" altLang="en-US" sz="1800" dirty="0"/>
              <a:t>Classes – hold common functionality that can be shared among recipes in the distribution</a:t>
            </a:r>
          </a:p>
          <a:p>
            <a:pPr lvl="1"/>
            <a:r>
              <a:rPr lang="en-US" altLang="en-US" sz="1800" dirty="0"/>
              <a:t>Conf – hold configuration files for the layer</a:t>
            </a:r>
          </a:p>
          <a:p>
            <a:pPr lvl="1"/>
            <a:r>
              <a:rPr lang="en-US" altLang="en-US" sz="1800" dirty="0"/>
              <a:t>Recipes – recipes and append files that affect common functionality</a:t>
            </a:r>
          </a:p>
          <a:p>
            <a:pPr lvl="1"/>
            <a:endParaRPr lang="en-US" altLang="en-US" sz="1100" dirty="0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7F616695-1D82-1C32-4660-08807732E8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1950" y="230188"/>
            <a:ext cx="10515600" cy="1325562"/>
          </a:xfrm>
        </p:spPr>
        <p:txBody>
          <a:bodyPr/>
          <a:lstStyle/>
          <a:p>
            <a:r>
              <a:rPr lang="en-US" altLang="en-US" dirty="0"/>
              <a:t>Inherit image flow and structure</a:t>
            </a:r>
          </a:p>
        </p:txBody>
      </p:sp>
      <p:pic>
        <p:nvPicPr>
          <p:cNvPr id="55299" name="Content Placeholder 3">
            <a:extLst>
              <a:ext uri="{FF2B5EF4-FFF2-40B4-BE49-F238E27FC236}">
                <a16:creationId xmlns:a16="http://schemas.microsoft.com/office/drawing/2014/main" id="{A90C2ECC-CEB6-A619-9407-16E3F0BDC6B6}"/>
              </a:ext>
            </a:extLst>
          </p:cNvPr>
          <p:cNvPicPr>
            <a:picLocks noGrp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99"/>
          <a:stretch>
            <a:fillRect/>
          </a:stretch>
        </p:blipFill>
        <p:spPr>
          <a:xfrm>
            <a:off x="7956550" y="1625600"/>
            <a:ext cx="3892550" cy="4716463"/>
          </a:xfrm>
        </p:spPr>
      </p:pic>
      <p:sp>
        <p:nvSpPr>
          <p:cNvPr id="27652" name="Rectangle 4">
            <a:extLst>
              <a:ext uri="{FF2B5EF4-FFF2-40B4-BE49-F238E27FC236}">
                <a16:creationId xmlns:a16="http://schemas.microsoft.com/office/drawing/2014/main" id="{DBE8C314-F644-DC02-6F41-69B5D41B7AC2}"/>
              </a:ext>
            </a:extLst>
          </p:cNvPr>
          <p:cNvSpPr/>
          <p:nvPr/>
        </p:nvSpPr>
        <p:spPr>
          <a:xfrm>
            <a:off x="5005388" y="3770313"/>
            <a:ext cx="1793875" cy="82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-inherit Core-image</a:t>
            </a:r>
            <a:br>
              <a:rPr sz="1200" kern="0">
                <a:solidFill>
                  <a:srgbClr val="FFFFFF"/>
                </a:solidFill>
              </a:rPr>
            </a:br>
            <a:r>
              <a:rPr sz="1200" kern="0">
                <a:solidFill>
                  <a:srgbClr val="FFFFFF"/>
                </a:solidFill>
              </a:rPr>
              <a:t>- inherit shield-users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27E667A9-CFF8-6D72-9AB1-674ABEBEC232}"/>
              </a:ext>
            </a:extLst>
          </p:cNvPr>
          <p:cNvSpPr/>
          <p:nvPr/>
        </p:nvSpPr>
        <p:spPr>
          <a:xfrm>
            <a:off x="5070475" y="4900613"/>
            <a:ext cx="1665288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inherit</a:t>
            </a:r>
          </a:p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Shield-image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3667F92B-05EF-FD97-3BFE-F71E62DBE96F}"/>
              </a:ext>
            </a:extLst>
          </p:cNvPr>
          <p:cNvSpPr/>
          <p:nvPr/>
        </p:nvSpPr>
        <p:spPr>
          <a:xfrm>
            <a:off x="5073650" y="5915025"/>
            <a:ext cx="1665288" cy="674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 dirty="0">
                <a:solidFill>
                  <a:srgbClr val="FFFFFF"/>
                </a:solidFill>
              </a:rPr>
              <a:t>inherit</a:t>
            </a:r>
            <a:br>
              <a:rPr sz="1200" kern="0" dirty="0">
                <a:solidFill>
                  <a:srgbClr val="FFFFFF"/>
                </a:solidFill>
              </a:rPr>
            </a:br>
            <a:r>
              <a:rPr sz="1200" kern="0" dirty="0">
                <a:solidFill>
                  <a:srgbClr val="FFFFFF"/>
                </a:solidFill>
              </a:rPr>
              <a:t>shield-image-</a:t>
            </a:r>
            <a:r>
              <a:rPr sz="1200" kern="0" dirty="0" err="1">
                <a:solidFill>
                  <a:srgbClr val="FFFFFF"/>
                </a:solidFill>
              </a:rPr>
              <a:t>initramfs</a:t>
            </a:r>
            <a:endParaRPr sz="1200" kern="0" dirty="0">
              <a:solidFill>
                <a:srgbClr val="FFFFFF"/>
              </a:solidFill>
            </a:endParaRPr>
          </a:p>
        </p:txBody>
      </p:sp>
      <p:sp>
        <p:nvSpPr>
          <p:cNvPr id="55303" name="TextBox 10">
            <a:extLst>
              <a:ext uri="{FF2B5EF4-FFF2-40B4-BE49-F238E27FC236}">
                <a16:creationId xmlns:a16="http://schemas.microsoft.com/office/drawing/2014/main" id="{8116A057-2C20-DD7A-713F-31E2F89C7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8" y="3984625"/>
            <a:ext cx="3973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ext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rafael</a:t>
            </a:r>
            <a:r>
              <a:rPr lang="en-US" altLang="en-US" sz="1400" dirty="0"/>
              <a:t>/meta-shield/classes/shield-</a:t>
            </a:r>
            <a:r>
              <a:rPr lang="en-US" altLang="en-US" sz="1400" dirty="0" err="1"/>
              <a:t>image.</a:t>
            </a:r>
            <a:r>
              <a:rPr lang="en-US" altLang="en-US" sz="1400" b="1" dirty="0" err="1"/>
              <a:t>bbclass</a:t>
            </a:r>
            <a:endParaRPr lang="en-US" altLang="en-US" sz="1400" b="1" dirty="0"/>
          </a:p>
        </p:txBody>
      </p:sp>
      <p:cxnSp>
        <p:nvCxnSpPr>
          <p:cNvPr id="55304" name="Straight Arrow Connector 11">
            <a:extLst>
              <a:ext uri="{FF2B5EF4-FFF2-40B4-BE49-F238E27FC236}">
                <a16:creationId xmlns:a16="http://schemas.microsoft.com/office/drawing/2014/main" id="{3C166303-07BC-2EFC-7ECE-8151464B7BB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27725" y="4605338"/>
            <a:ext cx="0" cy="2952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5" name="Straight Arrow Connector 14">
            <a:extLst>
              <a:ext uri="{FF2B5EF4-FFF2-40B4-BE49-F238E27FC236}">
                <a16:creationId xmlns:a16="http://schemas.microsoft.com/office/drawing/2014/main" id="{ED03FA4C-1C49-D930-B0B0-2DC6BB8BB4B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18200" y="5722938"/>
            <a:ext cx="0" cy="19208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8" name="Rectangle 23">
            <a:extLst>
              <a:ext uri="{FF2B5EF4-FFF2-40B4-BE49-F238E27FC236}">
                <a16:creationId xmlns:a16="http://schemas.microsoft.com/office/drawing/2014/main" id="{E3D96596-D5A1-8869-3754-D8C1997A5D32}"/>
              </a:ext>
            </a:extLst>
          </p:cNvPr>
          <p:cNvSpPr/>
          <p:nvPr/>
        </p:nvSpPr>
        <p:spPr>
          <a:xfrm>
            <a:off x="5030788" y="2767013"/>
            <a:ext cx="1793875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inherit image</a:t>
            </a:r>
          </a:p>
        </p:txBody>
      </p:sp>
      <p:sp>
        <p:nvSpPr>
          <p:cNvPr id="55307" name="Rectangle 7">
            <a:extLst>
              <a:ext uri="{FF2B5EF4-FFF2-40B4-BE49-F238E27FC236}">
                <a16:creationId xmlns:a16="http://schemas.microsoft.com/office/drawing/2014/main" id="{CDEC8610-9CAD-C52F-4670-4AFE5223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8" y="2968625"/>
            <a:ext cx="3582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./core/poky/meta/classes/core-image.</a:t>
            </a:r>
            <a:r>
              <a:rPr lang="en-US" altLang="en-US" sz="1400" b="1"/>
              <a:t>bbclass</a:t>
            </a:r>
          </a:p>
        </p:txBody>
      </p:sp>
      <p:sp>
        <p:nvSpPr>
          <p:cNvPr id="27660" name="Rectangle 25">
            <a:extLst>
              <a:ext uri="{FF2B5EF4-FFF2-40B4-BE49-F238E27FC236}">
                <a16:creationId xmlns:a16="http://schemas.microsoft.com/office/drawing/2014/main" id="{2EC22EB4-0B42-2FB3-8C2D-9D9A8442D9B4}"/>
              </a:ext>
            </a:extLst>
          </p:cNvPr>
          <p:cNvSpPr/>
          <p:nvPr/>
        </p:nvSpPr>
        <p:spPr>
          <a:xfrm>
            <a:off x="5062538" y="1801813"/>
            <a:ext cx="1793875" cy="687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image</a:t>
            </a:r>
          </a:p>
        </p:txBody>
      </p:sp>
      <p:sp>
        <p:nvSpPr>
          <p:cNvPr id="55309" name="Rectangle 8">
            <a:extLst>
              <a:ext uri="{FF2B5EF4-FFF2-40B4-BE49-F238E27FC236}">
                <a16:creationId xmlns:a16="http://schemas.microsoft.com/office/drawing/2014/main" id="{7D3FAEE9-9977-26CB-2B99-350D3752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917700"/>
            <a:ext cx="3143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/>
              <a:t>./core/poky/meta/classes/</a:t>
            </a:r>
            <a:r>
              <a:rPr lang="en-US" altLang="en-US" sz="1400" dirty="0" err="1"/>
              <a:t>image.</a:t>
            </a:r>
            <a:r>
              <a:rPr lang="en-US" altLang="en-US" sz="1400" b="1" dirty="0" err="1"/>
              <a:t>bbclass</a:t>
            </a:r>
            <a:endParaRPr lang="en-US" altLang="en-US" sz="1400" b="1" dirty="0"/>
          </a:p>
        </p:txBody>
      </p:sp>
      <p:cxnSp>
        <p:nvCxnSpPr>
          <p:cNvPr id="55310" name="Straight Arrow Connector 26">
            <a:extLst>
              <a:ext uri="{FF2B5EF4-FFF2-40B4-BE49-F238E27FC236}">
                <a16:creationId xmlns:a16="http://schemas.microsoft.com/office/drawing/2014/main" id="{E3062138-3803-7269-7AC6-AC2A32F51B9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59475" y="3495675"/>
            <a:ext cx="0" cy="2746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1" name="Straight Arrow Connector 29">
            <a:extLst>
              <a:ext uri="{FF2B5EF4-FFF2-40B4-BE49-F238E27FC236}">
                <a16:creationId xmlns:a16="http://schemas.microsoft.com/office/drawing/2014/main" id="{81CB665E-E530-C468-E52A-4F4F5C875BC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88050" y="2492375"/>
            <a:ext cx="0" cy="2746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Rectangle 31">
            <a:extLst>
              <a:ext uri="{FF2B5EF4-FFF2-40B4-BE49-F238E27FC236}">
                <a16:creationId xmlns:a16="http://schemas.microsoft.com/office/drawing/2014/main" id="{721C15FC-171E-3843-C1E3-FFF3B74A1304}"/>
              </a:ext>
            </a:extLst>
          </p:cNvPr>
          <p:cNvSpPr/>
          <p:nvPr/>
        </p:nvSpPr>
        <p:spPr>
          <a:xfrm>
            <a:off x="4356100" y="3656013"/>
            <a:ext cx="3263900" cy="2144712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endParaRPr kern="0">
              <a:solidFill>
                <a:srgbClr val="FFFFFF"/>
              </a:solidFill>
            </a:endParaRPr>
          </a:p>
        </p:txBody>
      </p:sp>
      <p:sp>
        <p:nvSpPr>
          <p:cNvPr id="27665" name="Rectangle 32">
            <a:extLst>
              <a:ext uri="{FF2B5EF4-FFF2-40B4-BE49-F238E27FC236}">
                <a16:creationId xmlns:a16="http://schemas.microsoft.com/office/drawing/2014/main" id="{130799FC-5E6C-06AC-F9D7-F24B7A147EF4}"/>
              </a:ext>
            </a:extLst>
          </p:cNvPr>
          <p:cNvSpPr/>
          <p:nvPr/>
        </p:nvSpPr>
        <p:spPr>
          <a:xfrm>
            <a:off x="4857750" y="1712913"/>
            <a:ext cx="2360613" cy="1855787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endParaRPr kern="0">
              <a:solidFill>
                <a:schemeClr val="accent1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55314" name="Rectangle 33">
            <a:extLst>
              <a:ext uri="{FF2B5EF4-FFF2-40B4-BE49-F238E27FC236}">
                <a16:creationId xmlns:a16="http://schemas.microsoft.com/office/drawing/2014/main" id="{49F90FC2-8AC9-ADF5-B00F-402A62D79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6265863"/>
            <a:ext cx="471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meta-project-cxy/recipes-core/images/cxy-image-minimal.</a:t>
            </a:r>
            <a:r>
              <a:rPr lang="en-US" altLang="en-US" sz="1400" b="1"/>
              <a:t>bb</a:t>
            </a:r>
          </a:p>
        </p:txBody>
      </p:sp>
      <p:sp>
        <p:nvSpPr>
          <p:cNvPr id="55315" name="Rectangle 34">
            <a:extLst>
              <a:ext uri="{FF2B5EF4-FFF2-40B4-BE49-F238E27FC236}">
                <a16:creationId xmlns:a16="http://schemas.microsoft.com/office/drawing/2014/main" id="{2294991D-ECC8-8B90-1FA5-A44336508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8" y="5053013"/>
            <a:ext cx="4300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ext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rafael</a:t>
            </a:r>
            <a:r>
              <a:rPr lang="en-US" altLang="en-US" sz="1400" dirty="0"/>
              <a:t>/meta-shield/classes/shield-image-</a:t>
            </a:r>
            <a:r>
              <a:rPr lang="en-US" altLang="en-US" sz="1400" dirty="0" err="1"/>
              <a:t>initramfs.</a:t>
            </a:r>
            <a:r>
              <a:rPr lang="en-US" altLang="en-US" sz="1400" b="1" dirty="0" err="1"/>
              <a:t>bbclass</a:t>
            </a:r>
            <a:endParaRPr lang="en-US" altLang="en-US" sz="1400" b="1" dirty="0"/>
          </a:p>
        </p:txBody>
      </p:sp>
      <p:sp>
        <p:nvSpPr>
          <p:cNvPr id="27668" name="Rectangle 35">
            <a:extLst>
              <a:ext uri="{FF2B5EF4-FFF2-40B4-BE49-F238E27FC236}">
                <a16:creationId xmlns:a16="http://schemas.microsoft.com/office/drawing/2014/main" id="{CE9687A6-489A-A262-469B-E49BA9ECC473}"/>
              </a:ext>
            </a:extLst>
          </p:cNvPr>
          <p:cNvSpPr/>
          <p:nvPr/>
        </p:nvSpPr>
        <p:spPr>
          <a:xfrm>
            <a:off x="4713288" y="5853113"/>
            <a:ext cx="2505075" cy="881062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endParaRPr kern="0">
              <a:solidFill>
                <a:srgbClr val="FFFFFF"/>
              </a:solidFill>
            </a:endParaRPr>
          </a:p>
        </p:txBody>
      </p:sp>
      <p:sp>
        <p:nvSpPr>
          <p:cNvPr id="55317" name="TextBox 36">
            <a:extLst>
              <a:ext uri="{FF2B5EF4-FFF2-40B4-BE49-F238E27FC236}">
                <a16:creationId xmlns:a16="http://schemas.microsoft.com/office/drawing/2014/main" id="{61BE91AB-26B5-A060-AA67-E05D2ED4A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088" y="2393950"/>
            <a:ext cx="1895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POKY-meta-distro</a:t>
            </a:r>
          </a:p>
        </p:txBody>
      </p:sp>
      <p:sp>
        <p:nvSpPr>
          <p:cNvPr id="55318" name="TextBox 37">
            <a:extLst>
              <a:ext uri="{FF2B5EF4-FFF2-40B4-BE49-F238E27FC236}">
                <a16:creationId xmlns:a16="http://schemas.microsoft.com/office/drawing/2014/main" id="{6916528A-1930-749C-4406-E096748E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75" y="4487863"/>
            <a:ext cx="1951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/>
              <a:t>Meta-shield-distro</a:t>
            </a:r>
          </a:p>
        </p:txBody>
      </p:sp>
      <p:sp>
        <p:nvSpPr>
          <p:cNvPr id="55319" name="TextBox 38">
            <a:extLst>
              <a:ext uri="{FF2B5EF4-FFF2-40B4-BE49-F238E27FC236}">
                <a16:creationId xmlns:a16="http://schemas.microsoft.com/office/drawing/2014/main" id="{04409491-F0B3-CF8D-5845-E723499CD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5875338"/>
            <a:ext cx="1978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Meta-project-layer</a:t>
            </a:r>
          </a:p>
        </p:txBody>
      </p:sp>
      <p:sp>
        <p:nvSpPr>
          <p:cNvPr id="27672" name="TextBox 39">
            <a:extLst>
              <a:ext uri="{FF2B5EF4-FFF2-40B4-BE49-F238E27FC236}">
                <a16:creationId xmlns:a16="http://schemas.microsoft.com/office/drawing/2014/main" id="{56CA5DE2-67BE-6984-1BE5-E4B9355F32B7}"/>
              </a:ext>
            </a:extLst>
          </p:cNvPr>
          <p:cNvSpPr txBox="1"/>
          <p:nvPr/>
        </p:nvSpPr>
        <p:spPr>
          <a:xfrm>
            <a:off x="7389909" y="2112208"/>
            <a:ext cx="461665" cy="1127308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eaLnBrk="1" fontAlgn="auto" hangingPunct="1">
              <a:defRPr/>
            </a:pPr>
            <a:r>
              <a:rPr lang="en-US">
                <a:highlight>
                  <a:srgbClr val="00FF00"/>
                </a:highlight>
                <a:latin typeface="+mn-lt"/>
              </a:rPr>
              <a:t>Class poky</a:t>
            </a:r>
          </a:p>
        </p:txBody>
      </p:sp>
      <p:sp>
        <p:nvSpPr>
          <p:cNvPr id="27673" name="TextBox 40">
            <a:extLst>
              <a:ext uri="{FF2B5EF4-FFF2-40B4-BE49-F238E27FC236}">
                <a16:creationId xmlns:a16="http://schemas.microsoft.com/office/drawing/2014/main" id="{B962214F-70EF-9B46-74AB-692C56A00C7B}"/>
              </a:ext>
            </a:extLst>
          </p:cNvPr>
          <p:cNvSpPr txBox="1"/>
          <p:nvPr/>
        </p:nvSpPr>
        <p:spPr>
          <a:xfrm>
            <a:off x="7562500" y="3656156"/>
            <a:ext cx="461665" cy="1425743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eaLnBrk="1" fontAlgn="auto" hangingPunct="1">
              <a:defRPr/>
            </a:pPr>
            <a:r>
              <a:rPr lang="en-US">
                <a:highlight>
                  <a:srgbClr val="00FF00"/>
                </a:highlight>
                <a:latin typeface="+mn-lt"/>
              </a:rPr>
              <a:t>Class shield</a:t>
            </a:r>
          </a:p>
        </p:txBody>
      </p:sp>
      <p:sp>
        <p:nvSpPr>
          <p:cNvPr id="27674" name="TextBox 41">
            <a:extLst>
              <a:ext uri="{FF2B5EF4-FFF2-40B4-BE49-F238E27FC236}">
                <a16:creationId xmlns:a16="http://schemas.microsoft.com/office/drawing/2014/main" id="{3A3B108B-CDB8-AD3F-9B2F-B5D486A89BAA}"/>
              </a:ext>
            </a:extLst>
          </p:cNvPr>
          <p:cNvSpPr txBox="1"/>
          <p:nvPr/>
        </p:nvSpPr>
        <p:spPr>
          <a:xfrm rot="5400000">
            <a:off x="9388194" y="4259018"/>
            <a:ext cx="461665" cy="4662286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eaLnBrk="1" fontAlgn="auto" hangingPunct="1">
              <a:defRPr/>
            </a:pPr>
            <a:r>
              <a:rPr lang="en-US">
                <a:highlight>
                  <a:srgbClr val="00FF00"/>
                </a:highlight>
                <a:latin typeface="+mn-lt"/>
              </a:rPr>
              <a:t>Recipe </a:t>
            </a:r>
            <a:r>
              <a:rPr lang="en-US" err="1">
                <a:highlight>
                  <a:srgbClr val="00FF00"/>
                </a:highlight>
                <a:latin typeface="+mn-lt"/>
              </a:rPr>
              <a:t>bitbake</a:t>
            </a:r>
            <a:r>
              <a:rPr lang="en-US">
                <a:highlight>
                  <a:srgbClr val="00FF00"/>
                </a:highlight>
                <a:latin typeface="+mn-lt"/>
              </a:rPr>
              <a:t> : </a:t>
            </a:r>
            <a:r>
              <a:rPr lang="en-US" err="1">
                <a:highlight>
                  <a:srgbClr val="00FF00"/>
                </a:highlight>
                <a:latin typeface="+mn-lt"/>
              </a:rPr>
              <a:t>bitbake</a:t>
            </a:r>
            <a:r>
              <a:rPr lang="en-US">
                <a:highlight>
                  <a:srgbClr val="00FF00"/>
                </a:highlight>
                <a:latin typeface="+mn-lt"/>
              </a:rPr>
              <a:t> </a:t>
            </a:r>
            <a:r>
              <a:rPr lang="en-US" err="1">
                <a:highlight>
                  <a:srgbClr val="00FF00"/>
                </a:highlight>
                <a:latin typeface="+mn-lt"/>
              </a:rPr>
              <a:t>cxy</a:t>
            </a:r>
            <a:r>
              <a:rPr lang="en-US">
                <a:highlight>
                  <a:srgbClr val="00FF00"/>
                </a:highlight>
                <a:latin typeface="+mn-lt"/>
              </a:rPr>
              <a:t>-image-minimal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452547F6-F4D2-1DFA-14AF-105C554B61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project Layer structure 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E95509C4-729C-94F5-AAAE-07F574078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"/>
          <a:stretch>
            <a:fillRect/>
          </a:stretch>
        </p:blipFill>
        <p:spPr bwMode="auto">
          <a:xfrm>
            <a:off x="7392144" y="860606"/>
            <a:ext cx="46450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TextBox 2">
            <a:extLst>
              <a:ext uri="{FF2B5EF4-FFF2-40B4-BE49-F238E27FC236}">
                <a16:creationId xmlns:a16="http://schemas.microsoft.com/office/drawing/2014/main" id="{A0B99D95-26A7-149C-02E5-1A0884076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3" y="1771650"/>
            <a:ext cx="6696744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 err="1"/>
              <a:t>Bsp</a:t>
            </a:r>
            <a:r>
              <a:rPr lang="en-US" altLang="en-US" sz="2000" dirty="0"/>
              <a:t> – include device-tree , XSA files per target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Conf – configuration per project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Machine – include machine file per project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Recipes </a:t>
            </a:r>
            <a:r>
              <a:rPr lang="en-US" altLang="en-US" sz="2000" dirty="0" err="1"/>
              <a:t>bsp</a:t>
            </a:r>
            <a:r>
              <a:rPr lang="en-US" altLang="en-US" sz="2000" dirty="0"/>
              <a:t> : include u-</a:t>
            </a:r>
            <a:r>
              <a:rPr lang="en-US" altLang="en-US" sz="2000" dirty="0" err="1"/>
              <a:t>boot,fsbl,pmu,etc</a:t>
            </a:r>
            <a:r>
              <a:rPr lang="en-US" altLang="en-US" sz="2000" dirty="0"/>
              <a:t>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Recipes-core : include base files , scripts run and ability to add files to </a:t>
            </a:r>
            <a:r>
              <a:rPr lang="en-US" altLang="en-US" sz="2000" dirty="0" err="1"/>
              <a:t>rootfs</a:t>
            </a:r>
            <a:r>
              <a:rPr lang="en-US" altLang="en-US" sz="2000" dirty="0"/>
              <a:t> , can used to configure add permission , add aliases and more 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Images – should contain the </a:t>
            </a:r>
            <a:r>
              <a:rPr lang="en-US" altLang="en-US" sz="2000" dirty="0" err="1"/>
              <a:t>recipre</a:t>
            </a:r>
            <a:r>
              <a:rPr lang="en-US" altLang="en-US" sz="2000" dirty="0"/>
              <a:t> name to build the image specific for projects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Can contain application source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Can contain drivers and modules 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Can contain kernel specific configuration.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Configure the network and IP’s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800" dirty="0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CE823A33-8421-80F7-D1FF-14592B622A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BSP layer / recipes - Overview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705B7B61-CEA1-B778-1279-1CF2F56159D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768475"/>
            <a:ext cx="10515600" cy="435133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b="1" dirty="0"/>
              <a:t>Machine</a:t>
            </a:r>
            <a:r>
              <a:rPr lang="en-US" altLang="en-US" sz="2000" dirty="0"/>
              <a:t>: defines the architecture, pins, buses , BSP etc.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The BSP layer provides machine configuration that target specific hardware.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All in this layer is specific to the machine for which you can building the image 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The BSP layer configuration directory configuration files for the machine – conf/machine/</a:t>
            </a:r>
            <a:r>
              <a:rPr lang="en-US" altLang="en-US" sz="1800" dirty="0" err="1"/>
              <a:t>machine.conf</a:t>
            </a:r>
            <a:endParaRPr lang="en-US" altLang="en-US" sz="1800" dirty="0"/>
          </a:p>
          <a:p>
            <a:pPr>
              <a:lnSpc>
                <a:spcPct val="70000"/>
              </a:lnSpc>
            </a:pPr>
            <a:r>
              <a:rPr lang="en-US" altLang="en-US" sz="2000" dirty="0"/>
              <a:t>FSBL – implements patches on source file , settings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UBOOT - implements patches on source file , configuration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SENSORS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MULITMEDIA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PMU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FPGA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BITSTREAM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ETC..</a:t>
            </a:r>
          </a:p>
          <a:p>
            <a:pPr>
              <a:lnSpc>
                <a:spcPct val="70000"/>
              </a:lnSpc>
            </a:pPr>
            <a:endParaRPr lang="en-US" altLang="en-US" sz="2200" dirty="0"/>
          </a:p>
          <a:p>
            <a:pPr>
              <a:lnSpc>
                <a:spcPct val="70000"/>
              </a:lnSpc>
            </a:pPr>
            <a:endParaRPr lang="en-US" altLang="en-US" sz="2200" dirty="0"/>
          </a:p>
        </p:txBody>
      </p:sp>
      <p:pic>
        <p:nvPicPr>
          <p:cNvPr id="57348" name="Picture 3">
            <a:extLst>
              <a:ext uri="{FF2B5EF4-FFF2-40B4-BE49-F238E27FC236}">
                <a16:creationId xmlns:a16="http://schemas.microsoft.com/office/drawing/2014/main" id="{F9B61CC6-44C4-E611-8DE7-26ECDF75F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3043238"/>
            <a:ext cx="3879850" cy="361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DEB6EB8-9E4C-A4B0-D91F-D9EFBB4127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Embedded Linux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B8BE940-AEA2-E1E4-540C-4AE2392B1E6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000" dirty="0"/>
              <a:t>A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distribution or distro is an operating system made up of the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kernel along with a package management system and various libraries , drivers and utilities . </a:t>
            </a:r>
          </a:p>
          <a:p>
            <a:r>
              <a:rPr lang="en-US" altLang="en-US" sz="2000" dirty="0"/>
              <a:t>In the context of the Embedded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, a distribution is often stripped down and customized to fit the needs of the specific embedded system it’s intended to run on.</a:t>
            </a:r>
          </a:p>
          <a:p>
            <a:r>
              <a:rPr lang="en-US" altLang="en-US" sz="2000" dirty="0"/>
              <a:t>There are several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distribution platform specifically designed for embedded systems, such as </a:t>
            </a:r>
            <a:r>
              <a:rPr lang="en-US" altLang="en-US" sz="2000" dirty="0" err="1"/>
              <a:t>OpenWrt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buildroot</a:t>
            </a:r>
            <a:r>
              <a:rPr lang="en-US" altLang="en-US" sz="2000" dirty="0"/>
              <a:t>.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067FC249-34BD-5CEB-6906-1467BA2DCB1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825625"/>
            <a:ext cx="10782300" cy="4351338"/>
          </a:xfrm>
        </p:spPr>
        <p:txBody>
          <a:bodyPr/>
          <a:lstStyle/>
          <a:p>
            <a:r>
              <a:rPr lang="en-US" altLang="en-US" sz="2000" dirty="0"/>
              <a:t>From project </a:t>
            </a:r>
            <a:r>
              <a:rPr lang="en-US" altLang="en-US" sz="2000" dirty="0" err="1"/>
              <a:t>bsp</a:t>
            </a:r>
            <a:r>
              <a:rPr lang="en-US" altLang="en-US" sz="2000" dirty="0"/>
              <a:t> layer :meta-project-</a:t>
            </a:r>
            <a:r>
              <a:rPr lang="en-US" altLang="en-US" sz="2000" dirty="0" err="1"/>
              <a:t>cxy</a:t>
            </a:r>
            <a:r>
              <a:rPr lang="en-US" altLang="en-US" sz="2000" dirty="0"/>
              <a:t>/conf/machine/zcu102-zynqmp-rf.conf</a:t>
            </a:r>
          </a:p>
          <a:p>
            <a:r>
              <a:rPr lang="en-US" altLang="en-US" sz="2000" dirty="0"/>
              <a:t>From Xilinx </a:t>
            </a:r>
            <a:r>
              <a:rPr lang="en-US" altLang="en-US" sz="2000" dirty="0" err="1"/>
              <a:t>bsp</a:t>
            </a:r>
            <a:r>
              <a:rPr lang="en-US" altLang="en-US" sz="2000" dirty="0"/>
              <a:t> layer :  /</a:t>
            </a:r>
            <a:r>
              <a:rPr lang="en-US" altLang="en-US" sz="2000" dirty="0" err="1"/>
              <a:t>xilinx</a:t>
            </a:r>
            <a:r>
              <a:rPr lang="en-US" altLang="en-US" sz="2000" dirty="0"/>
              <a:t>/meta-</a:t>
            </a:r>
            <a:r>
              <a:rPr lang="en-US" altLang="en-US" sz="2000" dirty="0" err="1"/>
              <a:t>xilinx</a:t>
            </a:r>
            <a:r>
              <a:rPr lang="en-US" altLang="en-US" sz="2000" dirty="0"/>
              <a:t>/meta-</a:t>
            </a:r>
            <a:r>
              <a:rPr lang="en-US" altLang="en-US" sz="2000" dirty="0" err="1"/>
              <a:t>xilinx</a:t>
            </a:r>
            <a:r>
              <a:rPr lang="en-US" altLang="en-US" sz="2000" dirty="0"/>
              <a:t>-</a:t>
            </a:r>
            <a:r>
              <a:rPr lang="en-US" altLang="en-US" sz="2000" dirty="0" err="1"/>
              <a:t>bsp</a:t>
            </a:r>
            <a:r>
              <a:rPr lang="en-US" altLang="en-US" sz="2000" dirty="0"/>
              <a:t>/conf/machine/zcu102-zynqmp.conf</a:t>
            </a:r>
          </a:p>
          <a:p>
            <a:r>
              <a:rPr lang="en-US" altLang="en-US" sz="2000" dirty="0"/>
              <a:t>In </a:t>
            </a:r>
            <a:r>
              <a:rPr lang="en-US" altLang="en-US" sz="2000" dirty="0" err="1"/>
              <a:t>local.conf</a:t>
            </a:r>
            <a:r>
              <a:rPr lang="en-US" altLang="en-US" sz="2000" dirty="0"/>
              <a:t> : </a:t>
            </a:r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58371" name="Title 1">
            <a:extLst>
              <a:ext uri="{FF2B5EF4-FFF2-40B4-BE49-F238E27FC236}">
                <a16:creationId xmlns:a16="http://schemas.microsoft.com/office/drawing/2014/main" id="{5B04B672-B0B7-93FC-A6E5-A3FFE730B1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BSP – machine structure</a:t>
            </a:r>
          </a:p>
        </p:txBody>
      </p:sp>
      <p:pic>
        <p:nvPicPr>
          <p:cNvPr id="58372" name="Picture 4">
            <a:extLst>
              <a:ext uri="{FF2B5EF4-FFF2-40B4-BE49-F238E27FC236}">
                <a16:creationId xmlns:a16="http://schemas.microsoft.com/office/drawing/2014/main" id="{A63B36B0-59FB-C847-6CD7-19DF126F7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5075238"/>
            <a:ext cx="5286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5">
            <a:extLst>
              <a:ext uri="{FF2B5EF4-FFF2-40B4-BE49-F238E27FC236}">
                <a16:creationId xmlns:a16="http://schemas.microsoft.com/office/drawing/2014/main" id="{B4EE56D6-66A6-0423-E2EF-0999C1B32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3524250"/>
            <a:ext cx="5354637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6">
            <a:extLst>
              <a:ext uri="{FF2B5EF4-FFF2-40B4-BE49-F238E27FC236}">
                <a16:creationId xmlns:a16="http://schemas.microsoft.com/office/drawing/2014/main" id="{EE5E0509-A64D-EFAE-8264-FCDA2DEF5756}"/>
              </a:ext>
            </a:extLst>
          </p:cNvPr>
          <p:cNvSpPr/>
          <p:nvPr/>
        </p:nvSpPr>
        <p:spPr>
          <a:xfrm>
            <a:off x="6469063" y="3786188"/>
            <a:ext cx="3619500" cy="42862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endParaRPr kern="0"/>
          </a:p>
        </p:txBody>
      </p:sp>
      <p:pic>
        <p:nvPicPr>
          <p:cNvPr id="58375" name="Picture 7">
            <a:extLst>
              <a:ext uri="{FF2B5EF4-FFF2-40B4-BE49-F238E27FC236}">
                <a16:creationId xmlns:a16="http://schemas.microsoft.com/office/drawing/2014/main" id="{09049EDA-54D8-9F33-B013-C5BBC52F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2611438"/>
            <a:ext cx="67945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376" name="Straight Arrow Connector 9">
            <a:extLst>
              <a:ext uri="{FF2B5EF4-FFF2-40B4-BE49-F238E27FC236}">
                <a16:creationId xmlns:a16="http://schemas.microsoft.com/office/drawing/2014/main" id="{C8658143-99DA-1E2D-A52C-480E828005D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" y="2047875"/>
            <a:ext cx="76200" cy="2867025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A681883E-243A-E108-C47D-1E6C15FB83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Rafael layers packages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BE1C8844-8592-CDBD-AC36-3918CC9D666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67408" y="1484784"/>
            <a:ext cx="10515600" cy="5184576"/>
          </a:xfrm>
        </p:spPr>
        <p:txBody>
          <a:bodyPr/>
          <a:lstStyle/>
          <a:p>
            <a:r>
              <a:rPr lang="en-US" altLang="en-US" sz="2000" dirty="0"/>
              <a:t>meta-</a:t>
            </a:r>
            <a:r>
              <a:rPr lang="en-US" altLang="en-US" sz="2000" dirty="0" err="1"/>
              <a:t>dss</a:t>
            </a:r>
            <a:r>
              <a:rPr lang="en-US" altLang="en-US" sz="2000" dirty="0"/>
              <a:t> – This layer contains target tool.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fsb</a:t>
            </a:r>
            <a:r>
              <a:rPr lang="en-US" altLang="en-US" sz="2000" dirty="0"/>
              <a:t> – new generation driver (high speed technology network)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gigevision</a:t>
            </a:r>
            <a:r>
              <a:rPr lang="en-US" altLang="en-US" sz="2000" dirty="0"/>
              <a:t> – is a communication </a:t>
            </a:r>
            <a:r>
              <a:rPr lang="en-US" altLang="en-US" sz="2000" dirty="0" err="1"/>
              <a:t>standart</a:t>
            </a:r>
            <a:r>
              <a:rPr lang="en-US" altLang="en-US" sz="2000" dirty="0"/>
              <a:t> designed for industrial cameras used in machine vision and imaging applications.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htp</a:t>
            </a:r>
            <a:r>
              <a:rPr lang="en-US" altLang="en-US" sz="2000" dirty="0"/>
              <a:t> -  scripts required by Rafael's HTP target program. Used for testing the board 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-debug-settings - A layer that allows to easily enable many useful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debug settings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-drivers - A layer for various Linux drivers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-libs - A layer that contains various libs for Linux.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-utils - general Linux utilities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openrc</a:t>
            </a:r>
            <a:r>
              <a:rPr lang="en-US" altLang="en-US" sz="2000" dirty="0"/>
              <a:t>-</a:t>
            </a:r>
            <a:r>
              <a:rPr lang="en-US" altLang="en-US" sz="2000" dirty="0" err="1"/>
              <a:t>ext</a:t>
            </a:r>
            <a:r>
              <a:rPr lang="en-US" altLang="en-US" sz="2000" dirty="0"/>
              <a:t> - An extension to meta-</a:t>
            </a:r>
            <a:r>
              <a:rPr lang="en-US" altLang="en-US" sz="2000" dirty="0" err="1"/>
              <a:t>openrc</a:t>
            </a:r>
            <a:r>
              <a:rPr lang="en-US" altLang="en-US" sz="2000" dirty="0"/>
              <a:t> layer</a:t>
            </a:r>
          </a:p>
          <a:p>
            <a:r>
              <a:rPr lang="en-US" altLang="en-US" sz="2000" dirty="0"/>
              <a:t>meta-process-isolation - This layer provides process isolation </a:t>
            </a:r>
            <a:r>
              <a:rPr lang="en-US" altLang="en-US" sz="2000" dirty="0" err="1"/>
              <a:t>functionalty</a:t>
            </a:r>
            <a:r>
              <a:rPr lang="en-US" altLang="en-US" sz="2000" dirty="0"/>
              <a:t> based on </a:t>
            </a:r>
            <a:r>
              <a:rPr lang="en-US" altLang="en-US" sz="2000" dirty="0" err="1"/>
              <a:t>NsJail</a:t>
            </a:r>
            <a:r>
              <a:rPr lang="en-US" altLang="en-US" sz="2000" dirty="0"/>
              <a:t> utility.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realtime</a:t>
            </a:r>
            <a:r>
              <a:rPr lang="en-US" altLang="en-US" sz="2000" dirty="0"/>
              <a:t>-kernel - RT patch + relevant kernel configuration for real-time scheduling.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xilinx</a:t>
            </a:r>
            <a:r>
              <a:rPr lang="en-US" altLang="en-US" sz="2000" dirty="0"/>
              <a:t>-wrapper - A wrapper over Xilinx layers</a:t>
            </a:r>
            <a:endParaRPr lang="en-US" altLang="en-US" sz="1600" dirty="0"/>
          </a:p>
          <a:p>
            <a:endParaRPr lang="en-US" altLang="en-US" sz="1600" dirty="0"/>
          </a:p>
          <a:p>
            <a:endParaRPr lang="en-US" altLang="en-US" b="1" dirty="0"/>
          </a:p>
          <a:p>
            <a:endParaRPr lang="en-US" altLang="en-US" b="1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108A900-EE94-AA80-1520-AB41A1B62F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Linux distribution platforms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83C3336-F39A-E3B0-AD6E-811596AA73E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04850" y="1543050"/>
            <a:ext cx="10648950" cy="51244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u="sng" dirty="0" err="1"/>
              <a:t>Buildroot</a:t>
            </a:r>
            <a:r>
              <a:rPr lang="en-US" altLang="en-US" sz="2000" dirty="0"/>
              <a:t> : Based on set of </a:t>
            </a:r>
            <a:r>
              <a:rPr lang="en-US" altLang="en-US" sz="2000" dirty="0" err="1"/>
              <a:t>Makefiles</a:t>
            </a:r>
            <a:r>
              <a:rPr lang="en-US" altLang="en-US" sz="2000" dirty="0"/>
              <a:t> and patches that simplifies and automates the process of building a complete and bootable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environment while using cross-compilation to allow building for multiple target platforms on a single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based development system.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Easy to use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Limited configuration settings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Requires full image rebuild</a:t>
            </a:r>
          </a:p>
          <a:p>
            <a:pPr>
              <a:lnSpc>
                <a:spcPct val="70000"/>
              </a:lnSpc>
            </a:pPr>
            <a:r>
              <a:rPr lang="en-US" altLang="en-US" sz="2000" u="sng" dirty="0" err="1"/>
              <a:t>OpenWrt</a:t>
            </a:r>
            <a:r>
              <a:rPr lang="en-US" altLang="en-US" sz="2000" dirty="0"/>
              <a:t> : Is an open-source project for embedded based on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, used on embedded devices to route network traffic . All the components have been optimized to be small enough to fit into the limited storage and memory available in home routers.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Focused on networking gear (routers)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Packages based updated</a:t>
            </a:r>
          </a:p>
          <a:p>
            <a:pPr>
              <a:lnSpc>
                <a:spcPct val="70000"/>
              </a:lnSpc>
            </a:pPr>
            <a:r>
              <a:rPr lang="en-US" altLang="en-US" sz="2000" u="sng" dirty="0" err="1"/>
              <a:t>Yocto</a:t>
            </a:r>
            <a:r>
              <a:rPr lang="en-US" altLang="en-US" sz="2000" dirty="0"/>
              <a:t> :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project is an open source project imitated by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foundation . It provide a set of tools and metadata that enable developers to build custom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distributions for embedded systems.</a:t>
            </a:r>
          </a:p>
          <a:p>
            <a:pPr>
              <a:lnSpc>
                <a:spcPct val="70000"/>
              </a:lnSpc>
            </a:pPr>
            <a:r>
              <a:rPr lang="en-US" altLang="en-US" sz="2000" u="sng" dirty="0" err="1"/>
              <a:t>PetaLinux</a:t>
            </a:r>
            <a:r>
              <a:rPr lang="en-US" altLang="en-US" sz="2000" dirty="0"/>
              <a:t>  : Is a development </a:t>
            </a:r>
            <a:r>
              <a:rPr lang="en-US" altLang="en-US" sz="2000" dirty="0" err="1"/>
              <a:t>enviorment</a:t>
            </a:r>
            <a:r>
              <a:rPr lang="en-US" altLang="en-US" sz="2000" dirty="0"/>
              <a:t> by Xilinx , a leading provider of FPGA and SOC solution . It designed to streamline the development process for embedded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system on Xilinx devices . MPSOC and Zynq SOC.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63144D1-6B84-74BE-1A44-537F41C45D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err="1"/>
              <a:t>PetaLinux</a:t>
            </a:r>
            <a:r>
              <a:rPr lang="en-US" altLang="en-US" dirty="0"/>
              <a:t> compare </a:t>
            </a:r>
            <a:r>
              <a:rPr lang="en-US" altLang="en-US" dirty="0" err="1"/>
              <a:t>Yocto</a:t>
            </a:r>
            <a:r>
              <a:rPr lang="en-US" altLang="en-US" dirty="0"/>
              <a:t> Overview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5EF5020C-4FC6-9A76-6492-5781D4C6925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48910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err="1"/>
              <a:t>PetaLinux</a:t>
            </a:r>
            <a:r>
              <a:rPr lang="en-US" altLang="en-US" sz="2000" dirty="0"/>
              <a:t> Advantages 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Specialized for Xilinx hardware </a:t>
            </a:r>
            <a:r>
              <a:rPr lang="en-US" altLang="en-US" sz="1800" dirty="0"/>
              <a:t>– </a:t>
            </a:r>
            <a:r>
              <a:rPr lang="en-US" altLang="en-US" sz="1800" b="1" dirty="0"/>
              <a:t>specifically tailored for Xilinx FPGA and SOC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Streamlined workflow </a:t>
            </a:r>
            <a:r>
              <a:rPr lang="en-US" altLang="en-US" sz="1800" dirty="0"/>
              <a:t>– </a:t>
            </a:r>
            <a:r>
              <a:rPr lang="en-US" altLang="en-US" sz="1800" b="1" dirty="0"/>
              <a:t>more integrated and streamlined for Xilinx development to </a:t>
            </a:r>
            <a:r>
              <a:rPr lang="en-US" altLang="en-US" sz="1800" b="1" dirty="0" err="1"/>
              <a:t>Yocto</a:t>
            </a:r>
            <a:r>
              <a:rPr lang="en-US" altLang="en-US" sz="1800" b="1" dirty="0"/>
              <a:t> – can reduce development time.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Xilinx support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Pre-built components – configuration optimized for Xilinx devices.</a:t>
            </a:r>
          </a:p>
          <a:p>
            <a:pPr>
              <a:lnSpc>
                <a:spcPct val="80000"/>
              </a:lnSpc>
            </a:pPr>
            <a:r>
              <a:rPr lang="en-US" altLang="en-US" sz="2000" dirty="0" err="1"/>
              <a:t>PetaLinux</a:t>
            </a:r>
            <a:r>
              <a:rPr lang="en-US" altLang="en-US" sz="2000" dirty="0"/>
              <a:t> disadvantages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Vendor Xilinx – lock – not intended for other targets 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Limited flexibility </a:t>
            </a:r>
            <a:r>
              <a:rPr lang="en-US" altLang="en-US" sz="1800" dirty="0"/>
              <a:t>– lack of the flexibility and customization options provided by </a:t>
            </a:r>
            <a:r>
              <a:rPr lang="en-US" altLang="en-US" sz="1800" dirty="0" err="1"/>
              <a:t>Yocto</a:t>
            </a:r>
            <a:r>
              <a:rPr lang="en-US" altLang="en-US" sz="1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Dependency on Xilinx tools – heavily relies on Xilinx development tools which can introduce dependencies and constraints in the development process .</a:t>
            </a:r>
            <a:br>
              <a:rPr lang="en-US" altLang="en-US" sz="2600" dirty="0"/>
            </a:br>
            <a:endParaRPr lang="en-US" altLang="en-US" sz="2600" dirty="0"/>
          </a:p>
          <a:p>
            <a:pPr lvl="1">
              <a:lnSpc>
                <a:spcPct val="80000"/>
              </a:lnSpc>
            </a:pPr>
            <a:endParaRPr lang="en-US" altLang="en-US" sz="2200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3.9600.0"/>
  <p:tag name="AS_RELEASE_DATE" val="2017.01.25"/>
  <p:tag name="AS_TITLE" val="Aspose.Slides for .NET 4.0"/>
  <p:tag name="AS_VERSION" val="17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0BCDE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70D91BC9CAA948A9F0C3D2DF81C129" ma:contentTypeVersion="1" ma:contentTypeDescription="Create a new document." ma:contentTypeScope="" ma:versionID="c203079a55ebebbdfd0011b02d388504">
  <xsd:schema xmlns:xsd="http://www.w3.org/2001/XMLSchema" xmlns:xs="http://www.w3.org/2001/XMLSchema" xmlns:p="http://schemas.microsoft.com/office/2006/metadata/properties" xmlns:ns3="0e7de5b0-a8fa-4fe5-8c70-0faf6faf8707" targetNamespace="http://schemas.microsoft.com/office/2006/metadata/properties" ma:root="true" ma:fieldsID="bb0c84a251d00d0eecf0b9766ee13fc0" ns3:_="">
    <xsd:import namespace="0e7de5b0-a8fa-4fe5-8c70-0faf6faf870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7de5b0-a8fa-4fe5-8c70-0faf6faf870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624525-DA50-4BA9-B250-A1BEAB4EB1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7de5b0-a8fa-4fe5-8c70-0faf6faf87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67848A-AD67-473A-BA86-E1E89E05DD7C}">
  <ds:schemaRefs>
    <ds:schemaRef ds:uri="http://purl.org/dc/terms/"/>
    <ds:schemaRef ds:uri="http://schemas.openxmlformats.org/package/2006/metadata/core-properties"/>
    <ds:schemaRef ds:uri="0e7de5b0-a8fa-4fe5-8c70-0faf6faf8707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801DBD7-5F46-4843-9B25-19F67D261B1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b5a65d61-d7b8-421d-8c35-77932271ec4e}" enabled="1" method="Privileged" siteId="{d9d3d3ff-6c08-40ca-a4a9-aefb873ec0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38425</TotalTime>
  <Words>6325</Words>
  <Application>Microsoft Office PowerPoint</Application>
  <PresentationFormat>Widescreen</PresentationFormat>
  <Paragraphs>747</Paragraphs>
  <Slides>71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-apple-system</vt:lpstr>
      <vt:lpstr>Aptos</vt:lpstr>
      <vt:lpstr>Arial</vt:lpstr>
      <vt:lpstr>Calibri</vt:lpstr>
      <vt:lpstr>Calibri Light</vt:lpstr>
      <vt:lpstr>Courier</vt:lpstr>
      <vt:lpstr>Times New Roman</vt:lpstr>
      <vt:lpstr>var(--fontStack-monospace, ui-monospace, SFMono-Regular, SF Mono, Menlo, Consolas, Liberation Mono, monospace)</vt:lpstr>
      <vt:lpstr>Office Theme</vt:lpstr>
      <vt:lpstr>Yocto Tutorial Beginner</vt:lpstr>
      <vt:lpstr>Syllabus</vt:lpstr>
      <vt:lpstr>Syllabus - continue</vt:lpstr>
      <vt:lpstr>Embedded Systems - Overview</vt:lpstr>
      <vt:lpstr>Embedded Systems – Characteristics </vt:lpstr>
      <vt:lpstr>Embedded Linux - Overview</vt:lpstr>
      <vt:lpstr>Embedded Linux</vt:lpstr>
      <vt:lpstr>Linux distribution platforms</vt:lpstr>
      <vt:lpstr>PetaLinux compare Yocto Overview</vt:lpstr>
      <vt:lpstr>PetaLinux compare Yocto Overview</vt:lpstr>
      <vt:lpstr>OpenEmbedded and Yocto</vt:lpstr>
      <vt:lpstr>Yocto </vt:lpstr>
      <vt:lpstr>PowerPoint Presentation</vt:lpstr>
      <vt:lpstr>Install and build image  </vt:lpstr>
      <vt:lpstr>Bitbake</vt:lpstr>
      <vt:lpstr>Poky - Overview </vt:lpstr>
      <vt:lpstr>Poky User Configuration – Scheme </vt:lpstr>
      <vt:lpstr>Layer Overview</vt:lpstr>
      <vt:lpstr>Layer - bblayers.conf</vt:lpstr>
      <vt:lpstr>Layers practical</vt:lpstr>
      <vt:lpstr>User Configuration Local.conf</vt:lpstr>
      <vt:lpstr>Build System concept</vt:lpstr>
      <vt:lpstr>Artifacts location</vt:lpstr>
      <vt:lpstr>Package  Overview </vt:lpstr>
      <vt:lpstr>Package example</vt:lpstr>
      <vt:lpstr>Recipes - Overview</vt:lpstr>
      <vt:lpstr>Recipes - example</vt:lpstr>
      <vt:lpstr>Recipe build task Overview and examples</vt:lpstr>
      <vt:lpstr>Recipe build task examples</vt:lpstr>
      <vt:lpstr>Recipes build tasks function example  </vt:lpstr>
      <vt:lpstr>Recipes build tasks  </vt:lpstr>
      <vt:lpstr>Recipes build tasks  </vt:lpstr>
      <vt:lpstr>Assignment</vt:lpstr>
      <vt:lpstr>Basic Variables </vt:lpstr>
      <vt:lpstr>Basic Variables</vt:lpstr>
      <vt:lpstr>Basic Variables</vt:lpstr>
      <vt:lpstr>License</vt:lpstr>
      <vt:lpstr>Append files - .bbappend</vt:lpstr>
      <vt:lpstr>Append files - busybox</vt:lpstr>
      <vt:lpstr>Image </vt:lpstr>
      <vt:lpstr>Image Inherit</vt:lpstr>
      <vt:lpstr>Classes  - .bbclass</vt:lpstr>
      <vt:lpstr>Classes – practical</vt:lpstr>
      <vt:lpstr>Linux / U-boot  Fragment – Method1</vt:lpstr>
      <vt:lpstr>Linux Configuration – method1 </vt:lpstr>
      <vt:lpstr>U-boot Configuration – method1 </vt:lpstr>
      <vt:lpstr>Linux / Uboot Configuration – method2</vt:lpstr>
      <vt:lpstr>SDK - Toolchain</vt:lpstr>
      <vt:lpstr>Practice </vt:lpstr>
      <vt:lpstr>Practice </vt:lpstr>
      <vt:lpstr>Practice </vt:lpstr>
      <vt:lpstr>Practice</vt:lpstr>
      <vt:lpstr>Practice</vt:lpstr>
      <vt:lpstr>Practice</vt:lpstr>
      <vt:lpstr>Linux Commands</vt:lpstr>
      <vt:lpstr>Yocto with Xilinx BSP layers</vt:lpstr>
      <vt:lpstr>Xilinx Layers</vt:lpstr>
      <vt:lpstr>Yocto with Xilinx Configuration</vt:lpstr>
      <vt:lpstr>Xilinx Configuration</vt:lpstr>
      <vt:lpstr>Xilinx Configuration</vt:lpstr>
      <vt:lpstr>Xilinx Configuration - Machine</vt:lpstr>
      <vt:lpstr>Artifact – Xilinx </vt:lpstr>
      <vt:lpstr>Commands yocto relate to xilinx</vt:lpstr>
      <vt:lpstr>Appendix Rafael shield distro</vt:lpstr>
      <vt:lpstr>Layers Overview </vt:lpstr>
      <vt:lpstr>Distro Layer - Overview</vt:lpstr>
      <vt:lpstr>Inherit image flow and structure</vt:lpstr>
      <vt:lpstr>project Layer structure </vt:lpstr>
      <vt:lpstr>BSP layer / recipes - Overview</vt:lpstr>
      <vt:lpstr>BSP – machine structure</vt:lpstr>
      <vt:lpstr>Rafael layers packages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Yocto Tutorial Beginner</dc:title>
  <dc:creator>YARON DANIEL</dc:creator>
  <cp:lastModifiedBy>YARON DANIEL</cp:lastModifiedBy>
  <cp:revision>287</cp:revision>
  <cp:lastPrinted>2024-06-03T15:29:06Z</cp:lastPrinted>
  <dcterms:created xsi:type="dcterms:W3CDTF">2024-06-03T15:29:06Z</dcterms:created>
  <dcterms:modified xsi:type="dcterms:W3CDTF">2024-08-21T15:36:29Z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0x0101004970D91BC9CAA948A9F0C3D2DF81C129</vt:lpwstr>
  </property>
</Properties>
</file>