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56" r:id="rId5"/>
    <p:sldId id="262" r:id="rId6"/>
    <p:sldId id="258" r:id="rId7"/>
    <p:sldId id="259" r:id="rId8"/>
    <p:sldId id="257" r:id="rId9"/>
    <p:sldId id="260" r:id="rId10"/>
    <p:sldId id="261" r:id="rId11"/>
    <p:sldId id="296" r:id="rId12"/>
    <p:sldId id="297" r:id="rId13"/>
    <p:sldId id="264" r:id="rId14"/>
    <p:sldId id="277" r:id="rId15"/>
    <p:sldId id="304" r:id="rId16"/>
    <p:sldId id="308" r:id="rId17"/>
    <p:sldId id="300" r:id="rId18"/>
    <p:sldId id="272" r:id="rId19"/>
    <p:sldId id="275" r:id="rId20"/>
    <p:sldId id="271" r:id="rId21"/>
    <p:sldId id="301" r:id="rId22"/>
    <p:sldId id="303" r:id="rId23"/>
    <p:sldId id="281" r:id="rId24"/>
    <p:sldId id="278" r:id="rId25"/>
    <p:sldId id="302" r:id="rId26"/>
    <p:sldId id="274" r:id="rId27"/>
    <p:sldId id="311" r:id="rId28"/>
    <p:sldId id="267" r:id="rId29"/>
    <p:sldId id="315" r:id="rId30"/>
    <p:sldId id="317" r:id="rId31"/>
    <p:sldId id="318" r:id="rId32"/>
    <p:sldId id="288" r:id="rId33"/>
    <p:sldId id="313" r:id="rId34"/>
    <p:sldId id="314" r:id="rId35"/>
    <p:sldId id="305" r:id="rId36"/>
    <p:sldId id="292" r:id="rId37"/>
    <p:sldId id="294" r:id="rId38"/>
    <p:sldId id="316" r:id="rId39"/>
    <p:sldId id="266" r:id="rId40"/>
    <p:sldId id="310" r:id="rId41"/>
    <p:sldId id="273" r:id="rId42"/>
    <p:sldId id="312" r:id="rId43"/>
    <p:sldId id="269" r:id="rId44"/>
    <p:sldId id="306" r:id="rId45"/>
    <p:sldId id="280" r:id="rId46"/>
    <p:sldId id="309" r:id="rId47"/>
    <p:sldId id="284" r:id="rId48"/>
    <p:sldId id="291" r:id="rId49"/>
    <p:sldId id="283" r:id="rId50"/>
    <p:sldId id="286" r:id="rId51"/>
    <p:sldId id="287" r:id="rId52"/>
    <p:sldId id="285" r:id="rId53"/>
    <p:sldId id="289" r:id="rId54"/>
    <p:sldId id="293" r:id="rId55"/>
    <p:sldId id="298" r:id="rId56"/>
  </p:sldIdLst>
  <p:sldSz cx="12192000" cy="6858000"/>
  <p:notesSz cx="6858000" cy="9144000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29:4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24575,'13'0'0,"1"-2"0,-1 0 0,16-4 0,25-5 0,413 3 0,-270 10 0,1771-2 0,-1945-1 0,0-2 0,-1-1 0,1 0 0,34-13 0,28-5 0,-30 11 0,0 3 0,103-2 0,30 9 0,131 4 0,-3 37 0,-34-3 0,-206-34 0,-56-4 0,0 1 0,-1 1 0,1 1 0,-1 1 0,1 0 0,36 13 0,-12 0 0,48 10 0,13 4 0,-94-26 0,-1 0 0,0 0 0,0 1 0,0 0 0,-1 1 0,0 0 0,0 0 0,0 1 0,-1 0 0,0 1 0,0-1 0,-1 2 0,0-1 0,0 1 0,-1 0 0,0 0 0,-1 1 0,0 0 0,-1 0 0,0 0 0,0 0 0,-1 1 0,0-1 0,-1 1 0,2 15 0,-4-15 0,0 1 0,0-1 0,-1 1 0,-1-1 0,0 0 0,0 0 0,-1 0 0,-9 20 0,9-24 0,-1-1 0,1 0 0,-2 0 0,1 0 0,-1 0 0,0-1 0,0 1 0,0-1 0,-1-1 0,1 1 0,-1-1 0,-1 0 0,1 0 0,-12 5 0,-5 1 0,-2 2 0,-1-1 0,0-1 0,-33 7 0,-100 20 0,85-17 0,0-3 0,-2-4 0,-126 7 0,169-19 0,-55 11 0,-25 1 0,75-12 0,-180 13 0,119-4 0,-198-7 0,146-6 0,-2245 3 0,2360-1 0,-56-11 0,-24-1 0,106 12 0,0 1 0,0-2 0,0 1 0,1-1 0,-1-1 0,0 0 0,1 0 0,0-1 0,0 0 0,0-1 0,-15-10 0,2-2 0,2-1 0,-37-40 0,42 42 0,-16-13 0,24 23 0,1 1 0,0-1 0,0 0 0,0 0 0,1-1 0,0 0 0,-6-10 0,-1-11 0,1-1 0,2-1 0,1 0 0,1 0 0,1-1 0,-2-41 0,0 7 0,-13-21-1365,18 67-5461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2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3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1:21:4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6 109 24575,'23'-1'0,"1"-2"0,-1-1 0,43-13 0,4-1 0,41 1 0,1 5 0,201 4 0,-236 6 0,86-14 0,-148 14 0,101-6 0,146 8 0,-106 2 0,60-2 0,893 16 0,-541-5 0,-545-10 0,-1 1 0,0 2 0,0 0 0,34 11 0,-27-7 0,50 8 0,-70-15 0,0 1 0,-1 0 0,1 0 0,0 0 0,-1 1 0,0 0 0,0 1 0,0 0 0,0 0 0,0 1 0,-1 0 0,0 0 0,0 1 0,0 0 0,-1 0 0,0 1 0,0-1 0,0 1 0,-1 0 0,0 1 0,0 0 0,-1-1 0,0 1 0,-1 1 0,1-1 0,-2 0 0,4 15 0,-4-15 0,-1 1 0,0 0 0,0-1 0,-1 1 0,0 0 0,0 0 0,-1-1 0,0 1 0,-1 0 0,0-1 0,0 1 0,-1-1 0,0 0 0,-8 15 0,4-12 0,0 0 0,-1 0 0,-1-1 0,0 0 0,0-1 0,-1 0 0,0 0 0,-21 13 0,-10 1 0,0-2 0,-1-2 0,-1-1 0,-66 16 0,-184 42 0,144-57 0,73-12 0,-89 5 0,-184-12 0,144-3 0,133 3 0,-557-15 0,275 3 0,161-14 0,130 15 0,-77-4 0,-62 18 0,-81-6 0,268 0 0,-1-1 0,1 0 0,0 0 0,0-2 0,0 0 0,1-1 0,0 0 0,0-1 0,1 0 0,0-1 0,0-1 0,1 0 0,0-1 0,1 0 0,0-1 0,-15-22 0,18 22 12,1-1 0,1 0 0,1 0 0,-1 0 0,2-1 0,0 0 0,1 0 0,0 0 0,-1-22 0,3 29-86,0-1-1,1 0 1,0 1 0,0-1 0,1 0-1,0 1 1,1-1 0,-1 1 0,1-1-1,1 1 1,-1 0 0,1 0 0,1 0-1,-1 0 1,1 0 0,0 1 0,1 0-1,0 0 1,5-6 0,3 2-6752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>
            <a:extLst>
              <a:ext uri="{FF2B5EF4-FFF2-40B4-BE49-F238E27FC236}">
                <a16:creationId xmlns:a16="http://schemas.microsoft.com/office/drawing/2014/main" id="{8A175B38-16B8-040B-300A-36F51A47CA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5" name="Date Placeholder 2">
            <a:extLst>
              <a:ext uri="{FF2B5EF4-FFF2-40B4-BE49-F238E27FC236}">
                <a16:creationId xmlns:a16="http://schemas.microsoft.com/office/drawing/2014/main" id="{3FA141B8-F690-8CBF-C3A5-87A569FF6C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D982256-A32E-4645-8F4C-93CBCC213960}" type="datetimeFigureOut">
              <a:rPr lang="he-IL" altLang="he-IL"/>
              <a:pPr/>
              <a:t>י"ח/תמוז/תשפ"ד</a:t>
            </a:fld>
            <a:endParaRPr lang="he-IL" altLang="he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383D1F-250A-024F-1327-CA98C4CB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e-I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DAAEB3-022F-1B04-4398-FE6C8D2D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3318" name="Footer Placeholder 5">
            <a:extLst>
              <a:ext uri="{FF2B5EF4-FFF2-40B4-BE49-F238E27FC236}">
                <a16:creationId xmlns:a16="http://schemas.microsoft.com/office/drawing/2014/main" id="{D806334B-6945-4756-E049-A98D2CBA5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9" name="Slide Number Placeholder 6">
            <a:extLst>
              <a:ext uri="{FF2B5EF4-FFF2-40B4-BE49-F238E27FC236}">
                <a16:creationId xmlns:a16="http://schemas.microsoft.com/office/drawing/2014/main" id="{FDC6ED28-94AF-5018-F716-835D4E80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B9FF11F9-48A8-4529-9644-51D7A3479C7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fld id="{9053DC44-866F-4CA3-9020-5BA85FED342B}" type="slidenum">
              <a:rPr lang="he-IL" sz="1200" b="0" strike="noStrike" spc="-1">
                <a:solidFill>
                  <a:srgbClr val="000000"/>
                </a:solidFill>
                <a:latin typeface="Calibri"/>
              </a:rPr>
              <a:t>13</a:t>
            </a:fld>
            <a:endParaRPr lang="en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48CB9C2-17F1-341E-17BB-BCCEB70C7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80EDFB6-29C2-AB25-1010-FA289CE9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7845C88-573A-2AD3-2BB3-70B1E3C6C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49677-04B5-498E-9D38-E18DB4D60C15}" type="slidenum">
              <a:rPr lang="he-IL" altLang="he-IL"/>
              <a:pPr/>
              <a:t>23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32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29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61D37D5-883B-A23F-3501-63A6D8D2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1F29D3E-1786-CF01-36A7-79DA773C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FDB323D-4E21-75D1-C48E-76C6A8D61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19522-384A-46E1-93FD-C82047C52D3A}" type="slidenum">
              <a:rPr lang="he-IL" altLang="he-IL"/>
              <a:pPr/>
              <a:t>36</a:t>
            </a:fld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91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808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4748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634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0079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9551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4086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4058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199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33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12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A4B3CD-5E6D-9AEB-67E5-E3C8095D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03A5A2C-0542-3FEB-30ED-4F15BDA43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Edit Master text styles</a:t>
            </a:r>
          </a:p>
          <a:p>
            <a:pPr lvl="1"/>
            <a:r>
              <a:rPr lang="he-IL" altLang="he-IL"/>
              <a:t>Second level</a:t>
            </a:r>
          </a:p>
          <a:p>
            <a:pPr lvl="2"/>
            <a:r>
              <a:rPr lang="he-IL" altLang="he-IL"/>
              <a:t>Third level</a:t>
            </a:r>
          </a:p>
          <a:p>
            <a:pPr lvl="3"/>
            <a:r>
              <a:rPr lang="he-IL" altLang="he-IL"/>
              <a:t>Fourth level</a:t>
            </a:r>
          </a:p>
          <a:p>
            <a:pPr lvl="4"/>
            <a:r>
              <a:rPr lang="he-IL" altLang="he-IL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3B361293-9406-6A26-F4F5-E5EF5F1C1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E55DE3-F7C7-4763-8DD7-83476A64C3CD}" type="datetime1">
              <a:rPr lang="he-IL"/>
              <a:pPr>
                <a:defRPr/>
              </a:pPr>
              <a:t>י"ח/תמוז/תשפ"ד</a:t>
            </a:fld>
            <a:endParaRPr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C4C78599-EA58-F28D-BA2B-083002F5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2495CFFD-100E-27DD-147E-68F7BB2F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276AE1-9915-463E-A3DD-47403DB6019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Xilinx/meta-xilinx.git" TargetMode="External"/><Relationship Id="rId2" Type="http://schemas.openxmlformats.org/officeDocument/2006/relationships/hyperlink" Target="https://github.com/Xilinx/meta-xilinx/tree/kirkstone-n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linx/meta-xilinx-tool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906CF0-2F96-0CED-BA9C-C473E4ACF80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 algn="ctr"/>
            <a:r>
              <a:rPr lang="en-US" altLang="en-US" sz="6000"/>
              <a:t>Yocto Tutorial Beginner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1A4AECB4-C7C3-A807-D493-93CDC55A086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/>
              <a:t>Yaron Daniel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73E623-7C37-94CD-A4C5-3EFEF673D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OpenEmbedded and Yocto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E2A9438-2DD7-1680-86B2-2059792482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OpenEmbedded is the underlying build framework , while Yocto project builds upon it to provide a comprehensive set of tools , documents,and best practices for embedded linux development .</a:t>
            </a:r>
          </a:p>
          <a:p>
            <a:r>
              <a:rPr lang="en-US" altLang="en-US"/>
              <a:t>Developers often use the Yocto project to create custom linux distro for their embedded systems , leveraging both OpenEmbedded capabilities and additional features provide Yocto.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D40FF48-21AF-80B0-ACCD-AA8C6AE66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2420938"/>
            <a:ext cx="10515600" cy="1325562"/>
          </a:xfrm>
        </p:spPr>
        <p:txBody>
          <a:bodyPr/>
          <a:lstStyle/>
          <a:p>
            <a:pPr algn="ctr"/>
            <a:r>
              <a:rPr lang="en-US" altLang="en-US"/>
              <a:t>Yocto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D0021-68DF-DD04-B1E3-5AFC43B9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614"/>
          <a:stretch/>
        </p:blipFill>
        <p:spPr>
          <a:xfrm>
            <a:off x="457259" y="457200"/>
            <a:ext cx="11279068" cy="594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961300C-65FD-3680-A9B1-60A217C58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Igor WIP</a:t>
            </a:r>
            <a:endParaRPr lang="he-IL" altLang="en-US" dirty="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9637B587-3869-8BA3-D9D9-001A9B566CD5}"/>
              </a:ext>
            </a:extLst>
          </p:cNvPr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Instruction how to access Docker Image to build for the practice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Install and build image	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914281" y="1494252"/>
            <a:ext cx="10514231" cy="46919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>
            <a:noAutofit/>
          </a:bodyPr>
          <a:lstStyle/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Download page:</a:t>
            </a: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    https://docs.yoctoproject.org/4.0.18/brief-yoctoprojectqs/index.html     (</a:t>
            </a:r>
            <a:r>
              <a:rPr lang="en-US" sz="1600" spc="-1" dirty="0" err="1">
                <a:solidFill>
                  <a:srgbClr val="000000"/>
                </a:solidFill>
                <a:latin typeface="Calibri"/>
                <a:ea typeface="Arial"/>
              </a:rPr>
              <a:t>kirksotne</a:t>
            </a: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 version)</a:t>
            </a: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- Include step by step install and system requirement according to branch version .</a:t>
            </a: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Releases tables:   </a:t>
            </a:r>
            <a:r>
              <a:rPr lang="en-US" sz="1600" u="sng" spc="-1" dirty="0">
                <a:solidFill>
                  <a:srgbClr val="CCCCFF"/>
                </a:solidFill>
                <a:latin typeface="Calibri"/>
                <a:ea typeface="Arial"/>
                <a:hlinkClick r:id="rId3"/>
              </a:rPr>
              <a:t>https://wiki.yoctoproject.org/wiki/Releases</a:t>
            </a: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Include data for supported versions and status</a:t>
            </a: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FA25AD0-94DB-46A4-349C-F8D0DC373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Install and build image 	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6D73-D5AE-31D2-6EF3-D3099CB8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  <a:ln>
            <a:miter lim="800000"/>
          </a:ln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Steps:</a:t>
            </a:r>
          </a:p>
          <a:p>
            <a:pPr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mkdir</a:t>
            </a:r>
            <a:r>
              <a:rPr lang="en-US" altLang="en-US" sz="1600" dirty="0"/>
              <a:t> -p /</a:t>
            </a:r>
            <a:r>
              <a:rPr lang="en-US" altLang="en-US" sz="1600" dirty="0" err="1"/>
              <a:t>YoctoStudent</a:t>
            </a:r>
            <a:endParaRPr lang="en-US" altLang="en-US" sz="1600" dirty="0"/>
          </a:p>
          <a:p>
            <a:pPr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chown</a:t>
            </a:r>
            <a:r>
              <a:rPr lang="en-US" altLang="en-US" sz="1600" dirty="0"/>
              <a:t> -R ubuntu /</a:t>
            </a:r>
            <a:r>
              <a:rPr lang="en-US" altLang="en-US" sz="1600" dirty="0" err="1"/>
              <a:t>YoctoStudent</a:t>
            </a:r>
            <a:endParaRPr lang="en-US" altLang="en-US" sz="1600" dirty="0"/>
          </a:p>
          <a:p>
            <a:pPr>
              <a:defRPr/>
            </a:pPr>
            <a:r>
              <a:rPr lang="en-US" altLang="en-US" sz="1600" dirty="0"/>
              <a:t>cd /</a:t>
            </a:r>
            <a:r>
              <a:rPr lang="en-US" altLang="en-US" sz="1600" dirty="0" err="1"/>
              <a:t>YoctoStudent</a:t>
            </a:r>
            <a:endParaRPr lang="en-US" altLang="en-US" sz="1600" dirty="0"/>
          </a:p>
          <a:p>
            <a:pPr>
              <a:defRPr/>
            </a:pPr>
            <a:r>
              <a:rPr lang="en-US" altLang="en-US" sz="1600" dirty="0"/>
              <a:t>Install Packages: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1200" dirty="0" err="1"/>
              <a:t>sudo</a:t>
            </a:r>
            <a:r>
              <a:rPr lang="en-US" altLang="en-US" sz="1200" dirty="0"/>
              <a:t> apt install gawk </a:t>
            </a:r>
            <a:r>
              <a:rPr lang="en-US" altLang="en-US" sz="1200" dirty="0" err="1"/>
              <a:t>wget</a:t>
            </a:r>
            <a:r>
              <a:rPr lang="en-US" altLang="en-US" sz="1200" dirty="0"/>
              <a:t> git </a:t>
            </a:r>
            <a:r>
              <a:rPr lang="en-US" altLang="en-US" sz="1200" dirty="0" err="1"/>
              <a:t>diffstat</a:t>
            </a:r>
            <a:r>
              <a:rPr lang="en-US" altLang="en-US" sz="1200" dirty="0"/>
              <a:t> unzip </a:t>
            </a:r>
            <a:r>
              <a:rPr lang="en-US" altLang="en-US" sz="1200" dirty="0" err="1"/>
              <a:t>texinfo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gcc</a:t>
            </a:r>
            <a:r>
              <a:rPr lang="en-US" altLang="en-US" sz="1200" dirty="0"/>
              <a:t> build-essential </a:t>
            </a:r>
            <a:r>
              <a:rPr lang="en-US" altLang="en-US" sz="1200" dirty="0" err="1"/>
              <a:t>chrpath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socat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cpio</a:t>
            </a:r>
            <a:r>
              <a:rPr lang="en-US" altLang="en-US" sz="1200" dirty="0"/>
              <a:t> python3 python3-pip python3-pexpect </a:t>
            </a:r>
            <a:r>
              <a:rPr lang="en-US" altLang="en-US" sz="1200" dirty="0" err="1"/>
              <a:t>xz</a:t>
            </a:r>
            <a:r>
              <a:rPr lang="en-US" altLang="en-US" sz="1200" dirty="0"/>
              <a:t>-utils </a:t>
            </a:r>
            <a:r>
              <a:rPr lang="en-US" altLang="en-US" sz="1200" dirty="0" err="1"/>
              <a:t>debianutils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iputils</a:t>
            </a:r>
            <a:r>
              <a:rPr lang="en-US" altLang="en-US" sz="1200" dirty="0"/>
              <a:t>-ping python3-git python3-jinja2 libegl1-mesa libsdl1.2-dev python3-subunit mesa-common-dev </a:t>
            </a:r>
            <a:r>
              <a:rPr lang="en-US" altLang="en-US" sz="1200" dirty="0" err="1"/>
              <a:t>zstd</a:t>
            </a:r>
            <a:r>
              <a:rPr lang="en-US" altLang="en-US" sz="1200" dirty="0"/>
              <a:t> liblz4-tool file locales</a:t>
            </a:r>
          </a:p>
          <a:p>
            <a:pPr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locale-gen en_US.UTF-8</a:t>
            </a:r>
          </a:p>
          <a:p>
            <a:pPr>
              <a:defRPr/>
            </a:pPr>
            <a:r>
              <a:rPr lang="en-US" altLang="en-US" sz="1600" dirty="0"/>
              <a:t> git clone git://git.yoctoproject.org/poky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cd 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git checkout -t origin/</a:t>
            </a:r>
            <a:r>
              <a:rPr lang="en-US" altLang="en-US" sz="1600" dirty="0" err="1"/>
              <a:t>kirkstone</a:t>
            </a:r>
            <a:r>
              <a:rPr lang="en-US" altLang="en-US" sz="1600" dirty="0"/>
              <a:t> -b my-</a:t>
            </a:r>
            <a:r>
              <a:rPr lang="en-US" altLang="en-US" sz="1600" dirty="0" err="1"/>
              <a:t>kirkstone</a:t>
            </a: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. </a:t>
            </a:r>
            <a:r>
              <a:rPr lang="en-US" altLang="en-US" sz="1600" dirty="0" err="1"/>
              <a:t>oe</a:t>
            </a:r>
            <a:r>
              <a:rPr lang="en-US" altLang="en-US" sz="1600" dirty="0"/>
              <a:t>-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-build-env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export LC_ALL=C    # for every terminal add this line to ~/.</a:t>
            </a:r>
            <a:r>
              <a:rPr lang="en-US" altLang="en-US" sz="1600" dirty="0" err="1"/>
              <a:t>bashrc</a:t>
            </a:r>
            <a:r>
              <a:rPr lang="en-US" altLang="en-US" sz="16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 core-image-minimal</a:t>
            </a:r>
          </a:p>
          <a:p>
            <a:pPr>
              <a:defRPr/>
            </a:pPr>
            <a:r>
              <a:rPr lang="en-US" altLang="en-US" dirty="0">
                <a:highlight>
                  <a:srgbClr val="00FF00"/>
                </a:highlight>
              </a:rPr>
              <a:t>Show live on terminal   (without run </a:t>
            </a:r>
            <a:r>
              <a:rPr lang="en-US" altLang="en-US" dirty="0" err="1">
                <a:highlight>
                  <a:srgbClr val="00FF00"/>
                </a:highlight>
              </a:rPr>
              <a:t>bitbake</a:t>
            </a:r>
            <a:r>
              <a:rPr lang="en-US" altLang="en-US" dirty="0">
                <a:highlight>
                  <a:srgbClr val="00FF00"/>
                </a:highlight>
              </a:rPr>
              <a:t> build – just check that </a:t>
            </a:r>
            <a:r>
              <a:rPr lang="en-US" altLang="en-US" dirty="0" err="1">
                <a:highlight>
                  <a:srgbClr val="00FF00"/>
                </a:highlight>
              </a:rPr>
              <a:t>bitbake</a:t>
            </a:r>
            <a:r>
              <a:rPr lang="en-US" altLang="en-US" dirty="0">
                <a:highlight>
                  <a:srgbClr val="00FF00"/>
                </a:highlight>
              </a:rPr>
              <a:t> is working)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F06AF99-CEDB-DEBF-F471-BF957325A3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013" y="188913"/>
            <a:ext cx="10515600" cy="1325562"/>
          </a:xfrm>
        </p:spPr>
        <p:txBody>
          <a:bodyPr/>
          <a:lstStyle/>
          <a:p>
            <a:r>
              <a:rPr lang="en-US" altLang="en-US" dirty="0" err="1"/>
              <a:t>Bitbake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3110DA4-5AB4-FD63-984B-04820A2A08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12875"/>
            <a:ext cx="10515600" cy="4351338"/>
          </a:xfrm>
        </p:spPr>
        <p:txBody>
          <a:bodyPr/>
          <a:lstStyle/>
          <a:p>
            <a:r>
              <a:rPr lang="en-US" altLang="en-US" dirty="0"/>
              <a:t>The task executor and scheduler used by the </a:t>
            </a:r>
            <a:r>
              <a:rPr lang="en-US" altLang="en-US" dirty="0" err="1"/>
              <a:t>OpenEmbedded</a:t>
            </a:r>
            <a:r>
              <a:rPr lang="en-US" altLang="en-US" dirty="0"/>
              <a:t> build system to build images.</a:t>
            </a:r>
          </a:p>
          <a:p>
            <a:r>
              <a:rPr lang="en-US" altLang="en-US" dirty="0"/>
              <a:t>It reads metadata and executes tasks defined in those files to build software packages and create images.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B293DCF4-82A0-EE4A-80B6-4E77A927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" b="2774"/>
          <a:stretch>
            <a:fillRect/>
          </a:stretch>
        </p:blipFill>
        <p:spPr bwMode="auto">
          <a:xfrm>
            <a:off x="1133475" y="3292475"/>
            <a:ext cx="5540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98A4CFB-C617-9432-9C5C-D1A3473966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Poky - Overview	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1AF5577-6500-C614-E295-37624AC7B3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77950"/>
            <a:ext cx="10515600" cy="4351338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/>
              <a:t>Reference embedded distribution and a reference test configuration.</a:t>
            </a:r>
          </a:p>
          <a:p>
            <a:pPr>
              <a:defRPr/>
            </a:pPr>
            <a:r>
              <a:rPr dirty="0"/>
              <a:t>Poky provide the following :</a:t>
            </a:r>
          </a:p>
          <a:p>
            <a:pPr lvl="1">
              <a:defRPr/>
            </a:pPr>
            <a:r>
              <a:rPr dirty="0"/>
              <a:t>A base-level functional distro used to illustrate to customize a distribution.</a:t>
            </a:r>
          </a:p>
          <a:p>
            <a:pPr lvl="1">
              <a:defRPr/>
            </a:pPr>
            <a:r>
              <a:rPr dirty="0"/>
              <a:t>A means by which to test the </a:t>
            </a:r>
            <a:r>
              <a:rPr dirty="0" err="1"/>
              <a:t>Yocto</a:t>
            </a:r>
            <a:r>
              <a:rPr dirty="0"/>
              <a:t> components</a:t>
            </a:r>
          </a:p>
          <a:p>
            <a:pPr lvl="1">
              <a:defRPr/>
            </a:pPr>
            <a:r>
              <a:rPr dirty="0"/>
              <a:t>Download the </a:t>
            </a:r>
            <a:r>
              <a:rPr dirty="0" err="1"/>
              <a:t>Yocto</a:t>
            </a:r>
            <a:r>
              <a:rPr dirty="0"/>
              <a:t> : </a:t>
            </a:r>
            <a:r>
              <a:rPr dirty="0" err="1"/>
              <a:t>Bitbake</a:t>
            </a:r>
            <a:r>
              <a:rPr dirty="0"/>
              <a:t> , </a:t>
            </a:r>
            <a:r>
              <a:rPr dirty="0" err="1"/>
              <a:t>OpenEmbedded-core,documentation</a:t>
            </a:r>
            <a:r>
              <a:rPr dirty="0"/>
              <a:t> and source of information.</a:t>
            </a:r>
            <a:endParaRPr lang="he-IL" dirty="0"/>
          </a:p>
          <a:p>
            <a:pPr lvl="1">
              <a:defRPr/>
            </a:pPr>
            <a:r>
              <a:rPr b="1" dirty="0"/>
              <a:t>Show on terminal poky structure</a:t>
            </a:r>
            <a:r>
              <a:rPr lang="en-US" b="1" dirty="0"/>
              <a:t> : </a:t>
            </a:r>
          </a:p>
          <a:p>
            <a:pPr marL="457200" lvl="1" indent="0">
              <a:buNone/>
              <a:defRPr/>
            </a:pPr>
            <a:r>
              <a:rPr lang="en-US" dirty="0">
                <a:hlinkClick r:id="rId2"/>
              </a:rPr>
              <a:t>poky: Poky is a reference distribution of the </a:t>
            </a:r>
            <a:r>
              <a:rPr lang="en-US" dirty="0" err="1">
                <a:hlinkClick r:id="rId2"/>
              </a:rPr>
              <a:t>Yocto</a:t>
            </a:r>
            <a:r>
              <a:rPr lang="en-US" dirty="0">
                <a:hlinkClick r:id="rId2"/>
              </a:rPr>
              <a:t> Project®.</a:t>
            </a:r>
            <a:endParaRPr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DCE913C-C4F0-559C-C6F0-BE0444E362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543595"/>
          </a:xfrm>
        </p:spPr>
        <p:txBody>
          <a:bodyPr/>
          <a:lstStyle/>
          <a:p>
            <a:r>
              <a:rPr lang="en-US" altLang="en-US" sz="2000" dirty="0"/>
              <a:t>Layer Overview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0651477-4F03-E7F3-79EF-8BAFF92E74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056605"/>
            <a:ext cx="10515600" cy="4576763"/>
          </a:xfrm>
        </p:spPr>
        <p:txBody>
          <a:bodyPr/>
          <a:lstStyle/>
          <a:p>
            <a:r>
              <a:rPr lang="en-US" altLang="en-US" sz="1600" dirty="0"/>
              <a:t>A collection of related recipes .</a:t>
            </a:r>
          </a:p>
          <a:p>
            <a:r>
              <a:rPr lang="en-US" altLang="en-US" sz="1600" dirty="0"/>
              <a:t>Layer allow you to consolidate relate metadata to customize your build.</a:t>
            </a:r>
          </a:p>
          <a:p>
            <a:r>
              <a:rPr lang="en-US" altLang="en-US" sz="1600" dirty="0"/>
              <a:t>Layer isolate information used when building for multiple architectures.</a:t>
            </a:r>
          </a:p>
          <a:p>
            <a:r>
              <a:rPr lang="en-US" altLang="en-US" sz="1600" dirty="0"/>
              <a:t>Layer are hierarchical in their ability to override previous specifications.</a:t>
            </a:r>
          </a:p>
          <a:p>
            <a:r>
              <a:rPr lang="en-US" altLang="en-US" sz="1600" dirty="0"/>
              <a:t>You can include any number of available layers from the </a:t>
            </a:r>
            <a:r>
              <a:rPr lang="en-US" altLang="en-US" sz="1600" dirty="0" err="1"/>
              <a:t>Yocto</a:t>
            </a:r>
            <a:r>
              <a:rPr lang="en-US" altLang="en-US" sz="1600" dirty="0"/>
              <a:t> project and customize the build by add our layers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2FDF4-F34D-237C-0AEB-FBA3191B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645024"/>
            <a:ext cx="6900706" cy="30243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FD7E7B0-5A50-6650-2CF3-09BFCB6E0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bblayers.conf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9FC4-7FB2-5845-CB9C-3484AD16FE6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is a configuration file used by the build systems</a:t>
            </a:r>
          </a:p>
          <a:p>
            <a:pPr>
              <a:defRPr/>
            </a:pP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In this file the set of layers are defined that should be included in a build.</a:t>
            </a:r>
          </a:p>
          <a:p>
            <a:pPr>
              <a:defRPr/>
            </a:pP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file specifies the location of each layer on the local file system.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Show on terminal </a:t>
            </a:r>
          </a:p>
          <a:p>
            <a:pPr>
              <a:defRPr/>
            </a:pPr>
            <a:r>
              <a:rPr lang="en-US" altLang="en-US" dirty="0"/>
              <a:t>Commands</a:t>
            </a:r>
          </a:p>
          <a:p>
            <a:pPr lvl="1">
              <a:defRPr/>
            </a:pPr>
            <a:r>
              <a:rPr lang="en-US" altLang="en-US" dirty="0"/>
              <a:t>Show layers: </a:t>
            </a:r>
            <a:r>
              <a:rPr lang="en-US" altLang="en-US" dirty="0" err="1"/>
              <a:t>bitbake</a:t>
            </a:r>
            <a:r>
              <a:rPr lang="en-US" altLang="en-US" dirty="0"/>
              <a:t>-layers show-layers  (should run from build folder)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281F66-F33E-0AC1-10D3-CB6BEACC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practical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0FC-E540-AA6F-6326-BD51118E9E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Show on terminal commands:</a:t>
            </a:r>
          </a:p>
          <a:p>
            <a:pPr lvl="1">
              <a:defRPr/>
            </a:pPr>
            <a:r>
              <a:rPr lang="en-US" altLang="en-US" dirty="0"/>
              <a:t>Help : </a:t>
            </a:r>
            <a:r>
              <a:rPr lang="en-US" altLang="en-US" dirty="0" err="1"/>
              <a:t>bitbake</a:t>
            </a:r>
            <a:r>
              <a:rPr lang="en-US" altLang="en-US" dirty="0"/>
              <a:t>-layers –h</a:t>
            </a:r>
          </a:p>
          <a:p>
            <a:pPr lvl="1">
              <a:defRPr/>
            </a:pPr>
            <a:r>
              <a:rPr lang="en-US" altLang="en-US" dirty="0"/>
              <a:t>Show layers :  </a:t>
            </a:r>
            <a:r>
              <a:rPr lang="en-US" altLang="en-US" dirty="0" err="1"/>
              <a:t>bitbake</a:t>
            </a:r>
            <a:r>
              <a:rPr lang="en-US" altLang="en-US" dirty="0"/>
              <a:t>-layers show-layers</a:t>
            </a:r>
          </a:p>
          <a:p>
            <a:pPr lvl="1">
              <a:defRPr/>
            </a:pPr>
            <a:r>
              <a:rPr lang="en-US" altLang="en-US" dirty="0"/>
              <a:t>Create layer : </a:t>
            </a:r>
            <a:r>
              <a:rPr lang="en-US" altLang="en-US" dirty="0" err="1"/>
              <a:t>bitbake</a:t>
            </a:r>
            <a:r>
              <a:rPr lang="en-US" altLang="en-US" dirty="0"/>
              <a:t>-layers create-layer &lt;path/to/layer&gt;</a:t>
            </a:r>
          </a:p>
          <a:p>
            <a:pPr lvl="1">
              <a:defRPr/>
            </a:pPr>
            <a:r>
              <a:rPr lang="en-US" altLang="en-US" dirty="0"/>
              <a:t>Add layer : </a:t>
            </a:r>
            <a:r>
              <a:rPr lang="en-US" altLang="en-US" dirty="0" err="1"/>
              <a:t>bitbake</a:t>
            </a:r>
            <a:r>
              <a:rPr lang="en-US" altLang="en-US" dirty="0"/>
              <a:t>-layers add-layer &lt;path/to/layer&gt;</a:t>
            </a:r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 lvl="1">
              <a:defRPr/>
            </a:pPr>
            <a:r>
              <a:rPr lang="en-US" altLang="en-US" sz="2000" dirty="0" err="1"/>
              <a:t>Bitbake</a:t>
            </a:r>
            <a:r>
              <a:rPr lang="en-US" altLang="en-US" sz="2000" dirty="0"/>
              <a:t>-layers create-layer ~/</a:t>
            </a:r>
            <a:r>
              <a:rPr lang="en-US" altLang="en-US" sz="2000" dirty="0" err="1"/>
              <a:t>YoctoStudent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 err="1"/>
              <a:t>Bitbake</a:t>
            </a:r>
            <a:r>
              <a:rPr lang="en-US" altLang="en-US" sz="2000" dirty="0"/>
              <a:t>-layers add-layer ~/</a:t>
            </a:r>
            <a:r>
              <a:rPr lang="en-US" altLang="en-US" sz="2000" dirty="0" err="1"/>
              <a:t>YoctoStudent</a:t>
            </a:r>
            <a:r>
              <a:rPr lang="en-US" altLang="en-US" sz="2000" dirty="0"/>
              <a:t>  (from build </a:t>
            </a:r>
            <a:r>
              <a:rPr lang="en-US" altLang="en-US" sz="2000" dirty="0" err="1"/>
              <a:t>dir</a:t>
            </a:r>
            <a:r>
              <a:rPr lang="en-US" altLang="en-US" sz="2000" dirty="0"/>
              <a:t>)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91D25D-93B4-E0FE-CF42-5415EBC27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28613"/>
            <a:ext cx="10515600" cy="580107"/>
          </a:xfrm>
        </p:spPr>
        <p:txBody>
          <a:bodyPr/>
          <a:lstStyle/>
          <a:p>
            <a:r>
              <a:rPr lang="en-US" altLang="en-US" sz="2400" dirty="0"/>
              <a:t>Topics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768D27D-ADEC-6B11-CE7F-E077AE41C4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384300"/>
            <a:ext cx="10515600" cy="53768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500" dirty="0"/>
              <a:t>Introduction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Embedded system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Embedded Linux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Linux distribution build platforms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 err="1"/>
              <a:t>Petalinux</a:t>
            </a:r>
            <a:r>
              <a:rPr lang="en-US" altLang="en-US" sz="1300" dirty="0"/>
              <a:t> compare </a:t>
            </a:r>
            <a:r>
              <a:rPr lang="en-US" altLang="en-US" sz="1300" dirty="0" err="1"/>
              <a:t>Yocto</a:t>
            </a:r>
            <a:endParaRPr lang="en-US" altLang="en-US" sz="1300" dirty="0"/>
          </a:p>
          <a:p>
            <a:pPr lvl="1">
              <a:lnSpc>
                <a:spcPct val="70000"/>
              </a:lnSpc>
            </a:pPr>
            <a:r>
              <a:rPr lang="en-US" altLang="en-US" sz="1300" dirty="0" err="1"/>
              <a:t>OpenEmbedded</a:t>
            </a:r>
            <a:r>
              <a:rPr lang="en-US" altLang="en-US" sz="1300" dirty="0"/>
              <a:t> and </a:t>
            </a:r>
            <a:r>
              <a:rPr lang="en-US" altLang="en-US" sz="1300" dirty="0" err="1"/>
              <a:t>Yocto</a:t>
            </a:r>
            <a:endParaRPr lang="en-US" altLang="en-US" sz="1300" dirty="0"/>
          </a:p>
          <a:p>
            <a:pPr>
              <a:lnSpc>
                <a:spcPct val="70000"/>
              </a:lnSpc>
            </a:pPr>
            <a:r>
              <a:rPr lang="en-US" altLang="en-US" sz="1500" dirty="0" err="1"/>
              <a:t>Yocto</a:t>
            </a:r>
            <a:endParaRPr lang="en-US" altLang="en-US" sz="1500" dirty="0"/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Terminology </a:t>
            </a:r>
            <a:r>
              <a:rPr lang="en-US" altLang="en-US" sz="1300" dirty="0" err="1"/>
              <a:t>Yocto</a:t>
            </a:r>
            <a:r>
              <a:rPr lang="en-US" altLang="en-US" sz="1300" dirty="0"/>
              <a:t> basic terms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 err="1"/>
              <a:t>MetaData</a:t>
            </a:r>
            <a:endParaRPr lang="en-US" altLang="en-US" sz="1100" dirty="0"/>
          </a:p>
          <a:p>
            <a:pPr lvl="2">
              <a:lnSpc>
                <a:spcPct val="70000"/>
              </a:lnSpc>
            </a:pPr>
            <a:r>
              <a:rPr lang="en-US" altLang="en-US" sz="1100" dirty="0" err="1"/>
              <a:t>Bitbake</a:t>
            </a:r>
            <a:endParaRPr lang="en-US" altLang="en-US" sz="1100" dirty="0"/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Recipes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Append files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Classes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Configuration files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Layer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Packages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Image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Poky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Layers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Layers Overview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Distro layer Overview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Inherit image flow and structure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Project layer structure</a:t>
            </a:r>
          </a:p>
          <a:p>
            <a:pPr lvl="2">
              <a:lnSpc>
                <a:spcPct val="70000"/>
              </a:lnSpc>
            </a:pPr>
            <a:r>
              <a:rPr lang="en-US" altLang="en-US" sz="1100" dirty="0"/>
              <a:t>BSP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Recipes tasks and variables</a:t>
            </a:r>
          </a:p>
          <a:p>
            <a:pPr lvl="1">
              <a:lnSpc>
                <a:spcPct val="70000"/>
              </a:lnSpc>
            </a:pPr>
            <a:r>
              <a:rPr lang="en-US" altLang="en-US" sz="1300" dirty="0"/>
              <a:t>Build System flow</a:t>
            </a:r>
          </a:p>
          <a:p>
            <a:pPr lvl="1">
              <a:lnSpc>
                <a:spcPct val="70000"/>
              </a:lnSpc>
            </a:pPr>
            <a:endParaRPr lang="en-US" altLang="en-US" sz="1300" dirty="0"/>
          </a:p>
          <a:p>
            <a:pPr>
              <a:lnSpc>
                <a:spcPct val="70000"/>
              </a:lnSpc>
            </a:pPr>
            <a:endParaRPr lang="en-US" altLang="en-US" sz="15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44EA155-7656-DC77-B9C1-E06B63FDC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User Configuration Local.conf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E6ECCE-BD1D-7233-3B8D-A8ABB09FD0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508" y="1484783"/>
            <a:ext cx="10515600" cy="500809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Bitbake</a:t>
            </a:r>
            <a:r>
              <a:rPr sz="2000" dirty="0"/>
              <a:t> needs some basic configuration files in order to </a:t>
            </a:r>
            <a:r>
              <a:rPr lang="en-US" sz="2000" dirty="0" err="1"/>
              <a:t>proccesing</a:t>
            </a:r>
            <a:r>
              <a:rPr sz="2000" dirty="0"/>
              <a:t> a build,</a:t>
            </a:r>
            <a:r>
              <a:rPr lang="he-IL" sz="2000" dirty="0"/>
              <a:t> </a:t>
            </a:r>
            <a:r>
              <a:rPr sz="2000" dirty="0"/>
              <a:t>These files are *.conf</a:t>
            </a:r>
          </a:p>
          <a:p>
            <a:pPr>
              <a:defRPr/>
            </a:pPr>
            <a:r>
              <a:rPr sz="2000" dirty="0"/>
              <a:t>The minimally necessary ones as example files in the build/conf</a:t>
            </a:r>
          </a:p>
          <a:p>
            <a:pPr>
              <a:defRPr/>
            </a:pPr>
            <a:r>
              <a:rPr sz="2000" dirty="0"/>
              <a:t>The </a:t>
            </a:r>
            <a:r>
              <a:rPr sz="2000" dirty="0" err="1"/>
              <a:t>local.conf</a:t>
            </a:r>
            <a:r>
              <a:rPr sz="2000" dirty="0"/>
              <a:t> file provides basic variables that define a build </a:t>
            </a:r>
            <a:r>
              <a:rPr sz="2000" dirty="0" err="1"/>
              <a:t>enviorment</a:t>
            </a:r>
            <a:r>
              <a:rPr sz="2000" dirty="0"/>
              <a:t> </a:t>
            </a:r>
          </a:p>
          <a:p>
            <a:pPr lvl="1">
              <a:defRPr/>
            </a:pPr>
            <a:r>
              <a:rPr sz="1600" dirty="0"/>
              <a:t>Target Machine : $MACHINE</a:t>
            </a:r>
          </a:p>
          <a:p>
            <a:pPr lvl="1">
              <a:defRPr/>
            </a:pPr>
            <a:r>
              <a:rPr sz="1600" dirty="0"/>
              <a:t>Download Directory $DL_DIR</a:t>
            </a:r>
          </a:p>
          <a:p>
            <a:pPr lvl="1">
              <a:defRPr/>
            </a:pPr>
            <a:r>
              <a:rPr sz="1600" dirty="0"/>
              <a:t>Shared state directory $SSTATE_DIR</a:t>
            </a:r>
          </a:p>
          <a:p>
            <a:pPr lvl="1">
              <a:defRPr/>
            </a:pPr>
            <a:r>
              <a:rPr sz="1600" dirty="0"/>
              <a:t>Build Output  $TMPDIR</a:t>
            </a:r>
          </a:p>
          <a:p>
            <a:pPr lvl="1">
              <a:defRPr/>
            </a:pPr>
            <a:r>
              <a:rPr sz="1600" dirty="0"/>
              <a:t>Distribution policy $DISTRO</a:t>
            </a:r>
          </a:p>
          <a:p>
            <a:pPr lvl="1">
              <a:defRPr/>
            </a:pPr>
            <a:r>
              <a:rPr sz="1600" dirty="0"/>
              <a:t>package management systems $PACKAGE_CLASSES</a:t>
            </a:r>
          </a:p>
          <a:p>
            <a:pPr lvl="1">
              <a:defRPr/>
            </a:pPr>
            <a:r>
              <a:rPr sz="1600" dirty="0"/>
              <a:t>specify additional features to include $EXTRA_IMAGE_FEATURES</a:t>
            </a:r>
          </a:p>
          <a:p>
            <a:pPr lvl="1">
              <a:defRPr/>
            </a:pPr>
            <a:r>
              <a:rPr sz="1600" dirty="0"/>
              <a:t>specify additional classes that should be applied $USER_CLASSES </a:t>
            </a:r>
          </a:p>
          <a:p>
            <a:pPr lvl="1">
              <a:defRPr/>
            </a:pPr>
            <a:r>
              <a:rPr sz="1600" dirty="0"/>
              <a:t>Monitor disk $BB_DISKMON_DIRS </a:t>
            </a:r>
          </a:p>
          <a:p>
            <a:pPr lvl="1">
              <a:defRPr/>
            </a:pPr>
            <a:r>
              <a:rPr sz="1600" dirty="0"/>
              <a:t>tracking changes  $CONF_VERSION</a:t>
            </a:r>
          </a:p>
          <a:p>
            <a:pPr lvl="1">
              <a:defRPr/>
            </a:pPr>
            <a:endParaRPr sz="1600" dirty="0"/>
          </a:p>
          <a:p>
            <a:pPr lvl="1">
              <a:defRPr/>
            </a:pPr>
            <a:r>
              <a:rPr dirty="0"/>
              <a:t>Show on terminal </a:t>
            </a:r>
            <a:r>
              <a:rPr lang="en-US" dirty="0"/>
              <a:t>– present the </a:t>
            </a:r>
            <a:r>
              <a:rPr lang="en-US" dirty="0" err="1"/>
              <a:t>local.conf</a:t>
            </a:r>
            <a:endParaRPr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dirty="0"/>
              <a:t>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9486097-938E-03E1-4414-363F17256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Build System concept</a:t>
            </a: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BC63CA79-109C-11B6-A6AD-FEC7449FA4C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1690688"/>
            <a:ext cx="5930900" cy="4351337"/>
          </a:xfrm>
          <a:ln w="38100" cap="sq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88A13955-0790-4687-6F3E-4D08427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514475"/>
            <a:ext cx="59309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424FA7B-F399-C1D1-020D-0C98DE8D6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Artifacts location</a:t>
            </a:r>
            <a:endParaRPr lang="he-IL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1D54C6-FF1D-A792-C596-9B7716398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6498"/>
            <a:ext cx="10515600" cy="4351338"/>
          </a:xfrm>
        </p:spPr>
        <p:txBody>
          <a:bodyPr/>
          <a:lstStyle/>
          <a:p>
            <a:r>
              <a:rPr lang="en-US" altLang="en-US" sz="1600" dirty="0"/>
              <a:t>Default General location</a:t>
            </a:r>
          </a:p>
          <a:p>
            <a:pPr marL="0" indent="0">
              <a:buNone/>
            </a:pPr>
            <a:r>
              <a:rPr lang="en-US" altLang="en-US" sz="1600" dirty="0"/>
              <a:t> 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/deploy/images/&lt;machine&gt;/</a:t>
            </a:r>
          </a:p>
          <a:p>
            <a:endParaRPr lang="en-US" altLang="en-US" sz="1600" dirty="0"/>
          </a:p>
          <a:p>
            <a:r>
              <a:rPr lang="en-US" altLang="en-US" sz="1600" dirty="0"/>
              <a:t>Machine qemux86-64:</a:t>
            </a:r>
          </a:p>
          <a:p>
            <a:pPr marL="0" indent="0">
              <a:buNone/>
            </a:pPr>
            <a:r>
              <a:rPr lang="en-US" altLang="en-US" sz="1600" dirty="0"/>
              <a:t>/var/</a:t>
            </a:r>
            <a:r>
              <a:rPr lang="en-US" altLang="en-US" sz="1600" dirty="0" err="1"/>
              <a:t>yocto</a:t>
            </a:r>
            <a:r>
              <a:rPr lang="en-US" altLang="en-US" sz="1600" dirty="0"/>
              <a:t>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/deploy/images/qemux86-64/</a:t>
            </a:r>
          </a:p>
          <a:p>
            <a:endParaRPr lang="en-US" altLang="en-US" sz="1600" dirty="0"/>
          </a:p>
          <a:p>
            <a:r>
              <a:rPr lang="en-US" altLang="en-US" sz="1600" dirty="0"/>
              <a:t>Xilinx-</a:t>
            </a:r>
            <a:r>
              <a:rPr lang="en-US" altLang="en-US" sz="1600" dirty="0" err="1"/>
              <a:t>Mpsoc</a:t>
            </a:r>
            <a:endParaRPr lang="en-US" altLang="en-US" sz="1600" dirty="0"/>
          </a:p>
          <a:p>
            <a:r>
              <a:rPr lang="en-US" altLang="en-US" sz="1600" dirty="0"/>
              <a:t>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/deploy/images/zcu102-zynqmp/</a:t>
            </a:r>
          </a:p>
          <a:p>
            <a:pPr marL="0" indent="0">
              <a:buNone/>
            </a:pPr>
            <a:r>
              <a:rPr lang="en-US" altLang="en-US" sz="1600" dirty="0" err="1"/>
              <a:t>Boot.scr</a:t>
            </a:r>
            <a:r>
              <a:rPr lang="en-US" altLang="en-US" sz="1600" dirty="0"/>
              <a:t> , </a:t>
            </a:r>
            <a:r>
              <a:rPr lang="en-US" altLang="en-US" sz="1600" dirty="0" err="1"/>
              <a:t>boot.bin</a:t>
            </a:r>
            <a:r>
              <a:rPr lang="en-US" altLang="en-US" sz="1600" dirty="0"/>
              <a:t> , &lt;</a:t>
            </a:r>
            <a:r>
              <a:rPr lang="en-US" altLang="en-US" sz="1600" dirty="0" err="1"/>
              <a:t>image_name</a:t>
            </a:r>
            <a:r>
              <a:rPr lang="en-US" altLang="en-US" sz="1600" dirty="0"/>
              <a:t>&gt;-&lt;</a:t>
            </a:r>
            <a:r>
              <a:rPr lang="en-US" altLang="en-US" sz="1600" dirty="0" err="1"/>
              <a:t>machine_name</a:t>
            </a:r>
            <a:r>
              <a:rPr lang="en-US" altLang="en-US" sz="1600" dirty="0"/>
              <a:t>&gt;-&lt;machine&gt;</a:t>
            </a:r>
          </a:p>
          <a:p>
            <a:pPr marL="0" indent="0">
              <a:buNone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BE25DD4-19A1-1990-DA11-B9C11812F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Package	 Overview	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5825266-4748-0E28-6FE3-B250776118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63674"/>
            <a:ext cx="10515600" cy="5133677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/>
              <a:t>refers to a recipes packaged output produced by </a:t>
            </a:r>
            <a:r>
              <a:rPr dirty="0" err="1"/>
              <a:t>Bitbake</a:t>
            </a:r>
            <a:r>
              <a:rPr dirty="0"/>
              <a:t> .</a:t>
            </a:r>
          </a:p>
          <a:p>
            <a:pPr>
              <a:defRPr/>
            </a:pPr>
            <a:r>
              <a:rPr dirty="0"/>
              <a:t>A package is generally the compiled binaries produced from the recipes sources . </a:t>
            </a:r>
          </a:p>
          <a:p>
            <a:pPr>
              <a:defRPr/>
            </a:pPr>
            <a:r>
              <a:rPr lang="en-US" dirty="0"/>
              <a:t>There are 3 types of packages : </a:t>
            </a:r>
            <a:r>
              <a:rPr lang="en-US" dirty="0" err="1"/>
              <a:t>rpm,deb,ipk</a:t>
            </a:r>
            <a:endParaRPr dirty="0"/>
          </a:p>
          <a:p>
            <a:pPr>
              <a:defRPr/>
            </a:pPr>
            <a:endParaRPr lang="he-IL" dirty="0"/>
          </a:p>
          <a:p>
            <a:pPr>
              <a:defRPr/>
            </a:pPr>
            <a:r>
              <a:rPr dirty="0"/>
              <a:t>Show </a:t>
            </a:r>
            <a:r>
              <a:rPr lang="en-US" dirty="0"/>
              <a:t>on</a:t>
            </a:r>
            <a:r>
              <a:rPr dirty="0"/>
              <a:t> terminal </a:t>
            </a:r>
            <a:endParaRPr lang="he-IL" dirty="0"/>
          </a:p>
          <a:p>
            <a:pPr lvl="1">
              <a:defRPr/>
            </a:pPr>
            <a:r>
              <a:rPr dirty="0"/>
              <a:t>Commands to find packages: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-layers show-recipes | grep bash</a:t>
            </a:r>
          </a:p>
          <a:p>
            <a:pPr lvl="2">
              <a:defRPr/>
            </a:pPr>
            <a:r>
              <a:rPr lang="en-US" dirty="0"/>
              <a:t>Find the recipe : </a:t>
            </a:r>
            <a:r>
              <a:rPr lang="en-US" altLang="en-US" dirty="0"/>
              <a:t>find . –name bash*  (should find from ~/poky)</a:t>
            </a:r>
            <a:endParaRPr lang="en-US" dirty="0"/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-layers show-recipes python3</a:t>
            </a:r>
          </a:p>
          <a:p>
            <a:pPr lvl="2">
              <a:defRPr/>
            </a:pPr>
            <a:r>
              <a:rPr dirty="0" err="1"/>
              <a:t>Bitbake</a:t>
            </a:r>
            <a:r>
              <a:rPr dirty="0"/>
              <a:t>-layers show-recipes git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B69-E2CF-724F-8992-823EFF5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Package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4B40-CB49-3049-3BA9-5B0E6808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US" dirty="0"/>
              <a:t>How to add packages to image</a:t>
            </a:r>
          </a:p>
          <a:p>
            <a:pPr lvl="1"/>
            <a:r>
              <a:rPr lang="en-US" dirty="0"/>
              <a:t>There are few ways to do it :</a:t>
            </a:r>
          </a:p>
          <a:p>
            <a:pPr lvl="2"/>
            <a:r>
              <a:rPr lang="en-US" dirty="0" err="1"/>
              <a:t>Local.conf</a:t>
            </a:r>
            <a:r>
              <a:rPr lang="en-US" dirty="0"/>
              <a:t> to add </a:t>
            </a:r>
            <a:r>
              <a:rPr lang="en-US" dirty="0" err="1"/>
              <a:t>IMAGE_INSTALL:append</a:t>
            </a:r>
            <a:r>
              <a:rPr lang="en-US" dirty="0"/>
              <a:t> = “ &lt;</a:t>
            </a:r>
            <a:r>
              <a:rPr lang="en-US" dirty="0" err="1"/>
              <a:t>name_package</a:t>
            </a:r>
            <a:r>
              <a:rPr lang="en-US" dirty="0"/>
              <a:t>/recipe&gt;”</a:t>
            </a:r>
          </a:p>
          <a:p>
            <a:pPr lvl="2"/>
            <a:r>
              <a:rPr lang="en-US" dirty="0"/>
              <a:t>Add it in poky image name we use for example “core-image-minimal”</a:t>
            </a:r>
          </a:p>
          <a:p>
            <a:pPr lvl="2"/>
            <a:r>
              <a:rPr lang="en-US" dirty="0"/>
              <a:t>Use our own layer with recipe we create to build the image (will discuss later in images chapter)</a:t>
            </a:r>
          </a:p>
          <a:p>
            <a:pPr marL="457200" lvl="1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Show on terminal </a:t>
            </a:r>
          </a:p>
          <a:p>
            <a:pPr lvl="2"/>
            <a:r>
              <a:rPr lang="en-US" dirty="0"/>
              <a:t>Example how to install package with </a:t>
            </a:r>
            <a:r>
              <a:rPr lang="en-US" dirty="0" err="1"/>
              <a:t>local.conf</a:t>
            </a:r>
            <a:r>
              <a:rPr lang="en-US" dirty="0"/>
              <a:t> , later in images section we will implement it  by image recipes.</a:t>
            </a:r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92265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8761D53-E3A3-20E1-E828-7CB0189E5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- Overview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4151FB-A1D9-0E3A-5779-17872773D5F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35100"/>
            <a:ext cx="10515600" cy="19081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A set of instruction for building packages. 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 describes where you get source code , which patches to apply , from where to fetch packages , how to configure the source , how to compile it and so on.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describes dependencies for libraries or for other recipes 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represent the logical unit of execution. The software to build , the images to build and use the .bb file extension.</a:t>
            </a:r>
          </a:p>
          <a:p>
            <a:pPr>
              <a:lnSpc>
                <a:spcPct val="70000"/>
              </a:lnSpc>
            </a:pPr>
            <a:endParaRPr lang="en-US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BD614-6F06-6006-F42F-8F9C2B56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4" y="3313930"/>
            <a:ext cx="5640105" cy="3444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320E4-4A36-EA52-FAD9-695AE2A0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07" y="3313931"/>
            <a:ext cx="5513065" cy="3444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A4AA-F520-E2F6-373F-7C399C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-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E82-1E59-2E99-32ED-1B818511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on terminal how to use recipe to compile and build student  app and use patch:</a:t>
            </a:r>
          </a:p>
          <a:p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dir</a:t>
            </a:r>
            <a:r>
              <a:rPr lang="en-US" dirty="0"/>
              <a:t> for meta-student/recipe app/student-apps/files</a:t>
            </a:r>
          </a:p>
          <a:p>
            <a:pPr lvl="1"/>
            <a:r>
              <a:rPr lang="en-US" dirty="0"/>
              <a:t>Cp sample-example.bb to /student-apps/student-apps.bb</a:t>
            </a:r>
          </a:p>
          <a:p>
            <a:pPr lvl="1"/>
            <a:r>
              <a:rPr lang="en-US" dirty="0"/>
              <a:t>Cp </a:t>
            </a:r>
            <a:r>
              <a:rPr lang="en-US" dirty="0" err="1"/>
              <a:t>hellow-student.c</a:t>
            </a:r>
            <a:r>
              <a:rPr lang="en-US" dirty="0"/>
              <a:t> to /files</a:t>
            </a:r>
          </a:p>
          <a:p>
            <a:pPr lvl="1"/>
            <a:r>
              <a:rPr lang="en-US" dirty="0"/>
              <a:t>Cp 0001-hellow-modify.patch to /files </a:t>
            </a:r>
          </a:p>
          <a:p>
            <a:pPr lvl="1"/>
            <a:r>
              <a:rPr lang="en-US" dirty="0"/>
              <a:t>Edit the recipe file and add both files</a:t>
            </a:r>
          </a:p>
          <a:p>
            <a:pPr lvl="1"/>
            <a:r>
              <a:rPr lang="en-US" dirty="0"/>
              <a:t>Edit </a:t>
            </a:r>
            <a:r>
              <a:rPr lang="en-US" dirty="0" err="1"/>
              <a:t>do_compile</a:t>
            </a:r>
            <a:r>
              <a:rPr lang="en-US" dirty="0"/>
              <a:t>  function</a:t>
            </a:r>
          </a:p>
          <a:p>
            <a:pPr lvl="1"/>
            <a:r>
              <a:rPr lang="en-US" dirty="0"/>
              <a:t>Build and run – check if patch effect on changed ?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9629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6A-837E-D074-692A-025CE445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Overview and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D043-CCF3-6440-423B-363CF908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all possible tasks:</a:t>
            </a:r>
          </a:p>
          <a:p>
            <a:pPr lvl="1"/>
            <a:r>
              <a:rPr lang="en-US" dirty="0" err="1"/>
              <a:t>Bitbake</a:t>
            </a:r>
            <a:r>
              <a:rPr lang="en-US" dirty="0"/>
              <a:t> –c </a:t>
            </a:r>
            <a:r>
              <a:rPr lang="en-US" dirty="0" err="1"/>
              <a:t>listtasks</a:t>
            </a:r>
            <a:r>
              <a:rPr lang="en-US" dirty="0"/>
              <a:t> &lt;recipe&gt;</a:t>
            </a:r>
          </a:p>
          <a:p>
            <a:pPr lvl="2"/>
            <a:r>
              <a:rPr lang="en-US" dirty="0"/>
              <a:t>Example </a:t>
            </a:r>
            <a:r>
              <a:rPr lang="en-US" dirty="0" err="1"/>
              <a:t>Bitbake</a:t>
            </a:r>
            <a:r>
              <a:rPr lang="en-US" dirty="0"/>
              <a:t> –c </a:t>
            </a:r>
            <a:r>
              <a:rPr lang="en-US" dirty="0" err="1"/>
              <a:t>listtasks</a:t>
            </a:r>
            <a:r>
              <a:rPr lang="en-US" dirty="0"/>
              <a:t> student-app </a:t>
            </a:r>
          </a:p>
          <a:p>
            <a:r>
              <a:rPr lang="en-US" dirty="0"/>
              <a:t>Each task we can use with the flag ‘-c’ </a:t>
            </a:r>
          </a:p>
          <a:p>
            <a:pPr lvl="1"/>
            <a:r>
              <a:rPr lang="en-US" dirty="0" err="1"/>
              <a:t>Bitbake</a:t>
            </a:r>
            <a:r>
              <a:rPr lang="en-US" dirty="0"/>
              <a:t> –c </a:t>
            </a:r>
            <a:r>
              <a:rPr lang="en-US" dirty="0" err="1"/>
              <a:t>cleanall</a:t>
            </a:r>
            <a:r>
              <a:rPr lang="en-US" dirty="0"/>
              <a:t> student-app</a:t>
            </a:r>
          </a:p>
          <a:p>
            <a:pPr lvl="2"/>
            <a:r>
              <a:rPr lang="en-US" dirty="0"/>
              <a:t>Check :  </a:t>
            </a:r>
            <a:r>
              <a:rPr lang="en-US" dirty="0" err="1"/>
              <a:t>bitbake</a:t>
            </a:r>
            <a:r>
              <a:rPr lang="en-US" dirty="0"/>
              <a:t> –e student-app | grep ^S=</a:t>
            </a:r>
          </a:p>
          <a:p>
            <a:pPr lvl="2"/>
            <a:r>
              <a:rPr lang="en-US" dirty="0"/>
              <a:t>Check log in temp\</a:t>
            </a:r>
            <a:r>
              <a:rPr lang="en-US" dirty="0" err="1"/>
              <a:t>log.task_order</a:t>
            </a:r>
            <a:endParaRPr lang="en-US" dirty="0"/>
          </a:p>
          <a:p>
            <a:pPr lvl="1"/>
            <a:r>
              <a:rPr lang="en-US" dirty="0" err="1"/>
              <a:t>Bitbake</a:t>
            </a:r>
            <a:r>
              <a:rPr lang="en-US" dirty="0"/>
              <a:t> –c unpack student-app</a:t>
            </a:r>
          </a:p>
          <a:p>
            <a:pPr lvl="2"/>
            <a:r>
              <a:rPr lang="en-US" dirty="0"/>
              <a:t>Check :  </a:t>
            </a:r>
            <a:r>
              <a:rPr lang="en-US" dirty="0" err="1"/>
              <a:t>bitbake</a:t>
            </a:r>
            <a:r>
              <a:rPr lang="en-US" dirty="0"/>
              <a:t> –e student-app | grep ^S=</a:t>
            </a:r>
          </a:p>
          <a:p>
            <a:pPr lvl="2"/>
            <a:r>
              <a:rPr lang="en-US" dirty="0"/>
              <a:t>Check log in temp\</a:t>
            </a:r>
            <a:r>
              <a:rPr lang="en-US" dirty="0" err="1"/>
              <a:t>log.task_order</a:t>
            </a:r>
            <a:endParaRPr lang="en-US" dirty="0"/>
          </a:p>
          <a:p>
            <a:pPr lvl="1"/>
            <a:r>
              <a:rPr lang="en-US" dirty="0" err="1"/>
              <a:t>Bitbake</a:t>
            </a:r>
            <a:r>
              <a:rPr lang="en-US" dirty="0"/>
              <a:t> –c compile student-app</a:t>
            </a:r>
          </a:p>
          <a:p>
            <a:pPr lvl="2"/>
            <a:r>
              <a:rPr lang="en-US" dirty="0"/>
              <a:t>Check </a:t>
            </a:r>
            <a:r>
              <a:rPr lang="en-US" dirty="0" err="1"/>
              <a:t>bitbake</a:t>
            </a:r>
            <a:r>
              <a:rPr lang="en-US" dirty="0"/>
              <a:t> –e student-app | grep ^S=</a:t>
            </a:r>
          </a:p>
          <a:p>
            <a:pPr lvl="2"/>
            <a:r>
              <a:rPr lang="en-US" dirty="0"/>
              <a:t>Check file student-app (artifact)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7A771-E1B0-F1B4-8940-9AAA0B57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734542"/>
            <a:ext cx="2994666" cy="4533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852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7948-05D6-9A26-F03B-0609E9D5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BE4D-C6D0-EE40-25C9-C7C4C8BD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Bitbake</a:t>
            </a:r>
            <a:r>
              <a:rPr lang="en-US" dirty="0"/>
              <a:t> –c install student-app</a:t>
            </a:r>
          </a:p>
          <a:p>
            <a:pPr lvl="2"/>
            <a:r>
              <a:rPr lang="en-US" dirty="0"/>
              <a:t>Check </a:t>
            </a:r>
            <a:r>
              <a:rPr lang="en-US" dirty="0" err="1"/>
              <a:t>bitbake</a:t>
            </a:r>
            <a:r>
              <a:rPr lang="en-US" dirty="0"/>
              <a:t> –e student-app | grep ^S=</a:t>
            </a:r>
          </a:p>
          <a:p>
            <a:pPr lvl="2"/>
            <a:r>
              <a:rPr lang="en-US" dirty="0"/>
              <a:t>Check images folder (artifact)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5070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44AB966-5BD8-EE55-9183-B0B02367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build tasks function example 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F94D5EE-D8D7-2F9E-8BBF-D936E07B4E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66727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dirty="0" err="1"/>
              <a:t>Do_configure</a:t>
            </a:r>
            <a:r>
              <a:rPr sz="1600" dirty="0"/>
              <a:t> – configures the source by enabling and disabling any build-time and configuration options for the software being built.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1600" dirty="0" err="1"/>
              <a:t>Do_compile</a:t>
            </a:r>
            <a:r>
              <a:rPr lang="en-US" altLang="en-US" sz="1600" dirty="0"/>
              <a:t> – compiles the source in the compilation directory</a:t>
            </a: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r>
              <a:rPr dirty="0">
                <a:highlight>
                  <a:srgbClr val="FFFF00"/>
                </a:highlight>
              </a:rPr>
              <a:t>Show live on terminal </a:t>
            </a:r>
            <a:endParaRPr dirty="0"/>
          </a:p>
          <a:p>
            <a:pPr>
              <a:defRPr/>
            </a:pPr>
            <a:r>
              <a:rPr dirty="0"/>
              <a:t>Commands:</a:t>
            </a:r>
          </a:p>
          <a:p>
            <a:pPr>
              <a:defRPr/>
            </a:pPr>
            <a:r>
              <a:rPr sz="1600" dirty="0"/>
              <a:t>Show build task : </a:t>
            </a:r>
            <a:r>
              <a:rPr sz="1600" dirty="0" err="1"/>
              <a:t>bitbake</a:t>
            </a:r>
            <a:r>
              <a:rPr sz="1600" dirty="0"/>
              <a:t> –c </a:t>
            </a:r>
            <a:r>
              <a:rPr sz="1600" dirty="0" err="1"/>
              <a:t>listtasks</a:t>
            </a:r>
            <a:r>
              <a:rPr sz="1600" dirty="0"/>
              <a:t> &lt;</a:t>
            </a:r>
            <a:r>
              <a:rPr sz="1600" dirty="0" err="1"/>
              <a:t>recipe_name</a:t>
            </a:r>
            <a:r>
              <a:rPr sz="1600" dirty="0"/>
              <a:t>&gt;</a:t>
            </a:r>
            <a:endParaRPr lang="he-IL" sz="1600" dirty="0"/>
          </a:p>
          <a:p>
            <a:pPr>
              <a:defRPr/>
            </a:pPr>
            <a:r>
              <a:rPr lang="en-US" sz="1600" dirty="0"/>
              <a:t>Check </a:t>
            </a:r>
            <a:r>
              <a:rPr lang="en-US" sz="1600" dirty="0" err="1"/>
              <a:t>Ovelayed</a:t>
            </a:r>
            <a:r>
              <a:rPr lang="en-US" sz="1600" dirty="0"/>
              <a:t>   : </a:t>
            </a:r>
            <a:r>
              <a:rPr lang="en-US" sz="1600" dirty="0" err="1"/>
              <a:t>Bitbake</a:t>
            </a:r>
            <a:r>
              <a:rPr lang="en-US" sz="1600" dirty="0"/>
              <a:t>-layers show-overlayed</a:t>
            </a:r>
          </a:p>
          <a:p>
            <a:pPr>
              <a:defRPr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4F97-0544-AAE3-A770-822C5E59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2"/>
          <a:stretch/>
        </p:blipFill>
        <p:spPr>
          <a:xfrm>
            <a:off x="1127448" y="2348880"/>
            <a:ext cx="6200775" cy="158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79111-DA5B-61DA-32CE-2258408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456312"/>
            <a:ext cx="6353175" cy="1695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232ECEE-393E-DD19-C964-9092CF8D5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/>
              <a:t>Embedded Systems - Overview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9D839B1-C20F-DECC-8BCE-8849C4C5FF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5043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Embedded system is a combination of a computer hardware and software designed for a specific function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systems can be programmable or have a fixed functionality</a:t>
            </a:r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dirty="0"/>
              <a:t>Example include 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Automotive : modern cars commonly consist of many computers ,design to perform different tasks within vehicle . Such as adaptive cruise control ,forward collision warning , navigation system etc..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Mobiles phones : these consist of many embedded systems including GUI software and hardware , operating systems , cameras , microphone etc..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Industrial machines : sensors , automation system that perform specific monitoring and control function 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Medical equipment : sensors , control mechanism , complex OS for GUI , CT scan , X-ray , MRI , etc..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8DD-D6AE-FA6F-62D3-B612403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F651-8F7E-EDD4-6732-656A95C8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5263"/>
          </a:xfrm>
        </p:spPr>
        <p:txBody>
          <a:bodyPr/>
          <a:lstStyle/>
          <a:p>
            <a:pPr>
              <a:defRPr/>
            </a:pPr>
            <a:r>
              <a:rPr lang="en-US" altLang="en-US" sz="1600" dirty="0" err="1"/>
              <a:t>Do_install</a:t>
            </a:r>
            <a:r>
              <a:rPr lang="en-US" altLang="en-US" sz="1600" dirty="0"/>
              <a:t> – copies files from the compilation directory , which is defined by the ${WORKDIR}/${BP}/ to destination folder  in ${WORKDIR}/image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 err="1"/>
              <a:t>Do_fetch</a:t>
            </a:r>
            <a:r>
              <a:rPr lang="en-US" sz="1600" dirty="0"/>
              <a:t> – fetches the source code , this task uses the SRC_URI variable and the arguments prefix to determine the correct fetcher module 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35631-E0FC-CB45-C983-CA9049A6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370101"/>
            <a:ext cx="39528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9DB7D-2503-9337-A29F-5D32FCD2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52" y="4797152"/>
            <a:ext cx="3151764" cy="19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47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CE74-FE46-1541-41AA-2B37902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F8B-D1C5-8B9A-123D-8F2F1B7D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600" dirty="0" err="1"/>
              <a:t>do_patch</a:t>
            </a:r>
            <a:r>
              <a:rPr lang="en-US" sz="1600" dirty="0"/>
              <a:t> : Locates patch files and applies them to the source code  - usually not need to implement it .</a:t>
            </a:r>
          </a:p>
          <a:p>
            <a:pPr>
              <a:defRPr/>
            </a:pPr>
            <a:r>
              <a:rPr lang="en-US" sz="1600" dirty="0"/>
              <a:t>Unpack (</a:t>
            </a:r>
            <a:r>
              <a:rPr lang="en-US" sz="1600" dirty="0" err="1"/>
              <a:t>do_upack</a:t>
            </a:r>
            <a:r>
              <a:rPr lang="en-US" sz="1600" dirty="0"/>
              <a:t>) : Unpacks the source code into a working directory – usually not need to implement it.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074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035578A-D220-C550-7BF9-4208F9B4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Assignment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C459-32D5-C7D4-1382-2A9302A3F1E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?=</a:t>
            </a: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is used to assign the default value to variable. It can be overridden.</a:t>
            </a:r>
          </a:p>
          <a:p>
            <a:pPr>
              <a:defRPr/>
            </a:pPr>
            <a:r>
              <a:rPr lang="he-IL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:=</a:t>
            </a:r>
            <a:r>
              <a:rPr lang="en-US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is an immediate variable expansion. The value assigned is expanded immediately.</a:t>
            </a:r>
          </a:p>
          <a:p>
            <a:pPr>
              <a:defRPr/>
            </a:pPr>
            <a:endParaRPr lang="en-US" alt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:append</a:t>
            </a: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appends a value to a variable. The operator inserts </a:t>
            </a:r>
            <a:r>
              <a:rPr lang="en-US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 space</a:t>
            </a:r>
            <a:r>
              <a:rPr lang="en-US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between the current value and appended value. The effects are applied at variable expansion time rather than being immediately applied.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7C4C6A7-FECA-F5F2-E850-30ADA980C7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Variables 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BB6866B-A12E-5D2B-2570-5B6BABCBEC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/>
              <a:t>FILESEXTRAPATHS_prepend : extend the search path the OpenEmbedded build system uses when looking for files and patches.</a:t>
            </a:r>
          </a:p>
          <a:p>
            <a:r>
              <a:rPr lang="en-US" altLang="en-US" sz="2400"/>
              <a:t>SRC_URI_append : the list of source files – local or remote . This variable tells bitbake which bits to pull for the build and how to pull them.</a:t>
            </a:r>
          </a:p>
          <a:p>
            <a:r>
              <a:rPr lang="en-US" altLang="en-US" sz="2400"/>
              <a:t>IMAGE_INSTALL: used by recipe to specify the packages to install an image through the image class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6A92533C-0BCA-AF14-BDF8-19AF1CA4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276725"/>
            <a:ext cx="6543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>
            <a:extLst>
              <a:ext uri="{FF2B5EF4-FFF2-40B4-BE49-F238E27FC236}">
                <a16:creationId xmlns:a16="http://schemas.microsoft.com/office/drawing/2014/main" id="{0BBA2EEA-A26D-2B57-6027-09649FEF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7"/>
          <a:stretch>
            <a:fillRect/>
          </a:stretch>
        </p:blipFill>
        <p:spPr bwMode="auto">
          <a:xfrm>
            <a:off x="1214438" y="6176963"/>
            <a:ext cx="58102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2097E34-ED2A-B587-E3AD-A3935A950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Basic Variables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4476F60-C560-7831-9E0D-9F2F4A32D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5328592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/>
              <a:t>${WORKDIR} : the pathname of the work directory. </a:t>
            </a:r>
            <a:endParaRPr lang="he-IL" sz="1800" dirty="0"/>
          </a:p>
          <a:p>
            <a:pPr marL="0" indent="0">
              <a:buFont typeface="Arial" pitchFamily="34" charset="0"/>
              <a:buNone/>
              <a:defRPr/>
            </a:pPr>
            <a:r>
              <a:rPr sz="1800" dirty="0"/>
              <a:t>The directory is located within the TMPDIR directory structure</a:t>
            </a:r>
          </a:p>
          <a:p>
            <a:pPr lvl="1">
              <a:defRPr/>
            </a:pPr>
            <a:r>
              <a:rPr sz="1800" dirty="0"/>
              <a:t>WORKDIR =</a:t>
            </a:r>
            <a:r>
              <a:rPr lang="he-IL" sz="1800" dirty="0"/>
              <a:t> </a:t>
            </a:r>
            <a:r>
              <a:rPr sz="1800" dirty="0"/>
              <a:t>${TMPDIR}/work/${MULTIMACH_TARGET_SYS}/${PN}/${EXTENDPE}${PV}-${PR}</a:t>
            </a:r>
          </a:p>
          <a:p>
            <a:pPr>
              <a:defRPr/>
            </a:pPr>
            <a:r>
              <a:rPr sz="1800" dirty="0"/>
              <a:t>${TMPDIR} : the top level build output directory</a:t>
            </a:r>
          </a:p>
          <a:p>
            <a:pPr>
              <a:defRPr/>
            </a:pPr>
            <a:r>
              <a:rPr sz="1800" dirty="0"/>
              <a:t>${MULTIMACH_TARGET_SYS} : the target system identifier .</a:t>
            </a:r>
          </a:p>
          <a:p>
            <a:pPr>
              <a:defRPr/>
            </a:pPr>
            <a:r>
              <a:rPr sz="1800" dirty="0"/>
              <a:t>${PN} : the recipe name ( </a:t>
            </a:r>
            <a:r>
              <a:rPr sz="1800" dirty="0" err="1"/>
              <a:t>package_name</a:t>
            </a:r>
            <a:r>
              <a:rPr sz="1800" dirty="0"/>
              <a:t>)</a:t>
            </a:r>
          </a:p>
          <a:p>
            <a:pPr>
              <a:defRPr/>
            </a:pPr>
            <a:r>
              <a:rPr sz="1800" dirty="0"/>
              <a:t>${PV} , ${PR} : recipe version</a:t>
            </a:r>
            <a:r>
              <a:rPr lang="he-IL" sz="1800" dirty="0"/>
              <a:t> ) </a:t>
            </a:r>
            <a:r>
              <a:rPr sz="1800" dirty="0" err="1"/>
              <a:t>package_version</a:t>
            </a:r>
            <a:r>
              <a:rPr sz="1800" dirty="0"/>
              <a:t> and revision)</a:t>
            </a:r>
          </a:p>
          <a:p>
            <a:pPr>
              <a:defRPr/>
            </a:pPr>
            <a:r>
              <a:rPr sz="1800" dirty="0"/>
              <a:t>Example :  </a:t>
            </a:r>
            <a:r>
              <a:rPr sz="12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PN_PV_PR.bb  example2_0.2_r0</a:t>
            </a:r>
            <a:endParaRPr sz="1800" dirty="0"/>
          </a:p>
          <a:p>
            <a:pPr>
              <a:defRPr/>
            </a:pPr>
            <a:r>
              <a:rPr sz="1800" dirty="0"/>
              <a:t>S – Source</a:t>
            </a:r>
          </a:p>
          <a:p>
            <a:pPr>
              <a:defRPr/>
            </a:pPr>
            <a:r>
              <a:rPr sz="1800" dirty="0"/>
              <a:t>D – </a:t>
            </a:r>
            <a:r>
              <a:rPr sz="1800" dirty="0" err="1"/>
              <a:t>Destionion</a:t>
            </a:r>
            <a:r>
              <a:rPr sz="1800" dirty="0"/>
              <a:t> </a:t>
            </a:r>
          </a:p>
          <a:p>
            <a:pPr>
              <a:defRPr/>
            </a:pPr>
            <a:r>
              <a:rPr sz="1800" dirty="0"/>
              <a:t>B – Build </a:t>
            </a:r>
            <a:r>
              <a:rPr sz="1800" dirty="0" err="1"/>
              <a:t>directoty</a:t>
            </a:r>
            <a:r>
              <a:rPr sz="1800" dirty="0"/>
              <a:t>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7D69-B82D-F098-617C-15DCD08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310F-5B0C-BC88-12F9-A7CB7847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Show on terminal for example on student-app recipe</a:t>
            </a:r>
          </a:p>
          <a:p>
            <a:pPr lvl="1">
              <a:defRPr/>
            </a:pPr>
            <a:r>
              <a:rPr lang="en-US" sz="2000" dirty="0"/>
              <a:t>Read variable value syntax: </a:t>
            </a:r>
            <a:r>
              <a:rPr lang="en-US" sz="2000" dirty="0" err="1"/>
              <a:t>Bitbake</a:t>
            </a:r>
            <a:r>
              <a:rPr lang="en-US" sz="2000" dirty="0"/>
              <a:t> –e &lt;</a:t>
            </a:r>
            <a:r>
              <a:rPr lang="en-US" sz="2000" dirty="0" err="1"/>
              <a:t>recipe_name</a:t>
            </a:r>
            <a:r>
              <a:rPr lang="en-US" sz="2000" dirty="0"/>
              <a:t>&gt; | grep ^&lt;</a:t>
            </a:r>
            <a:r>
              <a:rPr lang="en-US" sz="2000" dirty="0" err="1"/>
              <a:t>Var_name</a:t>
            </a:r>
            <a:r>
              <a:rPr lang="en-US" sz="2000" dirty="0"/>
              <a:t>&gt;=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^WORKDIR=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^TOPDIR=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^PN=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^PV=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^PR=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^S=</a:t>
            </a:r>
          </a:p>
          <a:p>
            <a:pPr lvl="2">
              <a:defRPr/>
            </a:pPr>
            <a:r>
              <a:rPr lang="en-US" dirty="0" err="1"/>
              <a:t>Bitbake</a:t>
            </a:r>
            <a:r>
              <a:rPr lang="en-US" dirty="0"/>
              <a:t> –e &lt;</a:t>
            </a:r>
            <a:r>
              <a:rPr lang="en-US" dirty="0" err="1"/>
              <a:t>recipe_name</a:t>
            </a:r>
            <a:r>
              <a:rPr lang="en-US" dirty="0"/>
              <a:t>&gt; | grep ^D=</a:t>
            </a:r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2088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CC3D560-791A-943A-9ED8-77D5DABF6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Append files - .</a:t>
            </a:r>
            <a:r>
              <a:rPr lang="en-US" altLang="en-US" dirty="0" err="1"/>
              <a:t>bbappend</a:t>
            </a:r>
            <a:endParaRPr lang="en-US" alt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538062-0C5E-479B-DE3E-2E6CC2EC2B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20825"/>
            <a:ext cx="10515600" cy="19081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800"/>
              <a:t>Files that append build information to a recipe file</a:t>
            </a:r>
          </a:p>
          <a:p>
            <a:pPr>
              <a:lnSpc>
                <a:spcPct val="70000"/>
              </a:lnSpc>
            </a:pPr>
            <a:r>
              <a:rPr lang="en-US" altLang="en-US" sz="1800"/>
              <a:t>Expected every append file to have a corresponding recipe .bb file.</a:t>
            </a:r>
          </a:p>
          <a:p>
            <a:pPr>
              <a:lnSpc>
                <a:spcPct val="70000"/>
              </a:lnSpc>
            </a:pPr>
            <a:r>
              <a:rPr lang="en-US" altLang="en-US" sz="1800"/>
              <a:t>The .bbappend file and .bb file should with the same root name , for example : busybox_1.21.%.bbappend &lt;-&gt; busybox_1.21.1. bb</a:t>
            </a:r>
          </a:p>
          <a:p>
            <a:pPr>
              <a:lnSpc>
                <a:spcPct val="70000"/>
              </a:lnSpc>
            </a:pPr>
            <a:r>
              <a:rPr lang="en-US" altLang="en-US" sz="1800"/>
              <a:t>Information in append files extended or overrides the information in the similary-named recipe file.</a:t>
            </a:r>
          </a:p>
          <a:p>
            <a:pPr>
              <a:lnSpc>
                <a:spcPct val="70000"/>
              </a:lnSpc>
            </a:pPr>
            <a:r>
              <a:rPr lang="en-US" altLang="en-US" sz="1800"/>
              <a:t>The agenda is to use in .bb from other layer in other layer without to copy recipe and change it .</a:t>
            </a:r>
          </a:p>
          <a:p>
            <a:pPr>
              <a:lnSpc>
                <a:spcPct val="70000"/>
              </a:lnSpc>
            </a:pPr>
            <a:br>
              <a:rPr lang="en-US" altLang="en-US" sz="800"/>
            </a:br>
            <a:endParaRPr lang="en-US" altLang="en-US" sz="800"/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B292C9F7-D586-7511-0745-37857261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600450"/>
            <a:ext cx="54864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4">
            <a:extLst>
              <a:ext uri="{FF2B5EF4-FFF2-40B4-BE49-F238E27FC236}">
                <a16:creationId xmlns:a16="http://schemas.microsoft.com/office/drawing/2014/main" id="{FD4A4DEA-4C8B-1413-265C-94C93A5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3597275"/>
            <a:ext cx="6186488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C6B-700F-0CDB-D627-2C7E24D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3"/>
            <a:ext cx="10515600" cy="1037531"/>
          </a:xfrm>
        </p:spPr>
        <p:txBody>
          <a:bodyPr/>
          <a:lstStyle/>
          <a:p>
            <a:r>
              <a:rPr lang="en-US" altLang="en-US" dirty="0"/>
              <a:t>Append files - </a:t>
            </a:r>
            <a:r>
              <a:rPr lang="en-US" altLang="en-US" dirty="0" err="1"/>
              <a:t>busybox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9521-A476-998D-80F6-71AB4DE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544616"/>
          </a:xfrm>
        </p:spPr>
        <p:txBody>
          <a:bodyPr/>
          <a:lstStyle/>
          <a:p>
            <a:r>
              <a:rPr lang="en-US" dirty="0" err="1"/>
              <a:t>Busybox</a:t>
            </a:r>
            <a:r>
              <a:rPr lang="en-US" dirty="0"/>
              <a:t> is commonly used to provide a </a:t>
            </a:r>
            <a:r>
              <a:rPr lang="en-US" dirty="0" err="1"/>
              <a:t>lighweight</a:t>
            </a:r>
            <a:r>
              <a:rPr lang="en-US" dirty="0"/>
              <a:t> set of Unix utilities.</a:t>
            </a:r>
          </a:p>
          <a:p>
            <a:r>
              <a:rPr lang="en-US" dirty="0"/>
              <a:t>Show on terminal how to  modify </a:t>
            </a:r>
            <a:r>
              <a:rPr lang="en-US" dirty="0" err="1"/>
              <a:t>busybox</a:t>
            </a:r>
            <a:r>
              <a:rPr lang="en-US" dirty="0"/>
              <a:t> configuration by used of append files</a:t>
            </a:r>
          </a:p>
          <a:p>
            <a:pPr lvl="1"/>
            <a:r>
              <a:rPr lang="en-US" dirty="0"/>
              <a:t>List of configuration : poky/meta-poky/recipes-core/</a:t>
            </a:r>
            <a:r>
              <a:rPr lang="en-US" dirty="0" err="1"/>
              <a:t>busybox</a:t>
            </a:r>
            <a:r>
              <a:rPr lang="en-US" dirty="0"/>
              <a:t>/</a:t>
            </a:r>
            <a:r>
              <a:rPr lang="en-US" dirty="0" err="1"/>
              <a:t>busybox</a:t>
            </a:r>
            <a:r>
              <a:rPr lang="en-US" dirty="0"/>
              <a:t>/poky-tiny/</a:t>
            </a:r>
            <a:r>
              <a:rPr lang="en-US" dirty="0" err="1"/>
              <a:t>defconfig</a:t>
            </a:r>
            <a:endParaRPr lang="en-US" dirty="0"/>
          </a:p>
          <a:p>
            <a:pPr lvl="1"/>
            <a:r>
              <a:rPr lang="en-US" dirty="0"/>
              <a:t>Copy from poky/meta-skeleton/recipes-core/</a:t>
            </a:r>
            <a:r>
              <a:rPr lang="en-US" dirty="0" err="1"/>
              <a:t>busybox</a:t>
            </a:r>
            <a:r>
              <a:rPr lang="en-US" dirty="0"/>
              <a:t> to our layer meta-student/recipes-core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devmem</a:t>
            </a:r>
            <a:r>
              <a:rPr lang="en-US" dirty="0"/>
              <a:t> configuration from </a:t>
            </a:r>
            <a:r>
              <a:rPr lang="en-US" dirty="0" err="1"/>
              <a:t>defconfig</a:t>
            </a:r>
            <a:r>
              <a:rPr lang="en-US" dirty="0"/>
              <a:t> and create fragment in the </a:t>
            </a:r>
            <a:r>
              <a:rPr lang="en-US" dirty="0" err="1"/>
              <a:t>busybox</a:t>
            </a:r>
            <a:r>
              <a:rPr lang="en-US" dirty="0"/>
              <a:t>/</a:t>
            </a:r>
            <a:r>
              <a:rPr lang="en-US" dirty="0" err="1"/>
              <a:t>busybox</a:t>
            </a:r>
            <a:r>
              <a:rPr lang="en-US" dirty="0"/>
              <a:t> folder .  (CONFIG_DEVMEM=y) </a:t>
            </a:r>
            <a:r>
              <a:rPr lang="en-US" dirty="0" err="1"/>
              <a:t>enable_devmem.cfg</a:t>
            </a:r>
            <a:endParaRPr lang="en-US" dirty="0"/>
          </a:p>
          <a:p>
            <a:pPr lvl="1"/>
            <a:r>
              <a:rPr lang="en-US" dirty="0"/>
              <a:t>Add the fragment name file to append file </a:t>
            </a:r>
          </a:p>
          <a:p>
            <a:r>
              <a:rPr lang="en-US" dirty="0"/>
              <a:t>Command display all the appends</a:t>
            </a:r>
          </a:p>
          <a:p>
            <a:pPr lvl="1"/>
            <a:r>
              <a:rPr lang="en-US" dirty="0" err="1"/>
              <a:t>Bitbake</a:t>
            </a:r>
            <a:r>
              <a:rPr lang="en-US" dirty="0"/>
              <a:t>-layers show-appends</a:t>
            </a:r>
          </a:p>
          <a:p>
            <a:pPr lvl="1"/>
            <a:r>
              <a:rPr lang="en-US" dirty="0"/>
              <a:t>Show priority layer :  </a:t>
            </a:r>
            <a:r>
              <a:rPr lang="en-US" dirty="0" err="1"/>
              <a:t>bitbake</a:t>
            </a:r>
            <a:r>
              <a:rPr lang="en-US" dirty="0"/>
              <a:t>-layers show-layers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53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71D2EA3-4674-86B2-F7BC-74ED14B9A1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1941"/>
            <a:ext cx="10515600" cy="1325563"/>
          </a:xfrm>
        </p:spPr>
        <p:txBody>
          <a:bodyPr/>
          <a:lstStyle/>
          <a:p>
            <a:r>
              <a:rPr lang="en-US" altLang="en-US" dirty="0"/>
              <a:t>Image	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8D13318-2FAC-AEB3-C93D-B1091B7D23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en-US" dirty="0"/>
              <a:t>An Image is an artifact of the </a:t>
            </a:r>
            <a:r>
              <a:rPr lang="en-US" altLang="en-US" dirty="0" err="1"/>
              <a:t>BitBake</a:t>
            </a:r>
            <a:r>
              <a:rPr lang="en-US" altLang="en-US" dirty="0"/>
              <a:t> build process given a collection of recipes and related metadata .</a:t>
            </a:r>
          </a:p>
          <a:p>
            <a:r>
              <a:rPr lang="en-US" altLang="en-US" dirty="0"/>
              <a:t>Images are the binary output that  run on specific hardware or QEMU and are used for specific use-cases</a:t>
            </a:r>
          </a:p>
          <a:p>
            <a:r>
              <a:rPr lang="en-US" altLang="en-US" dirty="0"/>
              <a:t>You often need to create your own image recipe , in order to add new packages or functionally , rather than using the base images , which are provided by the base layers. </a:t>
            </a:r>
          </a:p>
          <a:p>
            <a:r>
              <a:rPr lang="en-US" altLang="en-US" dirty="0"/>
              <a:t>The simply way is to inherit image classes.</a:t>
            </a:r>
          </a:p>
          <a:p>
            <a:r>
              <a:rPr lang="en-US" altLang="en-US" dirty="0"/>
              <a:t>The output images located at : </a:t>
            </a:r>
            <a:r>
              <a:rPr lang="en-US" altLang="en-US" dirty="0" err="1"/>
              <a:t>tmp</a:t>
            </a:r>
            <a:r>
              <a:rPr lang="en-US" altLang="en-US" dirty="0"/>
              <a:t>/deploy/images/machine</a:t>
            </a:r>
          </a:p>
          <a:p>
            <a:endParaRPr lang="en-US" altLang="en-US" dirty="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627B9606-E031-3259-788A-4C6D1DA4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5565775"/>
            <a:ext cx="1140142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14:cNvPr>
              <p14:cNvContentPartPr/>
              <p14:nvPr/>
            </p14:nvContentPartPr>
            <p14:xfrm>
              <a:off x="552015" y="5875905"/>
              <a:ext cx="1811160" cy="29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95" y="5869785"/>
                <a:ext cx="182340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8D9-D5DB-EC8E-51D7-C3B02F7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08757"/>
            <a:ext cx="10515600" cy="720725"/>
          </a:xfrm>
        </p:spPr>
        <p:txBody>
          <a:bodyPr/>
          <a:lstStyle/>
          <a:p>
            <a:r>
              <a:rPr lang="en-US" dirty="0"/>
              <a:t>Image Inherit in Poky 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14:cNvPr>
              <p14:cNvContentPartPr/>
              <p14:nvPr/>
            </p14:nvContentPartPr>
            <p14:xfrm>
              <a:off x="1904535" y="132370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415" y="13175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14:cNvPr>
              <p14:cNvContentPartPr/>
              <p14:nvPr/>
            </p14:nvContentPartPr>
            <p14:xfrm>
              <a:off x="3371535" y="154258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5415" y="15364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3D8FA4F-207F-C373-4D22-A441144E2101}"/>
              </a:ext>
            </a:extLst>
          </p:cNvPr>
          <p:cNvGrpSpPr/>
          <p:nvPr/>
        </p:nvGrpSpPr>
        <p:grpSpPr>
          <a:xfrm>
            <a:off x="9048328" y="1412776"/>
            <a:ext cx="2162969" cy="4522519"/>
            <a:chOff x="6240016" y="1148849"/>
            <a:chExt cx="2162969" cy="452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56D1E-E88F-4012-B3D3-22D7612F0667}"/>
                </a:ext>
              </a:extLst>
            </p:cNvPr>
            <p:cNvSpPr/>
            <p:nvPr/>
          </p:nvSpPr>
          <p:spPr>
            <a:xfrm>
              <a:off x="6240016" y="2420888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Core-image-minimal.bb</a:t>
              </a:r>
              <a:endParaRPr lang="he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B406C-5178-7404-887F-9F6E4F7CC507}"/>
                </a:ext>
              </a:extLst>
            </p:cNvPr>
            <p:cNvSpPr/>
            <p:nvPr/>
          </p:nvSpPr>
          <p:spPr>
            <a:xfrm>
              <a:off x="6242745" y="3645024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</a:t>
              </a:r>
              <a:r>
                <a:rPr lang="en-US" dirty="0" err="1"/>
                <a:t>image.bbclass</a:t>
              </a:r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3956EC-E2A9-CED0-C9B2-74A3FB00D44D}"/>
                </a:ext>
              </a:extLst>
            </p:cNvPr>
            <p:cNvSpPr/>
            <p:nvPr/>
          </p:nvSpPr>
          <p:spPr>
            <a:xfrm>
              <a:off x="6240016" y="4869160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Image.bbclass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1DE846-D0C5-B91C-865A-FA2F9AA0AB8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320136" y="3223096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494CEA-140B-BF31-03A5-63C075573C5B}"/>
                </a:ext>
              </a:extLst>
            </p:cNvPr>
            <p:cNvCxnSpPr/>
            <p:nvPr/>
          </p:nvCxnSpPr>
          <p:spPr>
            <a:xfrm>
              <a:off x="7320136" y="4447232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73BC7A-F17D-D28B-1E51-99FB68B6EE40}"/>
                </a:ext>
              </a:extLst>
            </p:cNvPr>
            <p:cNvSpPr/>
            <p:nvPr/>
          </p:nvSpPr>
          <p:spPr>
            <a:xfrm>
              <a:off x="6636060" y="1148849"/>
              <a:ext cx="1368152" cy="7874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Bitbake</a:t>
              </a:r>
              <a:endParaRPr lang="he-I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552026-C940-7BB8-48B0-422AA1B37CA5}"/>
                </a:ext>
              </a:extLst>
            </p:cNvPr>
            <p:cNvCxnSpPr/>
            <p:nvPr/>
          </p:nvCxnSpPr>
          <p:spPr>
            <a:xfrm>
              <a:off x="7320136" y="1998960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621401-8F01-460A-CAE3-F24D66D75D58}"/>
              </a:ext>
            </a:extLst>
          </p:cNvPr>
          <p:cNvSpPr txBox="1"/>
          <p:nvPr/>
        </p:nvSpPr>
        <p:spPr>
          <a:xfrm>
            <a:off x="695400" y="1412776"/>
            <a:ext cx="784707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 process while we build the image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in terminal how to prepare modified image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.</a:t>
            </a:r>
            <a:r>
              <a:rPr lang="en-US" dirty="0" err="1"/>
              <a:t>bbclass</a:t>
            </a:r>
            <a:r>
              <a:rPr lang="en-US" dirty="0"/>
              <a:t> image in poky   :   find . –name core-image*.</a:t>
            </a:r>
            <a:r>
              <a:rPr lang="en-US" dirty="0" err="1"/>
              <a:t>bbclass</a:t>
            </a:r>
            <a:r>
              <a:rPr lang="en-US" dirty="0"/>
              <a:t> – will discuss more in class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core-image-minimal.bb to our layer under /recipes-core/images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packages in </a:t>
            </a:r>
            <a:r>
              <a:rPr lang="en-US" dirty="0" err="1"/>
              <a:t>IMAGE_INSTALL:append</a:t>
            </a:r>
            <a:r>
              <a:rPr lang="en-US" dirty="0"/>
              <a:t> = “ bash”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next chapter we will use in class.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1636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36969D-EEF0-906B-643F-F8905D42F0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/>
              <a:t>Embedded Systems – Characteristics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43E44E-D4ED-D8C4-123E-BCB27BF777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en-US" altLang="en-US" dirty="0"/>
              <a:t>Consist hardware , software and firmware</a:t>
            </a:r>
          </a:p>
          <a:p>
            <a:pPr lvl="1"/>
            <a:r>
              <a:rPr lang="en-US" altLang="en-US" dirty="0"/>
              <a:t>Basic Hardware : processor, power supply, memory, communication port.</a:t>
            </a:r>
          </a:p>
          <a:p>
            <a:pPr lvl="1"/>
            <a:r>
              <a:rPr lang="en-US" altLang="en-US" dirty="0"/>
              <a:t>Firmware : implement of FPGA </a:t>
            </a:r>
          </a:p>
          <a:p>
            <a:pPr lvl="1"/>
            <a:r>
              <a:rPr lang="en-US" altLang="en-US" dirty="0"/>
              <a:t>Software : embedded </a:t>
            </a:r>
            <a:r>
              <a:rPr lang="en-US" altLang="en-US" dirty="0" err="1"/>
              <a:t>os</a:t>
            </a:r>
            <a:r>
              <a:rPr lang="en-US" altLang="en-US" dirty="0"/>
              <a:t> , application task.</a:t>
            </a:r>
          </a:p>
          <a:p>
            <a:r>
              <a:rPr lang="en-US" altLang="en-US" dirty="0"/>
              <a:t>Can be embedded in a large system to perform a specific function , as they are built for specialized task within the system.</a:t>
            </a:r>
          </a:p>
          <a:p>
            <a:r>
              <a:rPr lang="en-US" altLang="en-US" dirty="0"/>
              <a:t>Can be microprocessor or microcontroller and compute power.</a:t>
            </a:r>
          </a:p>
          <a:p>
            <a:r>
              <a:rPr lang="en-US" altLang="en-US" dirty="0"/>
              <a:t>Real time : require to perform their function under a time constraint to keep the larger system functioning properly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EACADE-4DF2-6FE4-2969-1D5021980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Classes 	- .bbclass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8C8CA17-0F3E-D1F5-9648-9EEEFF55B9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06538"/>
            <a:ext cx="10515600" cy="1441450"/>
          </a:xfrm>
        </p:spPr>
        <p:txBody>
          <a:bodyPr/>
          <a:lstStyle/>
          <a:p>
            <a:r>
              <a:rPr lang="en-US" altLang="en-US" sz="2000" dirty="0"/>
              <a:t>Files that provide for logic encapsulation and inheritance so that commonly used patterns can be defined once and then easily used in multiple recipes</a:t>
            </a:r>
          </a:p>
          <a:p>
            <a:r>
              <a:rPr lang="en-US" altLang="en-US" sz="2000" dirty="0"/>
              <a:t>To use a class file , need that recipe file will inherits the relevant class</a:t>
            </a:r>
            <a:endParaRPr lang="he-IL" altLang="en-US" sz="2000" dirty="0"/>
          </a:p>
          <a:p>
            <a:r>
              <a:rPr lang="he-IL" altLang="he-IL" sz="1200" dirty="0" err="1">
                <a:solidFill>
                  <a:srgbClr val="333333"/>
                </a:solidFill>
                <a:latin typeface="Courier"/>
              </a:rPr>
              <a:t>bbclass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and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are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usually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placed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he-IL" altLang="he-IL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in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 a </a:t>
            </a:r>
            <a:r>
              <a:rPr lang="he-IL" altLang="he-IL" sz="1200" dirty="0" err="1">
                <a:solidFill>
                  <a:srgbClr val="333333"/>
                </a:solidFill>
                <a:latin typeface="Courier"/>
              </a:rPr>
              <a:t>classes</a:t>
            </a:r>
            <a:r>
              <a:rPr lang="he-IL" altLang="he-IL" sz="1200" dirty="0">
                <a:solidFill>
                  <a:srgbClr val="333333"/>
                </a:solidFill>
                <a:latin typeface="Courier"/>
              </a:rPr>
              <a:t>/</a:t>
            </a:r>
            <a:r>
              <a:rPr lang="he-IL" altLang="he-IL" sz="20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32C1633B-4E08-385E-093A-43DFDDA4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947988"/>
            <a:ext cx="53117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>
            <a:extLst>
              <a:ext uri="{FF2B5EF4-FFF2-40B4-BE49-F238E27FC236}">
                <a16:creationId xmlns:a16="http://schemas.microsoft.com/office/drawing/2014/main" id="{677C1AB2-A77A-6F58-9B78-A73A4389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2947988"/>
            <a:ext cx="5311775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205C82-B49C-0C3B-C3FA-0A3DACDCC4BB}"/>
                  </a:ext>
                </a:extLst>
              </p14:cNvPr>
              <p14:cNvContentPartPr/>
              <p14:nvPr/>
            </p14:nvContentPartPr>
            <p14:xfrm>
              <a:off x="6312735" y="4542105"/>
              <a:ext cx="1393560" cy="25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205C82-B49C-0C3B-C3FA-0A3DACDCC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6615" y="4535985"/>
                <a:ext cx="1405800" cy="2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119EE94-B186-C479-D077-8E5E3E4A3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en-US" altLang="en-US" dirty="0"/>
              <a:t>Classes – </a:t>
            </a:r>
            <a:r>
              <a:rPr lang="en-US" altLang="en-US" dirty="0" err="1"/>
              <a:t>extrausers.bbclass</a:t>
            </a:r>
            <a:endParaRPr lang="he-IL" altLang="en-US" dirty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FE5BA3C-D848-8D17-BC75-EEE3CB5F6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249238" cy="230188"/>
          </a:xfrm>
          <a:solidFill>
            <a:srgbClr val="FCFCF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altLang="he-IL" sz="900">
                <a:solidFill>
                  <a:srgbClr val="333333"/>
                </a:solidFill>
                <a:latin typeface="Courier"/>
              </a:rPr>
              <a:t>. </a:t>
            </a: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47108" name="TextBox 4">
            <a:extLst>
              <a:ext uri="{FF2B5EF4-FFF2-40B4-BE49-F238E27FC236}">
                <a16:creationId xmlns:a16="http://schemas.microsoft.com/office/drawing/2014/main" id="{FD444EB0-A0A0-714C-9257-3B3F2C13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9" y="1124744"/>
            <a:ext cx="1089461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he-IL" dirty="0"/>
              <a:t>Assume we got a task to add user to our image addition to root :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Show on terminal: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Edit our </a:t>
            </a:r>
            <a:r>
              <a:rPr lang="en-US" dirty="0"/>
              <a:t>core-image-minimal-student.bb from image slide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Add the below content of file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Inherit </a:t>
            </a:r>
            <a:r>
              <a:rPr lang="en-US" dirty="0" err="1"/>
              <a:t>extrausers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EXTRA_USERS_PARAMS =  “\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useradd</a:t>
            </a:r>
            <a:r>
              <a:rPr lang="en-US" dirty="0"/>
              <a:t> –p ‘’ student; \</a:t>
            </a:r>
          </a:p>
          <a:p>
            <a:pPr eaLnBrk="1" hangingPunct="1"/>
            <a:r>
              <a:rPr lang="en-US" dirty="0"/>
              <a:t>                  </a:t>
            </a:r>
            <a:r>
              <a:rPr lang="en-US" dirty="0" err="1"/>
              <a:t>groupadd</a:t>
            </a:r>
            <a:r>
              <a:rPr lang="en-US" dirty="0"/>
              <a:t> student-group;  \</a:t>
            </a:r>
          </a:p>
          <a:p>
            <a:pPr eaLnBrk="1" hangingPunct="1"/>
            <a:r>
              <a:rPr lang="en-US" dirty="0"/>
              <a:t> 	</a:t>
            </a:r>
            <a:r>
              <a:rPr lang="en-US" dirty="0" err="1"/>
              <a:t>usermod</a:t>
            </a:r>
            <a:r>
              <a:rPr lang="en-US" dirty="0"/>
              <a:t> –a –G student-group student;   \</a:t>
            </a:r>
          </a:p>
          <a:p>
            <a:pPr eaLnBrk="1" hangingPunct="1"/>
            <a:r>
              <a:rPr lang="en-US" dirty="0"/>
              <a:t>“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3)Build core-image-minimal-student</a:t>
            </a:r>
          </a:p>
          <a:p>
            <a:pPr eaLnBrk="1" hangingPunct="1"/>
            <a:r>
              <a:rPr lang="en-US" dirty="0"/>
              <a:t>4)Run emulator :</a:t>
            </a:r>
          </a:p>
          <a:p>
            <a:pPr marL="285750" indent="-285750" eaLnBrk="1" hangingPunct="1">
              <a:buFontTx/>
              <a:buChar char="-"/>
            </a:pPr>
            <a:r>
              <a:rPr lang="en-US" dirty="0"/>
              <a:t>Switch to user  :  </a:t>
            </a:r>
            <a:r>
              <a:rPr lang="en-US" dirty="0" err="1"/>
              <a:t>su</a:t>
            </a:r>
            <a:r>
              <a:rPr lang="en-US" dirty="0"/>
              <a:t> – student </a:t>
            </a:r>
          </a:p>
          <a:p>
            <a:pPr marL="285750" indent="-285750" eaLnBrk="1" hangingPunct="1">
              <a:buFontTx/>
              <a:buChar char="-"/>
            </a:pPr>
            <a:r>
              <a:rPr lang="en-US" dirty="0"/>
              <a:t>Check what currently user : </a:t>
            </a:r>
            <a:r>
              <a:rPr lang="en-US" dirty="0" err="1"/>
              <a:t>whoami</a:t>
            </a:r>
            <a:endParaRPr lang="en-US" dirty="0"/>
          </a:p>
          <a:p>
            <a:pPr marL="285750" indent="-285750" eaLnBrk="1" hangingPunct="1">
              <a:buFontTx/>
              <a:buChar char="-"/>
            </a:pPr>
            <a:r>
              <a:rPr lang="en-US" dirty="0"/>
              <a:t>Check id user :  id student</a:t>
            </a:r>
          </a:p>
          <a:p>
            <a:pPr marL="285750" indent="-285750" eaLnBrk="1" hangingPunct="1">
              <a:buFontTx/>
              <a:buChar char="-"/>
            </a:pPr>
            <a:r>
              <a:rPr lang="en-US" dirty="0"/>
              <a:t>Check group user : groups student</a:t>
            </a:r>
          </a:p>
          <a:p>
            <a:pPr eaLnBrk="1" hangingPunct="1"/>
            <a:r>
              <a:rPr lang="en-US" dirty="0"/>
              <a:t> </a:t>
            </a:r>
            <a:endParaRPr lang="he-IL" altLang="he-IL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0166F77D-03BC-ED87-0FA3-B047FE87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70075"/>
            <a:ext cx="97631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>
            <a:extLst>
              <a:ext uri="{FF2B5EF4-FFF2-40B4-BE49-F238E27FC236}">
                <a16:creationId xmlns:a16="http://schemas.microsoft.com/office/drawing/2014/main" id="{54A861AC-60E3-86A9-D90F-7361CFE51F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User Configuration – Scheme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78A-F707-C9ED-9A92-3AEF9EDD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Layers Machine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9C91-ADD5-3F77-4574-AFCA6B69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12776"/>
            <a:ext cx="10515600" cy="4915743"/>
          </a:xfrm>
        </p:spPr>
        <p:txBody>
          <a:bodyPr/>
          <a:lstStyle/>
          <a:p>
            <a:r>
              <a:rPr lang="en-US" sz="1400" dirty="0"/>
              <a:t>Meta-Xilinx layers : </a:t>
            </a:r>
            <a:r>
              <a:rPr lang="en-US" sz="1400" dirty="0">
                <a:hlinkClick r:id="rId2"/>
              </a:rPr>
              <a:t>Xilinx/meta-</a:t>
            </a:r>
            <a:r>
              <a:rPr lang="en-US" sz="1400" dirty="0" err="1">
                <a:hlinkClick r:id="rId2"/>
              </a:rPr>
              <a:t>xilinx</a:t>
            </a:r>
            <a:r>
              <a:rPr lang="en-US" sz="1400" dirty="0">
                <a:hlinkClick r:id="rId2"/>
              </a:rPr>
              <a:t> at </a:t>
            </a:r>
            <a:r>
              <a:rPr lang="en-US" sz="1400" dirty="0" err="1">
                <a:hlinkClick r:id="rId2"/>
              </a:rPr>
              <a:t>kirkstone</a:t>
            </a:r>
            <a:r>
              <a:rPr lang="en-US" sz="1400" dirty="0">
                <a:hlinkClick r:id="rId2"/>
              </a:rPr>
              <a:t>-next (github.com)</a:t>
            </a:r>
            <a:endParaRPr lang="en-US" sz="1400" dirty="0"/>
          </a:p>
          <a:p>
            <a:r>
              <a:rPr lang="en-US" sz="1400" dirty="0">
                <a:hlinkClick r:id="rId3"/>
              </a:rPr>
              <a:t>Meta-Xilinx-tools :</a:t>
            </a:r>
            <a:r>
              <a:rPr lang="en-US" sz="1400" dirty="0"/>
              <a:t>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Xilinx/meta-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xilinx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-tools: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Yocto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 layer enables AMD Xilinx tools related metadata for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MicroBlaze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Zynq, </a:t>
            </a:r>
            <a:r>
              <a:rPr lang="en-US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ZynqMP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Versal devices. (github.com)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local.conf</a:t>
            </a:r>
            <a:endParaRPr lang="en-US" sz="1400" dirty="0"/>
          </a:p>
          <a:p>
            <a:r>
              <a:rPr lang="en-US" sz="1400" b="1" dirty="0"/>
              <a:t>MACHINE</a:t>
            </a:r>
            <a:r>
              <a:rPr lang="en-US" sz="1400" dirty="0"/>
              <a:t> = "zcu102-zynqmp“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HDF_MACHINE = "zcu102-zynqmp“</a:t>
            </a:r>
          </a:p>
          <a:p>
            <a:pPr marL="0" indent="0">
              <a:buNone/>
            </a:pPr>
            <a:r>
              <a:rPr lang="en-US" sz="1400" dirty="0"/>
              <a:t>#Device tree</a:t>
            </a:r>
          </a:p>
          <a:p>
            <a:pPr marL="0" indent="0">
              <a:buNone/>
            </a:pPr>
            <a:r>
              <a:rPr lang="en-US" sz="1400" dirty="0"/>
              <a:t>YAML_DT_BOARD_FLAGS = "{BOARD zcu102-rev1.0}“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IMAGE_FSTYPES += "</a:t>
            </a:r>
            <a:r>
              <a:rPr lang="en-US" sz="1400" dirty="0" err="1"/>
              <a:t>wic</a:t>
            </a:r>
            <a:r>
              <a:rPr lang="en-US" sz="1400" dirty="0"/>
              <a:t>“</a:t>
            </a:r>
          </a:p>
          <a:p>
            <a:pPr marL="0" indent="0">
              <a:buNone/>
            </a:pPr>
            <a:r>
              <a:rPr lang="en-US" sz="1400" dirty="0"/>
              <a:t>WKS_FILES = "xilinx-default-</a:t>
            </a:r>
            <a:r>
              <a:rPr lang="en-US" sz="1400" dirty="0" err="1"/>
              <a:t>sd.wks</a:t>
            </a:r>
            <a:r>
              <a:rPr lang="en-US" sz="1400" dirty="0"/>
              <a:t>“</a:t>
            </a:r>
          </a:p>
          <a:p>
            <a:pPr marL="0" indent="0">
              <a:buNone/>
            </a:pPr>
            <a:r>
              <a:rPr lang="en-US" sz="1400" dirty="0"/>
              <a:t>#XSA</a:t>
            </a:r>
          </a:p>
          <a:p>
            <a:pPr marL="0" indent="0">
              <a:buNone/>
            </a:pPr>
            <a:r>
              <a:rPr lang="en-US" sz="1400" dirty="0"/>
              <a:t>HDF_BASE = </a:t>
            </a:r>
            <a:r>
              <a:rPr lang="en-US" sz="1400" dirty="0">
                <a:hlinkClick r:id="" action="ppaction://noaction"/>
              </a:rPr>
              <a:t>file://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HDF_PATH = "/home/student/poky/</a:t>
            </a:r>
            <a:r>
              <a:rPr lang="en-US" sz="1400" dirty="0" err="1"/>
              <a:t>xsa</a:t>
            </a:r>
            <a:r>
              <a:rPr lang="en-US" sz="1400" dirty="0"/>
              <a:t>“</a:t>
            </a:r>
          </a:p>
          <a:p>
            <a:pPr marL="0" indent="0">
              <a:buNone/>
            </a:pPr>
            <a:r>
              <a:rPr lang="en-US" sz="1400" dirty="0"/>
              <a:t>HDF_NAME = "</a:t>
            </a:r>
            <a:r>
              <a:rPr lang="en-US" sz="1400" dirty="0" err="1"/>
              <a:t>cxy.xsa</a:t>
            </a:r>
            <a:r>
              <a:rPr lang="en-US" sz="1400" dirty="0"/>
              <a:t>"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1523991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9A02949-EBD6-9B9A-500F-EE52804D9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7350" y="2420938"/>
            <a:ext cx="6697663" cy="1325562"/>
          </a:xfrm>
        </p:spPr>
        <p:txBody>
          <a:bodyPr/>
          <a:lstStyle/>
          <a:p>
            <a:r>
              <a:rPr lang="en-US" altLang="en-US"/>
              <a:t>Appendix Rafael shield distro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C59E62C-32B3-10A0-FAFA-032EC7C74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Layers Overview	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96B3B95-899F-2580-2B43-4E01AC4A27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74788"/>
            <a:ext cx="10515600" cy="4351337"/>
          </a:xfrm>
        </p:spPr>
        <p:txBody>
          <a:bodyPr/>
          <a:lstStyle/>
          <a:p>
            <a:r>
              <a:rPr lang="en-US" altLang="en-US" sz="1600"/>
              <a:t>There are 3 important layers in the build structure</a:t>
            </a:r>
          </a:p>
          <a:p>
            <a:r>
              <a:rPr lang="en-US" altLang="en-US" sz="1600"/>
              <a:t>Poky Yocto reference layer - distro .</a:t>
            </a:r>
          </a:p>
          <a:p>
            <a:r>
              <a:rPr lang="en-US" altLang="en-US" sz="1600"/>
              <a:t>Shield layer – distro – our customized distro , </a:t>
            </a:r>
          </a:p>
          <a:p>
            <a:pPr lvl="1"/>
            <a:r>
              <a:rPr lang="en-US" altLang="en-US" sz="1600"/>
              <a:t>this layer is used poky distro and do some customization for this layer .</a:t>
            </a:r>
          </a:p>
          <a:p>
            <a:r>
              <a:rPr lang="en-US" altLang="en-US" sz="1600"/>
              <a:t>Project Layer -  customized layer per project</a:t>
            </a:r>
          </a:p>
          <a:p>
            <a:pPr lvl="1"/>
            <a:r>
              <a:rPr lang="en-US" altLang="en-US" sz="1600"/>
              <a:t>This layer is used specific per project , this is the most high level layer that provided specific with project , it include select machine target,xsa file , device-tree, fsbl specific or uboot configuration , packages specific , modules , drivers , app and so on.</a:t>
            </a:r>
          </a:p>
          <a:p>
            <a:pPr lvl="1"/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BB587BF-28BC-1658-9733-779FC7CEE50A}"/>
              </a:ext>
            </a:extLst>
          </p:cNvPr>
          <p:cNvSpPr/>
          <p:nvPr/>
        </p:nvSpPr>
        <p:spPr>
          <a:xfrm>
            <a:off x="5129213" y="5826125"/>
            <a:ext cx="2162175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kern="0">
                <a:solidFill>
                  <a:srgbClr val="FFFFFF"/>
                </a:solidFill>
              </a:rPr>
              <a:t>POKY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7114930D-9DF3-BDB1-07C3-711F8C6A21BA}"/>
              </a:ext>
            </a:extLst>
          </p:cNvPr>
          <p:cNvSpPr/>
          <p:nvPr/>
        </p:nvSpPr>
        <p:spPr>
          <a:xfrm>
            <a:off x="5129213" y="4949825"/>
            <a:ext cx="2162175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kern="0">
                <a:solidFill>
                  <a:srgbClr val="FFFFFF"/>
                </a:solidFill>
              </a:rPr>
              <a:t>Custom Distro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83E0F0DE-16A0-3267-834E-5405BF0A53DE}"/>
              </a:ext>
            </a:extLst>
          </p:cNvPr>
          <p:cNvSpPr/>
          <p:nvPr/>
        </p:nvSpPr>
        <p:spPr>
          <a:xfrm>
            <a:off x="5129213" y="4071938"/>
            <a:ext cx="2162175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kern="0">
                <a:solidFill>
                  <a:srgbClr val="FFFFFF"/>
                </a:solidFill>
              </a:rPr>
              <a:t>Project layer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BE5BBED-E44D-F01E-DD4B-567906B09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Distro Layer - Overview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21748E-1302-6517-A04C-88D32A3044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altLang="en-US" sz="2600" b="1"/>
              <a:t>Distribution</a:t>
            </a:r>
            <a:r>
              <a:rPr lang="en-US" altLang="en-US" sz="2600"/>
              <a:t>: specific implementation of linux (kernel version,rootfs,etc)</a:t>
            </a:r>
          </a:p>
          <a:p>
            <a:r>
              <a:rPr lang="en-US" altLang="en-US" sz="2600"/>
              <a:t>The distribution layer provides policy configuration for your distribution.</a:t>
            </a:r>
          </a:p>
          <a:p>
            <a:r>
              <a:rPr lang="en-US" altLang="en-US" sz="2600"/>
              <a:t>Best practice that you isolate these types of configuration into their own layer.</a:t>
            </a:r>
          </a:p>
          <a:p>
            <a:r>
              <a:rPr lang="en-US" altLang="en-US" sz="2600"/>
              <a:t>Settings you provide in conf/distro/distro.conf</a:t>
            </a:r>
          </a:p>
          <a:p>
            <a:r>
              <a:rPr lang="en-US" altLang="en-US" sz="2600"/>
              <a:t>In distribution layer usually you will find:</a:t>
            </a:r>
          </a:p>
          <a:p>
            <a:pPr lvl="1"/>
            <a:r>
              <a:rPr lang="en-US" altLang="en-US" sz="2200"/>
              <a:t>Classes – hold common functionality that can be shared among recipes in the distribution</a:t>
            </a:r>
          </a:p>
          <a:p>
            <a:pPr lvl="1"/>
            <a:r>
              <a:rPr lang="en-US" altLang="en-US" sz="2200"/>
              <a:t>Conf – hold configuration files for the layer</a:t>
            </a:r>
          </a:p>
          <a:p>
            <a:pPr lvl="1"/>
            <a:r>
              <a:rPr lang="en-US" altLang="en-US" sz="2200"/>
              <a:t>Recipes – recipes and append files that affect common functionality</a:t>
            </a:r>
          </a:p>
          <a:p>
            <a:pPr lvl="1"/>
            <a:endParaRPr lang="en-US" altLang="en-US" sz="110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616695-1D82-1C32-4660-08807732E8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230188"/>
            <a:ext cx="10515600" cy="1325562"/>
          </a:xfrm>
        </p:spPr>
        <p:txBody>
          <a:bodyPr/>
          <a:lstStyle/>
          <a:p>
            <a:r>
              <a:rPr lang="en-US" altLang="en-US"/>
              <a:t>Inherit image flow and structure</a:t>
            </a:r>
          </a:p>
        </p:txBody>
      </p:sp>
      <p:pic>
        <p:nvPicPr>
          <p:cNvPr id="55299" name="Content Placeholder 3">
            <a:extLst>
              <a:ext uri="{FF2B5EF4-FFF2-40B4-BE49-F238E27FC236}">
                <a16:creationId xmlns:a16="http://schemas.microsoft.com/office/drawing/2014/main" id="{A90C2ECC-CEB6-A619-9407-16E3F0BDC6B6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99"/>
          <a:stretch>
            <a:fillRect/>
          </a:stretch>
        </p:blipFill>
        <p:spPr>
          <a:xfrm>
            <a:off x="7956550" y="1625600"/>
            <a:ext cx="3892550" cy="4716463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BE8C314-F644-DC02-6F41-69B5D41B7AC2}"/>
              </a:ext>
            </a:extLst>
          </p:cNvPr>
          <p:cNvSpPr/>
          <p:nvPr/>
        </p:nvSpPr>
        <p:spPr>
          <a:xfrm>
            <a:off x="5005388" y="3770313"/>
            <a:ext cx="1793875" cy="82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-inherit Core-image</a:t>
            </a:r>
            <a:br>
              <a:rPr sz="1200" kern="0">
                <a:solidFill>
                  <a:srgbClr val="FFFFFF"/>
                </a:solidFill>
              </a:rPr>
            </a:br>
            <a:r>
              <a:rPr sz="1200" kern="0">
                <a:solidFill>
                  <a:srgbClr val="FFFFFF"/>
                </a:solidFill>
              </a:rPr>
              <a:t>- inherit shield-users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7E667A9-CFF8-6D72-9AB1-674ABEBEC232}"/>
              </a:ext>
            </a:extLst>
          </p:cNvPr>
          <p:cNvSpPr/>
          <p:nvPr/>
        </p:nvSpPr>
        <p:spPr>
          <a:xfrm>
            <a:off x="5070475" y="4900613"/>
            <a:ext cx="1665288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</a:t>
            </a:r>
          </a:p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Shield-image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667F92B-05EF-FD97-3BFE-F71E62DBE96F}"/>
              </a:ext>
            </a:extLst>
          </p:cNvPr>
          <p:cNvSpPr/>
          <p:nvPr/>
        </p:nvSpPr>
        <p:spPr>
          <a:xfrm>
            <a:off x="5073650" y="5915025"/>
            <a:ext cx="1665288" cy="67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</a:t>
            </a:r>
            <a:br>
              <a:rPr sz="1200" kern="0">
                <a:solidFill>
                  <a:srgbClr val="FFFFFF"/>
                </a:solidFill>
              </a:rPr>
            </a:br>
            <a:r>
              <a:rPr sz="1200" kern="0">
                <a:solidFill>
                  <a:srgbClr val="FFFFFF"/>
                </a:solidFill>
              </a:rPr>
              <a:t>shield-image-initramfs</a:t>
            </a:r>
          </a:p>
        </p:txBody>
      </p:sp>
      <p:sp>
        <p:nvSpPr>
          <p:cNvPr id="55303" name="TextBox 10">
            <a:extLst>
              <a:ext uri="{FF2B5EF4-FFF2-40B4-BE49-F238E27FC236}">
                <a16:creationId xmlns:a16="http://schemas.microsoft.com/office/drawing/2014/main" id="{8116A057-2C20-DD7A-713F-31E2F89C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3984625"/>
            <a:ext cx="3973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ext/rafael/meta-shield/classes/shield-image.</a:t>
            </a:r>
            <a:r>
              <a:rPr lang="en-US" altLang="en-US" sz="1400" b="1"/>
              <a:t>bbclass</a:t>
            </a:r>
          </a:p>
        </p:txBody>
      </p:sp>
      <p:cxnSp>
        <p:nvCxnSpPr>
          <p:cNvPr id="55304" name="Straight Arrow Connector 11">
            <a:extLst>
              <a:ext uri="{FF2B5EF4-FFF2-40B4-BE49-F238E27FC236}">
                <a16:creationId xmlns:a16="http://schemas.microsoft.com/office/drawing/2014/main" id="{3C166303-07BC-2EFC-7ECE-8151464B7B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7725" y="46053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Straight Arrow Connector 14">
            <a:extLst>
              <a:ext uri="{FF2B5EF4-FFF2-40B4-BE49-F238E27FC236}">
                <a16:creationId xmlns:a16="http://schemas.microsoft.com/office/drawing/2014/main" id="{ED03FA4C-1C49-D930-B0B0-2DC6BB8BB4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18200" y="5722938"/>
            <a:ext cx="0" cy="1920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E3D96596-D5A1-8869-3754-D8C1997A5D32}"/>
              </a:ext>
            </a:extLst>
          </p:cNvPr>
          <p:cNvSpPr/>
          <p:nvPr/>
        </p:nvSpPr>
        <p:spPr>
          <a:xfrm>
            <a:off x="5030788" y="2767013"/>
            <a:ext cx="17938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 image</a:t>
            </a:r>
          </a:p>
        </p:txBody>
      </p:sp>
      <p:sp>
        <p:nvSpPr>
          <p:cNvPr id="55307" name="Rectangle 7">
            <a:extLst>
              <a:ext uri="{FF2B5EF4-FFF2-40B4-BE49-F238E27FC236}">
                <a16:creationId xmlns:a16="http://schemas.microsoft.com/office/drawing/2014/main" id="{CDEC8610-9CAD-C52F-4670-4AFE5223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2968625"/>
            <a:ext cx="358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./core/poky/meta/classes/core-image.</a:t>
            </a:r>
            <a:r>
              <a:rPr lang="en-US" altLang="en-US" sz="1400" b="1"/>
              <a:t>bbclass</a:t>
            </a:r>
          </a:p>
        </p:txBody>
      </p:sp>
      <p:sp>
        <p:nvSpPr>
          <p:cNvPr id="27660" name="Rectangle 25">
            <a:extLst>
              <a:ext uri="{FF2B5EF4-FFF2-40B4-BE49-F238E27FC236}">
                <a16:creationId xmlns:a16="http://schemas.microsoft.com/office/drawing/2014/main" id="{2EC22EB4-0B42-2FB3-8C2D-9D9A8442D9B4}"/>
              </a:ext>
            </a:extLst>
          </p:cNvPr>
          <p:cNvSpPr/>
          <p:nvPr/>
        </p:nvSpPr>
        <p:spPr>
          <a:xfrm>
            <a:off x="5062538" y="1801813"/>
            <a:ext cx="1793875" cy="68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image</a:t>
            </a:r>
          </a:p>
        </p:txBody>
      </p:sp>
      <p:sp>
        <p:nvSpPr>
          <p:cNvPr id="55309" name="Rectangle 8">
            <a:extLst>
              <a:ext uri="{FF2B5EF4-FFF2-40B4-BE49-F238E27FC236}">
                <a16:creationId xmlns:a16="http://schemas.microsoft.com/office/drawing/2014/main" id="{7D3FAEE9-9977-26CB-2B99-350D3752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7700"/>
            <a:ext cx="314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./core/poky/meta/classes/image.</a:t>
            </a:r>
            <a:r>
              <a:rPr lang="en-US" altLang="en-US" sz="1400" b="1"/>
              <a:t>bbclass</a:t>
            </a:r>
          </a:p>
        </p:txBody>
      </p:sp>
      <p:cxnSp>
        <p:nvCxnSpPr>
          <p:cNvPr id="55310" name="Straight Arrow Connector 26">
            <a:extLst>
              <a:ext uri="{FF2B5EF4-FFF2-40B4-BE49-F238E27FC236}">
                <a16:creationId xmlns:a16="http://schemas.microsoft.com/office/drawing/2014/main" id="{E3062138-3803-7269-7AC6-AC2A32F51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9475" y="34956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Arrow Connector 29">
            <a:extLst>
              <a:ext uri="{FF2B5EF4-FFF2-40B4-BE49-F238E27FC236}">
                <a16:creationId xmlns:a16="http://schemas.microsoft.com/office/drawing/2014/main" id="{81CB665E-E530-C468-E52A-4F4F5C875B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8050" y="24923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Rectangle 31">
            <a:extLst>
              <a:ext uri="{FF2B5EF4-FFF2-40B4-BE49-F238E27FC236}">
                <a16:creationId xmlns:a16="http://schemas.microsoft.com/office/drawing/2014/main" id="{721C15FC-171E-3843-C1E3-FFF3B74A1304}"/>
              </a:ext>
            </a:extLst>
          </p:cNvPr>
          <p:cNvSpPr/>
          <p:nvPr/>
        </p:nvSpPr>
        <p:spPr>
          <a:xfrm>
            <a:off x="4356100" y="3656013"/>
            <a:ext cx="3263900" cy="214471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27665" name="Rectangle 32">
            <a:extLst>
              <a:ext uri="{FF2B5EF4-FFF2-40B4-BE49-F238E27FC236}">
                <a16:creationId xmlns:a16="http://schemas.microsoft.com/office/drawing/2014/main" id="{130799FC-5E6C-06AC-F9D7-F24B7A147EF4}"/>
              </a:ext>
            </a:extLst>
          </p:cNvPr>
          <p:cNvSpPr/>
          <p:nvPr/>
        </p:nvSpPr>
        <p:spPr>
          <a:xfrm>
            <a:off x="4857750" y="1712913"/>
            <a:ext cx="2360613" cy="185578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55314" name="Rectangle 33">
            <a:extLst>
              <a:ext uri="{FF2B5EF4-FFF2-40B4-BE49-F238E27FC236}">
                <a16:creationId xmlns:a16="http://schemas.microsoft.com/office/drawing/2014/main" id="{49F90FC2-8AC9-ADF5-B00F-402A62D7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6265863"/>
            <a:ext cx="471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meta-project-cxy/recipes-core/images/cxy-image-minimal.</a:t>
            </a:r>
            <a:r>
              <a:rPr lang="en-US" altLang="en-US" sz="1400" b="1"/>
              <a:t>bb</a:t>
            </a:r>
          </a:p>
        </p:txBody>
      </p:sp>
      <p:sp>
        <p:nvSpPr>
          <p:cNvPr id="55315" name="Rectangle 34">
            <a:extLst>
              <a:ext uri="{FF2B5EF4-FFF2-40B4-BE49-F238E27FC236}">
                <a16:creationId xmlns:a16="http://schemas.microsoft.com/office/drawing/2014/main" id="{2294991D-ECC8-8B90-1FA5-A4433650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053013"/>
            <a:ext cx="430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ext/rafael/meta-shield/classes/shield-image-initramfs.</a:t>
            </a:r>
            <a:r>
              <a:rPr lang="en-US" altLang="en-US" sz="1400" b="1"/>
              <a:t>bbclass</a:t>
            </a:r>
          </a:p>
        </p:txBody>
      </p:sp>
      <p:sp>
        <p:nvSpPr>
          <p:cNvPr id="27668" name="Rectangle 35">
            <a:extLst>
              <a:ext uri="{FF2B5EF4-FFF2-40B4-BE49-F238E27FC236}">
                <a16:creationId xmlns:a16="http://schemas.microsoft.com/office/drawing/2014/main" id="{CE9687A6-489A-A262-469B-E49BA9ECC473}"/>
              </a:ext>
            </a:extLst>
          </p:cNvPr>
          <p:cNvSpPr/>
          <p:nvPr/>
        </p:nvSpPr>
        <p:spPr>
          <a:xfrm>
            <a:off x="4713288" y="5853113"/>
            <a:ext cx="2505075" cy="88106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55317" name="TextBox 36">
            <a:extLst>
              <a:ext uri="{FF2B5EF4-FFF2-40B4-BE49-F238E27FC236}">
                <a16:creationId xmlns:a16="http://schemas.microsoft.com/office/drawing/2014/main" id="{61BE91AB-26B5-A060-AA67-E05D2ED4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239395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POKY-meta-distro</a:t>
            </a:r>
          </a:p>
        </p:txBody>
      </p:sp>
      <p:sp>
        <p:nvSpPr>
          <p:cNvPr id="55318" name="TextBox 37">
            <a:extLst>
              <a:ext uri="{FF2B5EF4-FFF2-40B4-BE49-F238E27FC236}">
                <a16:creationId xmlns:a16="http://schemas.microsoft.com/office/drawing/2014/main" id="{6916528A-1930-749C-4406-E096748E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487863"/>
            <a:ext cx="195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Meta-shield-distro</a:t>
            </a:r>
          </a:p>
        </p:txBody>
      </p:sp>
      <p:sp>
        <p:nvSpPr>
          <p:cNvPr id="55319" name="TextBox 38">
            <a:extLst>
              <a:ext uri="{FF2B5EF4-FFF2-40B4-BE49-F238E27FC236}">
                <a16:creationId xmlns:a16="http://schemas.microsoft.com/office/drawing/2014/main" id="{04409491-F0B3-CF8D-5845-E723499C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875338"/>
            <a:ext cx="197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Meta-project-layer</a:t>
            </a:r>
          </a:p>
        </p:txBody>
      </p:sp>
      <p:sp>
        <p:nvSpPr>
          <p:cNvPr id="27672" name="TextBox 39">
            <a:extLst>
              <a:ext uri="{FF2B5EF4-FFF2-40B4-BE49-F238E27FC236}">
                <a16:creationId xmlns:a16="http://schemas.microsoft.com/office/drawing/2014/main" id="{56CA5DE2-67BE-6984-1BE5-E4B9355F32B7}"/>
              </a:ext>
            </a:extLst>
          </p:cNvPr>
          <p:cNvSpPr txBox="1"/>
          <p:nvPr/>
        </p:nvSpPr>
        <p:spPr>
          <a:xfrm>
            <a:off x="7389909" y="2112208"/>
            <a:ext cx="461665" cy="112730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poky</a:t>
            </a:r>
          </a:p>
        </p:txBody>
      </p:sp>
      <p:sp>
        <p:nvSpPr>
          <p:cNvPr id="27673" name="TextBox 40">
            <a:extLst>
              <a:ext uri="{FF2B5EF4-FFF2-40B4-BE49-F238E27FC236}">
                <a16:creationId xmlns:a16="http://schemas.microsoft.com/office/drawing/2014/main" id="{B962214F-70EF-9B46-74AB-692C56A00C7B}"/>
              </a:ext>
            </a:extLst>
          </p:cNvPr>
          <p:cNvSpPr txBox="1"/>
          <p:nvPr/>
        </p:nvSpPr>
        <p:spPr>
          <a:xfrm>
            <a:off x="7562500" y="3656156"/>
            <a:ext cx="461665" cy="1425743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shield</a:t>
            </a:r>
          </a:p>
        </p:txBody>
      </p:sp>
      <p:sp>
        <p:nvSpPr>
          <p:cNvPr id="27674" name="TextBox 41">
            <a:extLst>
              <a:ext uri="{FF2B5EF4-FFF2-40B4-BE49-F238E27FC236}">
                <a16:creationId xmlns:a16="http://schemas.microsoft.com/office/drawing/2014/main" id="{3A3B108B-CDB8-AD3F-9B2F-B5D486A89BAA}"/>
              </a:ext>
            </a:extLst>
          </p:cNvPr>
          <p:cNvSpPr txBox="1"/>
          <p:nvPr/>
        </p:nvSpPr>
        <p:spPr>
          <a:xfrm rot="5400000">
            <a:off x="9388194" y="4259018"/>
            <a:ext cx="461665" cy="466228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Recipe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: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cxy</a:t>
            </a:r>
            <a:r>
              <a:rPr lang="en-US">
                <a:highlight>
                  <a:srgbClr val="00FF00"/>
                </a:highlight>
                <a:latin typeface="+mn-lt"/>
              </a:rPr>
              <a:t>-image-minimal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52547F6-F4D2-1DFA-14AF-105C554B6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project Layer structure 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E95509C4-729C-94F5-AAAE-07F57407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"/>
          <a:stretch>
            <a:fillRect/>
          </a:stretch>
        </p:blipFill>
        <p:spPr bwMode="auto">
          <a:xfrm>
            <a:off x="7067550" y="876300"/>
            <a:ext cx="4645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2">
            <a:extLst>
              <a:ext uri="{FF2B5EF4-FFF2-40B4-BE49-F238E27FC236}">
                <a16:creationId xmlns:a16="http://schemas.microsoft.com/office/drawing/2014/main" id="{A0B99D95-26A7-149C-02E5-1A088407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771650"/>
            <a:ext cx="53244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Bsp – include device-tree , XSA files per target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Conf – configuration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Machine – include machine file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Recipes bsp : include u-boot,fsbl,pmu,etc..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Recipes-core : include base files , scripts run and ability to add files to rootfs , can used to configure add permission , add aliases and more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Images – should contain the recipre name to build the image specific for projects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Can contain application source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Can contain drivers and modules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Can contain kernel specific configuration.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/>
              <a:t>Configure the network and IP’s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E823A33-8421-80F7-D1FF-14592B622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BSP layer / recipes - Overview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05B7B61-CEA1-B778-1279-1CF2F56159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200" b="1"/>
              <a:t>Machine</a:t>
            </a:r>
            <a:r>
              <a:rPr lang="en-US" altLang="en-US" sz="2200"/>
              <a:t>: defines the architecture, pins, buses , BSP etc.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The BSP layer provides machine configuration that target specific hardware.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All in this layer is specific to the machine for which you can building the image 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The BSP layer configuration directory configuration files for the machine – conf/machine/machine.conf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FSBL – implements patches on source file , settings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UBOOT - implements patches on source file , configuration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SENSORS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MULITMEDIA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PMU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FPGA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BITSTREAM</a:t>
            </a:r>
          </a:p>
          <a:p>
            <a:pPr>
              <a:lnSpc>
                <a:spcPct val="70000"/>
              </a:lnSpc>
            </a:pPr>
            <a:r>
              <a:rPr lang="en-US" altLang="en-US" sz="2200"/>
              <a:t>ETC..</a:t>
            </a:r>
          </a:p>
          <a:p>
            <a:pPr>
              <a:lnSpc>
                <a:spcPct val="70000"/>
              </a:lnSpc>
            </a:pPr>
            <a:endParaRPr lang="en-US" altLang="en-US" sz="2200"/>
          </a:p>
          <a:p>
            <a:pPr>
              <a:lnSpc>
                <a:spcPct val="70000"/>
              </a:lnSpc>
            </a:pPr>
            <a:endParaRPr lang="en-US" altLang="en-US" sz="220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F9B61CC6-44C4-E611-8DE7-26ECDF75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3238"/>
            <a:ext cx="3879850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82A0680-E222-48A6-0A2A-27CF377430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/>
              <a:t>Embedded Linux - Overview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211122A-1426-F598-CD01-B6C6BB3E4A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57363"/>
            <a:ext cx="10515600" cy="4486275"/>
          </a:xfrm>
        </p:spPr>
        <p:txBody>
          <a:bodyPr/>
          <a:lstStyle/>
          <a:p>
            <a:r>
              <a:rPr lang="en-US" altLang="en-US" dirty="0"/>
              <a:t>Embedded </a:t>
            </a:r>
            <a:r>
              <a:rPr lang="en-US" altLang="en-US" dirty="0" err="1"/>
              <a:t>linux</a:t>
            </a:r>
            <a:r>
              <a:rPr lang="en-US" altLang="en-US" dirty="0"/>
              <a:t> refers to the use of the Linux Kernel , along with a comprehensive set of libraries and utilities, within embedded system or devices.</a:t>
            </a:r>
          </a:p>
          <a:p>
            <a:r>
              <a:rPr lang="en-US" altLang="en-US" dirty="0"/>
              <a:t>These systems, which are designed for specific functions, often feature constraints on resource like processing power, memory and energy consumption.</a:t>
            </a:r>
          </a:p>
          <a:p>
            <a:r>
              <a:rPr lang="en-US" altLang="en-US" dirty="0"/>
              <a:t>Linux due to its open-source nature, flexibility and robustness has become a popular choice for these systems.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7FC249-34BD-5CEB-6906-1467BA2DCB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altLang="en-US" sz="2000"/>
              <a:t>From project bsp layer :meta-project-cxy/conf/machine/zcu102-zynqmp-rf.conf</a:t>
            </a:r>
          </a:p>
          <a:p>
            <a:r>
              <a:rPr lang="en-US" altLang="en-US" sz="2000"/>
              <a:t>From Xilinx bsp layer :  /xilinx/meta-xilinx/meta-xilinx-bsp/conf/machine/zcu102-zynqmp.conf</a:t>
            </a:r>
          </a:p>
          <a:p>
            <a:r>
              <a:rPr lang="en-US" altLang="en-US" sz="2000"/>
              <a:t>In local.conf : 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5B04B672-B0B7-93FC-A6E5-A3FFE730B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BSP – machine structure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A63B36B0-59FB-C847-6CD7-19DF126F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075238"/>
            <a:ext cx="5286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B4EE56D6-66A6-0423-E2EF-0999C1B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3524250"/>
            <a:ext cx="53546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>
            <a:extLst>
              <a:ext uri="{FF2B5EF4-FFF2-40B4-BE49-F238E27FC236}">
                <a16:creationId xmlns:a16="http://schemas.microsoft.com/office/drawing/2014/main" id="{EE5E0509-A64D-EFAE-8264-FCDA2DEF5756}"/>
              </a:ext>
            </a:extLst>
          </p:cNvPr>
          <p:cNvSpPr/>
          <p:nvPr/>
        </p:nvSpPr>
        <p:spPr>
          <a:xfrm>
            <a:off x="6469063" y="3786188"/>
            <a:ext cx="3619500" cy="4286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09049EDA-54D8-9F33-B013-C5BBC52F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611438"/>
            <a:ext cx="6794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6" name="Straight Arrow Connector 9">
            <a:extLst>
              <a:ext uri="{FF2B5EF4-FFF2-40B4-BE49-F238E27FC236}">
                <a16:creationId xmlns:a16="http://schemas.microsoft.com/office/drawing/2014/main" id="{C8658143-99DA-1E2D-A52C-480E828005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" y="2047875"/>
            <a:ext cx="76200" cy="286702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10EBA51-BD7A-68F4-9A8E-73CD8F4818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Recipes tasks -examples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C5D91A6D-7E7D-7981-64D5-2B525367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5788"/>
            <a:ext cx="5462588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>
            <a:extLst>
              <a:ext uri="{FF2B5EF4-FFF2-40B4-BE49-F238E27FC236}">
                <a16:creationId xmlns:a16="http://schemas.microsoft.com/office/drawing/2014/main" id="{B5371006-43B0-B573-DE8A-72766DE5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986088"/>
            <a:ext cx="701040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>
            <a:extLst>
              <a:ext uri="{FF2B5EF4-FFF2-40B4-BE49-F238E27FC236}">
                <a16:creationId xmlns:a16="http://schemas.microsoft.com/office/drawing/2014/main" id="{49910878-5C4C-BB5B-51B5-5F0EF5D1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55788"/>
            <a:ext cx="56054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681883E-243A-E108-C47D-1E6C15FB8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Rafael layers packages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BE1C8844-8592-CDBD-AC36-3918CC9D66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1600" dirty="0"/>
              <a:t>meta-</a:t>
            </a:r>
            <a:r>
              <a:rPr lang="en-US" altLang="en-US" sz="1600" dirty="0" err="1"/>
              <a:t>dss</a:t>
            </a:r>
            <a:r>
              <a:rPr lang="en-US" altLang="en-US" sz="1600" dirty="0"/>
              <a:t> – This layer contains target tool.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fsb</a:t>
            </a:r>
            <a:r>
              <a:rPr lang="en-US" altLang="en-US" sz="1600" dirty="0"/>
              <a:t> – new generation driver (high speed technology network)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gigevision</a:t>
            </a:r>
            <a:r>
              <a:rPr lang="en-US" altLang="en-US" sz="1600" dirty="0"/>
              <a:t> – is a communication </a:t>
            </a:r>
            <a:r>
              <a:rPr lang="en-US" altLang="en-US" sz="1600" dirty="0" err="1"/>
              <a:t>standart</a:t>
            </a:r>
            <a:r>
              <a:rPr lang="en-US" altLang="en-US" sz="1600" dirty="0"/>
              <a:t> designed for industrial cameras used in machine vision and imaging applications.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htp</a:t>
            </a:r>
            <a:r>
              <a:rPr lang="en-US" altLang="en-US" sz="1600" dirty="0"/>
              <a:t> -  scripts required by Rafael's HTP target program. Used for testing the board 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-debug-settings - A layer that allows to easily enable many useful 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 debug settings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-drivers - A layer for various Linux drivers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-libs - A layer that contains various libs for Linux.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-utils - general Linux utilities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openrc</a:t>
            </a:r>
            <a:r>
              <a:rPr lang="en-US" altLang="en-US" sz="1600" dirty="0"/>
              <a:t>-</a:t>
            </a:r>
            <a:r>
              <a:rPr lang="en-US" altLang="en-US" sz="1600" dirty="0" err="1"/>
              <a:t>ext</a:t>
            </a:r>
            <a:r>
              <a:rPr lang="en-US" altLang="en-US" sz="1600" dirty="0"/>
              <a:t> - An extension to meta-</a:t>
            </a:r>
            <a:r>
              <a:rPr lang="en-US" altLang="en-US" sz="1600" dirty="0" err="1"/>
              <a:t>openrc</a:t>
            </a:r>
            <a:r>
              <a:rPr lang="en-US" altLang="en-US" sz="1600" dirty="0"/>
              <a:t> layer</a:t>
            </a:r>
          </a:p>
          <a:p>
            <a:r>
              <a:rPr lang="en-US" altLang="en-US" sz="1600" dirty="0"/>
              <a:t>meta-process-isolation - This layer provides process isolation </a:t>
            </a:r>
            <a:r>
              <a:rPr lang="en-US" altLang="en-US" sz="1600" dirty="0" err="1"/>
              <a:t>functionalty</a:t>
            </a:r>
            <a:r>
              <a:rPr lang="en-US" altLang="en-US" sz="1600" dirty="0"/>
              <a:t> based on </a:t>
            </a:r>
            <a:r>
              <a:rPr lang="en-US" altLang="en-US" sz="1600" dirty="0" err="1"/>
              <a:t>NsJail</a:t>
            </a:r>
            <a:r>
              <a:rPr lang="en-US" altLang="en-US" sz="1600" dirty="0"/>
              <a:t> utility.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realtime</a:t>
            </a:r>
            <a:r>
              <a:rPr lang="en-US" altLang="en-US" sz="1600" dirty="0"/>
              <a:t>-kernel - RT patch + relevant kernel configuration for real-time scheduling.</a:t>
            </a:r>
          </a:p>
          <a:p>
            <a:r>
              <a:rPr lang="en-US" altLang="en-US" sz="1600" dirty="0"/>
              <a:t>meta-</a:t>
            </a:r>
            <a:r>
              <a:rPr lang="en-US" altLang="en-US" sz="1600" dirty="0" err="1"/>
              <a:t>xilinx</a:t>
            </a:r>
            <a:r>
              <a:rPr lang="en-US" altLang="en-US" sz="1600" dirty="0"/>
              <a:t>-wrapper - A wrapper over Xilinx layers providing </a:t>
            </a:r>
            <a:r>
              <a:rPr lang="en-US" altLang="en-US" sz="1600" dirty="0" err="1"/>
              <a:t>Petalinux</a:t>
            </a:r>
            <a:r>
              <a:rPr lang="en-US" altLang="en-US" sz="1600" dirty="0"/>
              <a:t> look &amp; feel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EB6EB8-9E4C-A4B0-D91F-D9EFBB412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/>
              <a:t>Embedded Linux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8BE940-AEA2-E1E4-540C-4AE2392B1E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linux distribution or distro is an operating system made up of the linux kernel along with a package management system and various libraries , drivers and utilities . </a:t>
            </a:r>
          </a:p>
          <a:p>
            <a:r>
              <a:rPr lang="en-US" altLang="en-US"/>
              <a:t>In the context of the Embedded linux, a distribution is often stripped down and customized to fit the needs of the specific embedded system it’s intended to run on.</a:t>
            </a:r>
          </a:p>
          <a:p>
            <a:r>
              <a:rPr lang="en-US" altLang="en-US"/>
              <a:t>There are several linux distribution specifically designed for embedded systems, such as OpenWrt, Yocto and buildroot.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08A900-EE94-AA80-1520-AB41A1B62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/>
              <a:t>Linux distribution platforms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83C3336-F39A-E3B0-AD6E-811596AA73E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4850" y="1543050"/>
            <a:ext cx="10648950" cy="51244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100" u="sng"/>
              <a:t>Buildroot</a:t>
            </a:r>
            <a:r>
              <a:rPr lang="en-US" altLang="en-US" sz="2100"/>
              <a:t> </a:t>
            </a:r>
            <a:r>
              <a:rPr lang="en-US" altLang="en-US" sz="2200"/>
              <a:t>: Based on set of Makefiles and patches that simplifies and automates the process of building a complete and bootable linux environment while using cross-compilation to allow building for multiple target platforms on a single linux based development system.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Easy to use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Limited configuration settings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Requires full image rebuild</a:t>
            </a:r>
          </a:p>
          <a:p>
            <a:pPr>
              <a:lnSpc>
                <a:spcPct val="70000"/>
              </a:lnSpc>
            </a:pPr>
            <a:r>
              <a:rPr lang="en-US" altLang="en-US" sz="2100" u="sng"/>
              <a:t>OpenWrt</a:t>
            </a:r>
            <a:r>
              <a:rPr lang="en-US" altLang="en-US" sz="2200"/>
              <a:t> : Is an open-source project for embedded based on linux , used on embedded devices to route network traffic . All the components have been optimized to be small enough to fit into the limited storage and memory available in home routers.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Focused on networking gear (routers)</a:t>
            </a:r>
          </a:p>
          <a:p>
            <a:pPr lvl="1">
              <a:lnSpc>
                <a:spcPct val="70000"/>
              </a:lnSpc>
            </a:pPr>
            <a:r>
              <a:rPr lang="en-US" altLang="en-US" sz="1900"/>
              <a:t>Packages based updated</a:t>
            </a:r>
          </a:p>
          <a:p>
            <a:pPr>
              <a:lnSpc>
                <a:spcPct val="70000"/>
              </a:lnSpc>
            </a:pPr>
            <a:r>
              <a:rPr lang="en-US" altLang="en-US" sz="2100" u="sng"/>
              <a:t>Yocto</a:t>
            </a:r>
            <a:r>
              <a:rPr lang="en-US" altLang="en-US" sz="2100"/>
              <a:t> : Yocto project is an open source project initated by linux foundation . It provide a set of tools and metadata that enable developers to build custom linux distributions for embedded systems.</a:t>
            </a:r>
          </a:p>
          <a:p>
            <a:pPr>
              <a:lnSpc>
                <a:spcPct val="70000"/>
              </a:lnSpc>
            </a:pPr>
            <a:r>
              <a:rPr lang="en-US" altLang="en-US" sz="2100" u="sng"/>
              <a:t>PetaLinux</a:t>
            </a:r>
            <a:r>
              <a:rPr lang="en-US" altLang="en-US" sz="2100"/>
              <a:t>  : Is a development enviorment by Xilinx , a leading provider of FPGA and SOC solution . It designed to streamline the development process for embedded linux system on Xilinx devices . MPSOC and Zynq SOC.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63144D1-6B84-74BE-1A44-537F41C45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 err="1"/>
              <a:t>PetaLinux</a:t>
            </a:r>
            <a:r>
              <a:rPr lang="en-US" altLang="en-US" sz="2400" dirty="0"/>
              <a:t> compare </a:t>
            </a:r>
            <a:r>
              <a:rPr lang="en-US" altLang="en-US" sz="2400" dirty="0" err="1"/>
              <a:t>Yocto</a:t>
            </a:r>
            <a:r>
              <a:rPr lang="en-US" altLang="en-US" sz="2400" dirty="0"/>
              <a:t> Overview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EF5020C-4FC6-9A76-6492-5781D4C692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9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PetaLinux Advantages 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Specialized for Xilinx hardware </a:t>
            </a:r>
            <a:r>
              <a:rPr lang="en-US" altLang="en-US"/>
              <a:t>– </a:t>
            </a:r>
            <a:r>
              <a:rPr lang="en-US" altLang="en-US" b="1"/>
              <a:t>specifically tailored for Xilinx FPGA and SOC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Streamlined workflow </a:t>
            </a:r>
            <a:r>
              <a:rPr lang="en-US" altLang="en-US"/>
              <a:t>– </a:t>
            </a:r>
            <a:r>
              <a:rPr lang="en-US" altLang="en-US" b="1"/>
              <a:t>more integrated and streamlined for Xilinx development to Yocto – can reduce development time.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Xilinx support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Pre-built components – configuration optimized for Xilinx devices.</a:t>
            </a:r>
          </a:p>
          <a:p>
            <a:pPr>
              <a:lnSpc>
                <a:spcPct val="80000"/>
              </a:lnSpc>
            </a:pPr>
            <a:r>
              <a:rPr lang="en-US" altLang="en-US"/>
              <a:t>PetaLinux disadvantages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Vendor Xilinx – lock – not intended for other targets </a:t>
            </a:r>
          </a:p>
          <a:p>
            <a:pPr lvl="1">
              <a:lnSpc>
                <a:spcPct val="80000"/>
              </a:lnSpc>
            </a:pPr>
            <a:r>
              <a:rPr lang="en-US" altLang="en-US" b="1"/>
              <a:t>Limited flexibility </a:t>
            </a:r>
            <a:r>
              <a:rPr lang="en-US" altLang="en-US"/>
              <a:t>– lack of the flexibility and customization options provided by Yocto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Dependency on Xilinx tools – heavily relies on Xilinx development tools which can introduce dependencies and constraints in the development process .</a:t>
            </a:r>
            <a:br>
              <a:rPr lang="en-US" altLang="en-US" sz="2600"/>
            </a:br>
            <a:endParaRPr lang="en-US" altLang="en-US" sz="2600"/>
          </a:p>
          <a:p>
            <a:pPr lvl="1">
              <a:lnSpc>
                <a:spcPct val="80000"/>
              </a:lnSpc>
            </a:pPr>
            <a:endParaRPr lang="en-US" altLang="en-US" sz="2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BD6B2D8-7F17-4238-F401-10251F9993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400" dirty="0" err="1"/>
              <a:t>PetaLinux</a:t>
            </a:r>
            <a:r>
              <a:rPr lang="en-US" altLang="en-US" sz="2400" dirty="0"/>
              <a:t> compare </a:t>
            </a:r>
            <a:r>
              <a:rPr lang="en-US" altLang="en-US" sz="2400" dirty="0" err="1"/>
              <a:t>Yocto</a:t>
            </a:r>
            <a:r>
              <a:rPr lang="en-US" altLang="en-US" sz="2400" dirty="0"/>
              <a:t> Overview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972B32F-6323-324A-1EE9-8FE144EB3B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66850"/>
            <a:ext cx="10515600" cy="5191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600"/>
              <a:t>Yocto Advantages </a:t>
            </a:r>
          </a:p>
          <a:p>
            <a:pPr lvl="1">
              <a:lnSpc>
                <a:spcPct val="70000"/>
              </a:lnSpc>
            </a:pPr>
            <a:r>
              <a:rPr lang="en-US" altLang="en-US" sz="2200" b="1"/>
              <a:t>Platform independence – Yocto project can be used to build custom linux for a wide range of embedded .</a:t>
            </a:r>
          </a:p>
          <a:p>
            <a:pPr lvl="1">
              <a:lnSpc>
                <a:spcPct val="70000"/>
              </a:lnSpc>
            </a:pPr>
            <a:r>
              <a:rPr lang="en-US" altLang="en-US" sz="2200" b="1"/>
              <a:t>Highly customization – Yocto offers extensive flexibility and customization options through its layer based architecture , allowing developers to tailor linux distribution to specific reequipment .</a:t>
            </a:r>
          </a:p>
          <a:p>
            <a:pPr lvl="1">
              <a:lnSpc>
                <a:spcPct val="70000"/>
              </a:lnSpc>
            </a:pPr>
            <a:r>
              <a:rPr lang="en-US" altLang="en-US" sz="2200"/>
              <a:t>Large community support.</a:t>
            </a:r>
          </a:p>
          <a:p>
            <a:pPr>
              <a:lnSpc>
                <a:spcPct val="70000"/>
              </a:lnSpc>
            </a:pPr>
            <a:r>
              <a:rPr lang="en-US" altLang="en-US" sz="2600"/>
              <a:t>Yocto disadvantages</a:t>
            </a:r>
          </a:p>
          <a:p>
            <a:pPr lvl="1">
              <a:lnSpc>
                <a:spcPct val="70000"/>
              </a:lnSpc>
            </a:pPr>
            <a:r>
              <a:rPr lang="en-US" altLang="en-US" sz="2200" b="1"/>
              <a:t>Learning curve – Yocto project has a steep learning curve , especially for beginner due to its complexity and extensive feature set. Getting started and mastering the workflow may require time and effort.</a:t>
            </a:r>
          </a:p>
          <a:p>
            <a:pPr lvl="1">
              <a:lnSpc>
                <a:spcPct val="70000"/>
              </a:lnSpc>
            </a:pPr>
            <a:r>
              <a:rPr lang="en-US" altLang="en-US" sz="2200"/>
              <a:t>Configuration overhead – Yocto require more configuration and setup compared to petalinux. (can be less if we used Xilinx layers for Yocto)</a:t>
            </a:r>
          </a:p>
          <a:p>
            <a:pPr lvl="1">
              <a:lnSpc>
                <a:spcPct val="70000"/>
              </a:lnSpc>
            </a:pPr>
            <a:r>
              <a:rPr lang="en-US" altLang="en-US" sz="2200"/>
              <a:t>Potential integration failures.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70000"/>
              </a:lnSpc>
            </a:pPr>
            <a:r>
              <a:rPr lang="en-US" altLang="en-US" sz="2200"/>
              <a:t>Summary: the choice between Petalinux and Yocto project depending on factors of hardware (Xilinx or not) , development preferences , customizations needs and resources (time) 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7.01.25"/>
  <p:tag name="AS_TITLE" val="Aspose.Slides for .NET 4.0"/>
  <p:tag name="AS_VERSION" val="17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0BCDE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0D91BC9CAA948A9F0C3D2DF81C129" ma:contentTypeVersion="1" ma:contentTypeDescription="Create a new document." ma:contentTypeScope="" ma:versionID="c203079a55ebebbdfd0011b02d388504">
  <xsd:schema xmlns:xsd="http://www.w3.org/2001/XMLSchema" xmlns:xs="http://www.w3.org/2001/XMLSchema" xmlns:p="http://schemas.microsoft.com/office/2006/metadata/properties" xmlns:ns3="0e7de5b0-a8fa-4fe5-8c70-0faf6faf8707" targetNamespace="http://schemas.microsoft.com/office/2006/metadata/properties" ma:root="true" ma:fieldsID="bb0c84a251d00d0eecf0b9766ee13fc0" ns3:_="">
    <xsd:import namespace="0e7de5b0-a8fa-4fe5-8c70-0faf6faf870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e5b0-a8fa-4fe5-8c70-0faf6faf870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7848A-AD67-473A-BA86-E1E89E05DD7C}">
  <ds:schemaRefs>
    <ds:schemaRef ds:uri="http://purl.org/dc/terms/"/>
    <ds:schemaRef ds:uri="http://schemas.openxmlformats.org/package/2006/metadata/core-properties"/>
    <ds:schemaRef ds:uri="0e7de5b0-a8fa-4fe5-8c70-0faf6faf870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624525-DA50-4BA9-B250-A1BEAB4EB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de5b0-a8fa-4fe5-8c70-0faf6faf8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01DBD7-5F46-4843-9B25-19F67D261B1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10756</TotalTime>
  <Words>3963</Words>
  <Application>Microsoft Office PowerPoint</Application>
  <PresentationFormat>Widescreen</PresentationFormat>
  <Paragraphs>465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-apple-system</vt:lpstr>
      <vt:lpstr>Aptos</vt:lpstr>
      <vt:lpstr>Arial</vt:lpstr>
      <vt:lpstr>Calibri</vt:lpstr>
      <vt:lpstr>Calibri Light</vt:lpstr>
      <vt:lpstr>Courier</vt:lpstr>
      <vt:lpstr>Times New Roman</vt:lpstr>
      <vt:lpstr>Verdana</vt:lpstr>
      <vt:lpstr>Office Theme</vt:lpstr>
      <vt:lpstr>Yocto Tutorial Beginner</vt:lpstr>
      <vt:lpstr>Topics</vt:lpstr>
      <vt:lpstr>Embedded Systems - Overview</vt:lpstr>
      <vt:lpstr>Embedded Systems – Characteristics </vt:lpstr>
      <vt:lpstr>Embedded Linux - Overview</vt:lpstr>
      <vt:lpstr>Embedded Linux</vt:lpstr>
      <vt:lpstr>Linux distribution platforms</vt:lpstr>
      <vt:lpstr>PetaLinux compare Yocto Overview</vt:lpstr>
      <vt:lpstr>PetaLinux compare Yocto Overview</vt:lpstr>
      <vt:lpstr>OpenEmbedded and Yocto</vt:lpstr>
      <vt:lpstr>Yocto </vt:lpstr>
      <vt:lpstr>PowerPoint Presentation</vt:lpstr>
      <vt:lpstr>PowerPoint Presentation</vt:lpstr>
      <vt:lpstr>Install and build image  </vt:lpstr>
      <vt:lpstr>Bitbake</vt:lpstr>
      <vt:lpstr>Poky - Overview </vt:lpstr>
      <vt:lpstr>Layer Overview</vt:lpstr>
      <vt:lpstr>bblayers.conf</vt:lpstr>
      <vt:lpstr>Layers practical</vt:lpstr>
      <vt:lpstr>User Configuration Local.conf</vt:lpstr>
      <vt:lpstr>Build System concept</vt:lpstr>
      <vt:lpstr>Artifacts location</vt:lpstr>
      <vt:lpstr>Package  Overview </vt:lpstr>
      <vt:lpstr>Package example</vt:lpstr>
      <vt:lpstr>Recipes - Overview</vt:lpstr>
      <vt:lpstr>Recipes - example</vt:lpstr>
      <vt:lpstr>Recipe build task Overview and examples</vt:lpstr>
      <vt:lpstr>Recipe build task examples</vt:lpstr>
      <vt:lpstr>Recipes build tasks function example  </vt:lpstr>
      <vt:lpstr>Recipes build tasks  </vt:lpstr>
      <vt:lpstr>Recipes build tasks  </vt:lpstr>
      <vt:lpstr>Basic Assignment</vt:lpstr>
      <vt:lpstr>Variables </vt:lpstr>
      <vt:lpstr>Basic Variables</vt:lpstr>
      <vt:lpstr>Basic Variables</vt:lpstr>
      <vt:lpstr>Append files - .bbappend</vt:lpstr>
      <vt:lpstr>Append files - busybox</vt:lpstr>
      <vt:lpstr>Image </vt:lpstr>
      <vt:lpstr>Image Inherit in Poky </vt:lpstr>
      <vt:lpstr>Classes  - .bbclass</vt:lpstr>
      <vt:lpstr>Classes – extrausers.bbclass</vt:lpstr>
      <vt:lpstr>User Configuration – Scheme </vt:lpstr>
      <vt:lpstr>Xilinx Layers Machine</vt:lpstr>
      <vt:lpstr>Appendix Rafael shield distro</vt:lpstr>
      <vt:lpstr>Layers Overview </vt:lpstr>
      <vt:lpstr>Distro Layer - Overview</vt:lpstr>
      <vt:lpstr>Inherit image flow and structure</vt:lpstr>
      <vt:lpstr>project Layer structure </vt:lpstr>
      <vt:lpstr>BSP layer / recipes - Overview</vt:lpstr>
      <vt:lpstr>BSP – machine structure</vt:lpstr>
      <vt:lpstr>Recipes tasks -examples</vt:lpstr>
      <vt:lpstr>Rafael layers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 Tutorial Beginner</dc:title>
  <dc:creator>YARON DANIEL</dc:creator>
  <cp:lastModifiedBy>YARON DANIEL</cp:lastModifiedBy>
  <cp:revision>95</cp:revision>
  <cp:lastPrinted>2024-06-03T15:29:06Z</cp:lastPrinted>
  <dcterms:created xsi:type="dcterms:W3CDTF">2024-06-03T15:29:06Z</dcterms:created>
  <dcterms:modified xsi:type="dcterms:W3CDTF">2024-07-28T14:52:16Z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0x0101004970D91BC9CAA948A9F0C3D2DF81C129</vt:lpwstr>
  </property>
</Properties>
</file>