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DataMining.j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jpeg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97280" y="879565"/>
            <a:ext cx="10058400" cy="3239589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פרויקט גמר – כריית נתונים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he-IL" sz="2700" dirty="0" smtClean="0"/>
              <a:t>מגישים:</a:t>
            </a:r>
            <a:br>
              <a:rPr lang="he-IL" sz="2700" dirty="0" smtClean="0"/>
            </a:br>
            <a:r>
              <a:rPr lang="he-IL" sz="2700" dirty="0" smtClean="0"/>
              <a:t>אבינעם </a:t>
            </a:r>
            <a:r>
              <a:rPr lang="he-IL" sz="2700" dirty="0" err="1" smtClean="0"/>
              <a:t>זיס</a:t>
            </a:r>
            <a:r>
              <a:rPr lang="he-IL" sz="2700" dirty="0" smtClean="0"/>
              <a:t> -       305594426</a:t>
            </a:r>
            <a:br>
              <a:rPr lang="he-IL" sz="2700" dirty="0" smtClean="0"/>
            </a:br>
            <a:r>
              <a:rPr lang="he-IL" sz="2700" dirty="0" smtClean="0"/>
              <a:t>מתן כהן -           201461985</a:t>
            </a:r>
            <a:br>
              <a:rPr lang="he-IL" sz="2700" dirty="0" smtClean="0"/>
            </a:br>
            <a:r>
              <a:rPr lang="he-IL" sz="2700" dirty="0" smtClean="0"/>
              <a:t>ירון גולדשטיין -  304960776</a:t>
            </a:r>
            <a:endParaRPr lang="en-US" sz="67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97280" y="4969425"/>
            <a:ext cx="10058400" cy="856609"/>
          </a:xfrm>
        </p:spPr>
        <p:txBody>
          <a:bodyPr>
            <a:normAutofit/>
          </a:bodyPr>
          <a:lstStyle/>
          <a:p>
            <a:pPr algn="ctr"/>
            <a:r>
              <a:rPr lang="he-IL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ניתוח מידע על הטלות קובייה וסיבובי רולטה</a:t>
            </a:r>
            <a:endParaRPr lang="he-IL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מבוא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e-IL" dirty="0" smtClean="0"/>
          </a:p>
          <a:p>
            <a:pPr algn="ctr"/>
            <a:r>
              <a:rPr lang="he-IL" dirty="0" smtClean="0"/>
              <a:t>בפרויקט זה נבצע ניתוח נתונים על מספר רב של הטלות קובייה, וסיבובי רולטה.</a:t>
            </a:r>
          </a:p>
          <a:p>
            <a:pPr algn="ctr"/>
            <a:r>
              <a:rPr lang="he-IL" dirty="0" smtClean="0"/>
              <a:t>נשתמש בתוכנית אשר כתבנו בשפת ג'אווה, על מנת להפיק מידע מתוך קבצים אשר מייצגים מספר רב של הטלות קובייה או סיבובי רולטה.</a:t>
            </a:r>
          </a:p>
          <a:p>
            <a:pPr algn="ctr"/>
            <a:r>
              <a:rPr lang="he-IL" dirty="0" smtClean="0"/>
              <a:t>התוכנית תהיה מסוגלת לייצר את הקבצים הנ"ל, וכמו כן, ניתן לטעון קבצים מוכנים מראש.</a:t>
            </a:r>
          </a:p>
          <a:p>
            <a:pPr algn="ctr"/>
            <a:r>
              <a:rPr lang="he-IL" dirty="0" smtClean="0"/>
              <a:t>התוכנית תספק ממשק משתמש נוח וקל לשימוש.</a:t>
            </a:r>
            <a:endParaRPr lang="en-US" dirty="0" smtClean="0"/>
          </a:p>
          <a:p>
            <a:pPr algn="ctr"/>
            <a:r>
              <a:rPr lang="he-IL" dirty="0" smtClean="0"/>
              <a:t>התוכנית תספק לוגים אשר יפרטו את תהליך ההרצה</a:t>
            </a:r>
            <a:r>
              <a:rPr lang="he-IL" dirty="0" smtClean="0"/>
              <a:t>.</a:t>
            </a:r>
            <a:endParaRPr lang="en-US" dirty="0" smtClean="0"/>
          </a:p>
          <a:p>
            <a:pPr algn="ctr"/>
            <a:r>
              <a:rPr lang="he-IL" dirty="0" smtClean="0"/>
              <a:t>על מנת להריץ את התוכנית, יש להריץ את הקובץ:</a:t>
            </a:r>
          </a:p>
          <a:p>
            <a:pPr algn="ctr"/>
            <a:r>
              <a:rPr lang="en-US" dirty="0">
                <a:hlinkClick r:id="rId2" action="ppaction://hlinkfile"/>
              </a:rPr>
              <a:t>DataMining.jar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אלגוריתם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e-IL" dirty="0" smtClean="0"/>
          </a:p>
          <a:p>
            <a:pPr algn="ctr"/>
            <a:r>
              <a:rPr lang="he-IL" dirty="0" smtClean="0"/>
              <a:t>על מנת לחשב האם הקובייה הוגנת, נשתמש בחישובי תוחלת.</a:t>
            </a:r>
          </a:p>
          <a:p>
            <a:pPr algn="ctr"/>
            <a:r>
              <a:rPr lang="he-IL" dirty="0"/>
              <a:t>התוחלת מייצגת את הערך אליו שואפת התוצאה </a:t>
            </a:r>
            <a:r>
              <a:rPr lang="he-IL" dirty="0" smtClean="0"/>
              <a:t>הממוצעת</a:t>
            </a:r>
            <a:r>
              <a:rPr lang="he-IL" dirty="0"/>
              <a:t> של </a:t>
            </a:r>
            <a:r>
              <a:rPr lang="he-IL" dirty="0" smtClean="0"/>
              <a:t>ניסוי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 כשמספר </a:t>
            </a:r>
            <a:r>
              <a:rPr lang="he-IL" dirty="0"/>
              <a:t>הניסויים שואף לאינסוף </a:t>
            </a:r>
            <a:r>
              <a:rPr lang="he-IL" dirty="0" smtClean="0"/>
              <a:t>פעמים.</a:t>
            </a:r>
          </a:p>
          <a:p>
            <a:pPr algn="ctr"/>
            <a:r>
              <a:rPr lang="he-IL" dirty="0" smtClean="0"/>
              <a:t>במקרה שלנו, התוחלת של קובייה הוגנת היא 3.5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והתוחלת של רולטה (אירופאית) הוגנת היא 18.</a:t>
            </a:r>
          </a:p>
          <a:p>
            <a:pPr algn="ctr"/>
            <a:r>
              <a:rPr lang="he-IL" dirty="0" smtClean="0"/>
              <a:t>על מנת לבדוק האם הקובייה הוגנת,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התוכנית תבצע חישוב תוחלת על קובץ התוצאות שהתקבל,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ותוודא האם התוצאה שווה לתוחלת הוגנת עד כדי שגיאת הקירוב.</a:t>
            </a:r>
          </a:p>
        </p:txBody>
      </p:sp>
      <p:pic>
        <p:nvPicPr>
          <p:cNvPr id="1028" name="Picture 4" descr="Erwartungsw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3" y="2999552"/>
            <a:ext cx="1743620" cy="17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</a:t>
            </a:r>
            <a:r>
              <a:rPr lang="he-IL" dirty="0" smtClean="0"/>
              <a:t>קבצי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he-IL" dirty="0"/>
          </a:p>
          <a:p>
            <a:pPr algn="ctr"/>
            <a:r>
              <a:rPr lang="he-IL" dirty="0" smtClean="0"/>
              <a:t>בעת הרצת התוכנית, יופק לוג אשר יתאר את תוצאות התוכנית, לצורך שימוש עתידי.</a:t>
            </a:r>
          </a:p>
          <a:p>
            <a:pPr algn="ctr"/>
            <a:r>
              <a:rPr lang="he-IL" dirty="0" smtClean="0"/>
              <a:t>על מנת לצפות בקובץ הלוג, יש ללכת לתיקייה בה נמצא קובץ ההרצה, ולפתוח את </a:t>
            </a:r>
          </a:p>
          <a:p>
            <a:pPr algn="ctr"/>
            <a:r>
              <a:rPr lang="en-US" dirty="0" smtClean="0"/>
              <a:t>Dice Results.txt / Roulette Results.txt</a:t>
            </a:r>
            <a:endParaRPr lang="he-IL" dirty="0" smtClean="0"/>
          </a:p>
          <a:p>
            <a:pPr algn="ctr"/>
            <a:r>
              <a:rPr lang="he-IL" dirty="0" smtClean="0"/>
              <a:t>הקובץ יכיל את היסטוריית הפעולות שבוצעו בתוכנית, וכמו כן יתאר את התפלגות התוצאות שיצאו בקובייה וברולטה.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9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הפעלת התוכנית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dirty="0" smtClean="0"/>
              <a:t>ניתוח תוצאות קובייה</a:t>
            </a:r>
          </a:p>
          <a:p>
            <a:pPr algn="r"/>
            <a:r>
              <a:rPr lang="he-IL" b="1" dirty="0" smtClean="0"/>
              <a:t>בחר בחלונית </a:t>
            </a:r>
          </a:p>
          <a:p>
            <a:pPr algn="r"/>
            <a:r>
              <a:rPr lang="he-IL" b="1" dirty="0" smtClean="0"/>
              <a:t>בחירת קובץ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ניתן לטעון קובץ הטלות קיים או ליצור קובץ חדש.</a:t>
            </a:r>
          </a:p>
          <a:p>
            <a:pPr algn="r"/>
            <a:r>
              <a:rPr lang="he-IL" dirty="0" smtClean="0"/>
              <a:t>טעינת קובץ קיים – לחץ על</a:t>
            </a:r>
            <a:r>
              <a:rPr lang="he-IL" dirty="0"/>
              <a:t> </a:t>
            </a:r>
            <a:r>
              <a:rPr lang="he-IL" dirty="0" smtClean="0"/>
              <a:t>            ובחר את הקובץ רצוי.</a:t>
            </a:r>
            <a:endParaRPr lang="en-US" dirty="0" smtClean="0"/>
          </a:p>
          <a:p>
            <a:pPr algn="r"/>
            <a:r>
              <a:rPr lang="he-IL" dirty="0"/>
              <a:t>יצירת קובץ חדש – </a:t>
            </a:r>
            <a:r>
              <a:rPr lang="he-IL" dirty="0" smtClean="0"/>
              <a:t>בחר את מספר ההטלות הרצוי ולחץ על</a:t>
            </a:r>
            <a:r>
              <a:rPr lang="he-IL" dirty="0"/>
              <a:t> </a:t>
            </a:r>
            <a:r>
              <a:rPr lang="he-IL" dirty="0" smtClean="0"/>
              <a:t>         </a:t>
            </a:r>
            <a:endParaRPr lang="en-US" dirty="0" smtClean="0"/>
          </a:p>
          <a:p>
            <a:pPr algn="r"/>
            <a:r>
              <a:rPr lang="he-IL" b="1" dirty="0" smtClean="0"/>
              <a:t>בדיקת הוגנות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הזן את שגיאת הקירוב הרצויה – כעת לחץ על </a:t>
            </a:r>
            <a:r>
              <a:rPr lang="he-IL" dirty="0"/>
              <a:t> </a:t>
            </a:r>
            <a:r>
              <a:rPr lang="he-IL" dirty="0" smtClean="0"/>
              <a:t>              ע"מ לבדוק האם הקובייה הוגנת.</a:t>
            </a:r>
          </a:p>
          <a:p>
            <a:pPr algn="r"/>
            <a:r>
              <a:rPr lang="he-IL" b="1" dirty="0" smtClean="0"/>
              <a:t>מציאת רצף תוצאות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dirty="0" smtClean="0"/>
              <a:t>הזן מספר אותו תרצה לבדוק, ולחץ על הכפתור                            ע"מ למצוא את הרצף הארוך ביותר.</a:t>
            </a:r>
            <a:endParaRPr lang="he-IL" b="1" dirty="0" smtClean="0"/>
          </a:p>
          <a:p>
            <a:pPr algn="r"/>
            <a:endParaRPr lang="he-IL" dirty="0"/>
          </a:p>
          <a:p>
            <a:pPr algn="r"/>
            <a:endParaRPr lang="en-US" dirty="0"/>
          </a:p>
          <a:p>
            <a:pPr algn="r"/>
            <a:endParaRPr lang="en-US" b="1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93" y="3498273"/>
            <a:ext cx="714375" cy="3143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7" y="3966083"/>
            <a:ext cx="514350" cy="29527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099" y="4650926"/>
            <a:ext cx="952500" cy="3429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758" y="5445038"/>
            <a:ext cx="1790700" cy="3048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599" y="2292532"/>
            <a:ext cx="438150" cy="3048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62" y="1831997"/>
            <a:ext cx="4650496" cy="2443384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861" y="3206437"/>
            <a:ext cx="1014294" cy="8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הפעלת התוכנית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dirty="0" smtClean="0"/>
              <a:t>ניתוח תוצאות רולטה</a:t>
            </a:r>
          </a:p>
          <a:p>
            <a:pPr algn="r"/>
            <a:r>
              <a:rPr lang="he-IL" b="1" dirty="0" smtClean="0"/>
              <a:t>בחר בחלונית </a:t>
            </a:r>
          </a:p>
          <a:p>
            <a:pPr algn="r"/>
            <a:r>
              <a:rPr lang="he-IL" b="1" dirty="0" smtClean="0"/>
              <a:t>בחירת קובץ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ניתן לטעון קובץ רולטה קיים או ליצור קובץ חדש.</a:t>
            </a:r>
          </a:p>
          <a:p>
            <a:pPr algn="r"/>
            <a:r>
              <a:rPr lang="he-IL" dirty="0" smtClean="0"/>
              <a:t>טעינת קובץ קיים – לחץ על</a:t>
            </a:r>
            <a:r>
              <a:rPr lang="he-IL" dirty="0"/>
              <a:t> </a:t>
            </a:r>
            <a:r>
              <a:rPr lang="he-IL" dirty="0" smtClean="0"/>
              <a:t>            ובחר את הקובץ רצוי.</a:t>
            </a:r>
            <a:endParaRPr lang="en-US" dirty="0" smtClean="0"/>
          </a:p>
          <a:p>
            <a:pPr algn="r"/>
            <a:r>
              <a:rPr lang="he-IL" dirty="0"/>
              <a:t>יצירת קובץ חדש – </a:t>
            </a:r>
            <a:r>
              <a:rPr lang="he-IL" dirty="0" smtClean="0"/>
              <a:t>בחר את מספר הסיבובים ולחץ על</a:t>
            </a:r>
            <a:r>
              <a:rPr lang="he-IL" dirty="0"/>
              <a:t> </a:t>
            </a:r>
            <a:r>
              <a:rPr lang="he-IL" dirty="0" smtClean="0"/>
              <a:t>         </a:t>
            </a:r>
            <a:endParaRPr lang="en-US" dirty="0" smtClean="0"/>
          </a:p>
          <a:p>
            <a:pPr marL="0" indent="0" algn="r">
              <a:buNone/>
            </a:pPr>
            <a:r>
              <a:rPr lang="he-IL" b="1" dirty="0" smtClean="0"/>
              <a:t>בדיקת הוגנות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הזן את שגיאת הקירוב הרצויה ולחץ על                  ע"מ לבדוק האם הרולטה הוגנת.</a:t>
            </a:r>
          </a:p>
          <a:p>
            <a:pPr algn="r"/>
            <a:r>
              <a:rPr lang="he-IL" b="1" dirty="0" smtClean="0"/>
              <a:t>מציאת רצף תוצאות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he-IL" dirty="0" smtClean="0"/>
              <a:t>הזן מספר אותו תרצה לבדוק, ולחץ על הכפתור                               ע"מ למצוא את הרצף הארוך ביותר.</a:t>
            </a:r>
            <a:endParaRPr lang="he-IL" b="1" dirty="0" smtClean="0"/>
          </a:p>
          <a:p>
            <a:pPr algn="r"/>
            <a:endParaRPr lang="he-IL" dirty="0"/>
          </a:p>
          <a:p>
            <a:pPr algn="r"/>
            <a:endParaRPr lang="en-US" dirty="0"/>
          </a:p>
          <a:p>
            <a:pPr algn="r"/>
            <a:endParaRPr lang="en-US" b="1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075" y="3358931"/>
            <a:ext cx="714375" cy="3143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111" y="2294981"/>
            <a:ext cx="619125" cy="24765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879" y="3755505"/>
            <a:ext cx="533400" cy="3429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43" y="4430077"/>
            <a:ext cx="1114425" cy="314325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793" y="5103766"/>
            <a:ext cx="2057400" cy="342900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200" y="1845734"/>
            <a:ext cx="4518796" cy="2359322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5193" y="3178342"/>
            <a:ext cx="1248692" cy="88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כותרת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>
            <a:solidFill>
              <a:schemeClr val="folHlink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he-IL" dirty="0" smtClean="0">
                <a:cs typeface="Times New Roman" pitchFamily="18" charset="0"/>
              </a:rPr>
              <a:t>.</a:t>
            </a:r>
            <a:br>
              <a:rPr lang="he-IL" dirty="0" smtClean="0">
                <a:cs typeface="Times New Roman" pitchFamily="18" charset="0"/>
              </a:rPr>
            </a:br>
            <a:endParaRPr lang="he-IL" dirty="0" smtClean="0">
              <a:cs typeface="Times New Roman" pitchFamily="18" charset="0"/>
            </a:endParaRPr>
          </a:p>
        </p:txBody>
      </p:sp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solidFill>
            <a:schemeClr val="bg2">
              <a:lumMod val="60000"/>
              <a:lumOff val="40000"/>
            </a:schemeClr>
          </a:solidFill>
          <a:ln>
            <a:solidFill>
              <a:schemeClr val="folHlink"/>
            </a:solidFill>
          </a:ln>
          <a:effectLst>
            <a:outerShdw blurRad="114300" dist="127000" dir="30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/</a:t>
            </a:r>
            <a:endParaRPr lang="he-IL" dirty="0" smtClean="0">
              <a:cs typeface="Arial" charset="0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1784" y="836713"/>
            <a:ext cx="396044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127000" dir="36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8" y="2204865"/>
            <a:ext cx="6483350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0" dist="127000" dir="30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4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כותרת 1"/>
          <p:cNvSpPr>
            <a:spLocks noGrp="1"/>
          </p:cNvSpPr>
          <p:nvPr>
            <p:ph type="title" idx="4294967295"/>
          </p:nvPr>
        </p:nvSpPr>
        <p:spPr>
          <a:gradFill rotWithShape="1">
            <a:gsLst>
              <a:gs pos="0">
                <a:srgbClr val="A07400"/>
              </a:gs>
              <a:gs pos="50000">
                <a:srgbClr val="E6A900"/>
              </a:gs>
              <a:gs pos="100000">
                <a:srgbClr val="FFCA00"/>
              </a:gs>
            </a:gsLst>
            <a:lin ang="0" scaled="1"/>
          </a:gradFill>
          <a:ln>
            <a:solidFill>
              <a:schemeClr val="folHlink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template</a:t>
            </a:r>
            <a:endParaRPr lang="he-IL" smtClean="0">
              <a:cs typeface="Times New Roman" pitchFamily="18" charset="0"/>
            </a:endParaRPr>
          </a:p>
        </p:txBody>
      </p:sp>
      <p:sp>
        <p:nvSpPr>
          <p:cNvPr id="1028" name="מציין מיקום תוכן 2"/>
          <p:cNvSpPr>
            <a:spLocks noGrp="1"/>
          </p:cNvSpPr>
          <p:nvPr>
            <p:ph idx="4294967295"/>
          </p:nvPr>
        </p:nvSpPr>
        <p:spPr>
          <a:xfrm>
            <a:off x="2209800" y="1981201"/>
            <a:ext cx="7772400" cy="804863"/>
          </a:xfrm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/>
            <a:r>
              <a:rPr lang="he-IL" smtClean="0">
                <a:cs typeface="Arial" charset="0"/>
              </a:rPr>
              <a:t>דוגמא</a:t>
            </a:r>
          </a:p>
        </p:txBody>
      </p:sp>
      <p:graphicFrame>
        <p:nvGraphicFramePr>
          <p:cNvPr id="1026" name="Object 10" descr="נייר טישו כחול"/>
          <p:cNvGraphicFramePr>
            <a:graphicFrameLocks noChangeAspect="1"/>
          </p:cNvGraphicFramePr>
          <p:nvPr/>
        </p:nvGraphicFramePr>
        <p:xfrm>
          <a:off x="3937000" y="4419600"/>
          <a:ext cx="4337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משוואה" r:id="rId3" imgW="1371600" imgH="203040" progId="Equation.3">
                  <p:embed/>
                </p:oleObj>
              </mc:Choice>
              <mc:Fallback>
                <p:oleObj name="משוואה" r:id="rId3" imgW="1371600" imgH="203040" progId="Equation.3">
                  <p:embed/>
                  <p:pic>
                    <p:nvPicPr>
                      <p:cNvPr id="1026" name="Object 10" descr="נייר טישו כחול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419600"/>
                        <a:ext cx="4337050" cy="61753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4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כותרת 1"/>
          <p:cNvSpPr>
            <a:spLocks noGrp="1"/>
          </p:cNvSpPr>
          <p:nvPr>
            <p:ph type="title" idx="4294967295"/>
          </p:nvPr>
        </p:nvSpPr>
        <p:spPr>
          <a:gradFill rotWithShape="1">
            <a:gsLst>
              <a:gs pos="0">
                <a:srgbClr val="A0A000"/>
              </a:gs>
              <a:gs pos="50000">
                <a:srgbClr val="E6E600"/>
              </a:gs>
              <a:gs pos="100000">
                <a:srgbClr val="FFFF00"/>
              </a:gs>
            </a:gsLst>
            <a:lin ang="2700000" scaled="1"/>
          </a:gradFill>
          <a:ln>
            <a:solidFill>
              <a:schemeClr val="folHlink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endParaRPr lang="he-IL" dirty="0" smtClean="0">
              <a:cs typeface="Times New Roman" pitchFamily="18" charset="0"/>
            </a:endParaRPr>
          </a:p>
        </p:txBody>
      </p:sp>
      <p:sp>
        <p:nvSpPr>
          <p:cNvPr id="8195" name="מציין מיקום תוכן 2"/>
          <p:cNvSpPr>
            <a:spLocks noGrp="1"/>
          </p:cNvSpPr>
          <p:nvPr>
            <p:ph idx="4294967295"/>
          </p:nvPr>
        </p:nvSpPr>
        <p:spPr>
          <a:solidFill>
            <a:srgbClr val="FFFFCC"/>
          </a:solidFill>
          <a:ln>
            <a:solidFill>
              <a:schemeClr val="folHlink"/>
            </a:solidFill>
          </a:ln>
        </p:spPr>
        <p:txBody>
          <a:bodyPr/>
          <a:lstStyle/>
          <a:p>
            <a:pPr eaLnBrk="1" hangingPunct="1"/>
            <a:endParaRPr lang="he-IL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197</Words>
  <Application>Microsoft Office PowerPoint</Application>
  <PresentationFormat>מסך רחב</PresentationFormat>
  <Paragraphs>45</Paragraphs>
  <Slides>9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מבט לאחור</vt:lpstr>
      <vt:lpstr>משוואה</vt:lpstr>
      <vt:lpstr>פרויקט גמר – כריית נתונים  מגישים: אבינעם זיס -       305594426 מתן כהן -           201461985 ירון גולדשטיין -  304960776</vt:lpstr>
      <vt:lpstr>מבוא</vt:lpstr>
      <vt:lpstr>אלגוריתם</vt:lpstr>
      <vt:lpstr>Logקבצי </vt:lpstr>
      <vt:lpstr>הפעלת התוכנית</vt:lpstr>
      <vt:lpstr>הפעלת התוכנית</vt:lpstr>
      <vt:lpstr>. </vt:lpstr>
      <vt:lpstr>template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– כריית נתונים מגישים: אבינעם זיס – 305594426 מתן כהן – 201461985  ירון גולדשטיין - 304960776</dc:title>
  <dc:creator>Avinoam</dc:creator>
  <cp:lastModifiedBy>Avinoam</cp:lastModifiedBy>
  <cp:revision>15</cp:revision>
  <dcterms:created xsi:type="dcterms:W3CDTF">2017-03-15T20:11:15Z</dcterms:created>
  <dcterms:modified xsi:type="dcterms:W3CDTF">2017-03-15T22:43:26Z</dcterms:modified>
</cp:coreProperties>
</file>