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1" r:id="rId6"/>
    <p:sldId id="271" r:id="rId7"/>
    <p:sldId id="263" r:id="rId8"/>
    <p:sldId id="270" r:id="rId9"/>
    <p:sldId id="264" r:id="rId10"/>
    <p:sldId id="265" r:id="rId11"/>
    <p:sldId id="267" r:id="rId12"/>
    <p:sldId id="272" r:id="rId13"/>
    <p:sldId id="273" r:id="rId14"/>
    <p:sldId id="26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43F7A0-5E15-483A-8400-1E08BB3D3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פרויקט גמר</a:t>
            </a:r>
          </a:p>
        </p:txBody>
      </p:sp>
    </p:spTree>
    <p:extLst>
      <p:ext uri="{BB962C8B-B14F-4D97-AF65-F5344CB8AC3E}">
        <p14:creationId xmlns:p14="http://schemas.microsoft.com/office/powerpoint/2010/main" val="33780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התפלגות סוגי האירוע לפי סוג הדיור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94088B8-73DF-4E52-8CA8-A5F27670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3976"/>
            <a:ext cx="8659368" cy="45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התפלגות הרכב משפחתי (רמת בדידות) לפי סוג דיור 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ED1B666-F68F-4282-8C56-397EC9A2F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2093976"/>
            <a:ext cx="8824404" cy="46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9EC7DFD-44D4-40C0-9480-7DB9F911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147" y="1771234"/>
            <a:ext cx="5682148" cy="46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4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7504275-3E73-4623-A496-792DB33B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4" y="88650"/>
            <a:ext cx="3731893" cy="311269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828F30B-B55D-46A1-A815-8405AF569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688" y="3172048"/>
            <a:ext cx="4248129" cy="345356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3F41A98-31F7-4F76-8F32-6D8858536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817" y="1562704"/>
            <a:ext cx="4248129" cy="342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236" y="208058"/>
            <a:ext cx="8837809" cy="621792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934" y="935548"/>
            <a:ext cx="9592411" cy="621792"/>
          </a:xfrm>
        </p:spPr>
        <p:txBody>
          <a:bodyPr/>
          <a:lstStyle/>
          <a:p>
            <a:r>
              <a:rPr lang="he-IL" dirty="0"/>
              <a:t>צפיפות תדירות הפעמים שקשישים פונים כפונקציה של סוג הדיור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D65F941A-E5C7-4424-8DD8-B4DF0AA5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5" y="1557340"/>
            <a:ext cx="5093193" cy="48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9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236" y="208058"/>
            <a:ext cx="8837809" cy="621792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934" y="935548"/>
            <a:ext cx="9592411" cy="621792"/>
          </a:xfrm>
        </p:spPr>
        <p:txBody>
          <a:bodyPr/>
          <a:lstStyle/>
          <a:p>
            <a:r>
              <a:rPr lang="he-IL" dirty="0"/>
              <a:t>צפיפות תדירות הפעמים שקשישים פונים כפונקציה של המגדר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77295C1E-28D3-436A-BEBF-FEDF87382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57" y="1557340"/>
            <a:ext cx="5192882" cy="505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4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191" y="0"/>
            <a:ext cx="8837809" cy="621792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4981" y="127982"/>
            <a:ext cx="9592411" cy="621792"/>
          </a:xfrm>
        </p:spPr>
        <p:txBody>
          <a:bodyPr/>
          <a:lstStyle/>
          <a:p>
            <a:r>
              <a:rPr lang="he-IL" dirty="0"/>
              <a:t>צפיפות כמות פנויות לפי סוג קטגוריה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143D6FD-C5AE-47C0-9036-3035BDA9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508615"/>
            <a:ext cx="12192000" cy="622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6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ניתוח נתוני מוקד קשר עם אוכלוסיית הגיל השלישי</a:t>
            </a:r>
          </a:p>
          <a:p>
            <a:r>
              <a:rPr lang="he-IL" dirty="0"/>
              <a:t>הנתונים נאספו ממוקד בעפולה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597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 על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e-IL" dirty="0"/>
              <a:t>סה"כ 129556 רשומות</a:t>
            </a:r>
          </a:p>
          <a:p>
            <a:pPr>
              <a:lnSpc>
                <a:spcPct val="200000"/>
              </a:lnSpc>
            </a:pPr>
            <a:r>
              <a:rPr lang="he-IL" dirty="0"/>
              <a:t>יש  16698 רשומות כפולות</a:t>
            </a:r>
          </a:p>
          <a:p>
            <a:pPr>
              <a:lnSpc>
                <a:spcPct val="200000"/>
              </a:lnSpc>
            </a:pPr>
            <a:r>
              <a:rPr lang="he-IL" dirty="0"/>
              <a:t>סה"כ נתונים על 862 קשישים (חלקם זוגות)</a:t>
            </a:r>
          </a:p>
          <a:p>
            <a:pPr>
              <a:lnSpc>
                <a:spcPct val="200000"/>
              </a:lnSpc>
            </a:pPr>
            <a:r>
              <a:rPr lang="he-IL" dirty="0"/>
              <a:t>כל יצירת קשר בין הקשיש למוקד (וגם הפוך) מתועדת ומקוטלגת</a:t>
            </a:r>
          </a:p>
          <a:p>
            <a:pPr>
              <a:lnSpc>
                <a:spcPct val="200000"/>
              </a:lnSpc>
            </a:pPr>
            <a:r>
              <a:rPr lang="he-IL" dirty="0"/>
              <a:t>קיימים סוגי אירועים שהם טכניים לחלוטין ומשמשים כתיעוד 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383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ניקוי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הורדת כפולים</a:t>
            </a:r>
          </a:p>
          <a:p>
            <a:pPr>
              <a:lnSpc>
                <a:spcPct val="110000"/>
              </a:lnSpc>
            </a:pPr>
            <a:r>
              <a:rPr lang="he-IL" dirty="0"/>
              <a:t>מחיקת עמודות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ארגון -לצורך הניתוח שלנו העמודה  לא רלוונטית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תאריך התחלה/שעה/חודש (קיימות מספר עמודות של תאריך שמייצגות את אותו הדבר ולכן השארתי תאריך יחיד)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כפילות – לצורך הניתוח שלנו העמודה  לא רלוונטית</a:t>
            </a:r>
          </a:p>
          <a:p>
            <a:pPr>
              <a:lnSpc>
                <a:spcPct val="110000"/>
              </a:lnSpc>
            </a:pPr>
            <a:r>
              <a:rPr lang="he-IL" dirty="0"/>
              <a:t>הורדת סוגי אירוע שהם טכניים – לא סווגו בקטגוריה </a:t>
            </a:r>
            <a:r>
              <a:rPr lang="he-IL" dirty="0" err="1"/>
              <a:t>מסויימת</a:t>
            </a:r>
            <a:r>
              <a:rPr lang="he-IL" dirty="0"/>
              <a:t>  כפעולה ע"י המוקד –סוגי האירוע הבאים: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בדיקת תקינות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ECI</a:t>
            </a:r>
            <a:r>
              <a:rPr lang="he-IL" dirty="0"/>
              <a:t> חשמל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ECI</a:t>
            </a:r>
            <a:r>
              <a:rPr lang="he-IL" dirty="0"/>
              <a:t> סוללה חלשה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נייד קרני – רשומה אחת לא ברורה – נראה כמו בדיקת מערכות.</a:t>
            </a:r>
          </a:p>
          <a:p>
            <a:pPr>
              <a:lnSpc>
                <a:spcPct val="110000"/>
              </a:lnSpc>
            </a:pPr>
            <a:r>
              <a:rPr lang="he-IL" dirty="0"/>
              <a:t>לאחר ניקוי הנתונים והכפילויות נשארים עם 32261 רשומות שהם  25.21% מכמות הרשומות המקורית</a:t>
            </a:r>
          </a:p>
          <a:p>
            <a:pPr>
              <a:lnSpc>
                <a:spcPct val="110000"/>
              </a:lnSpc>
            </a:pPr>
            <a:r>
              <a:rPr lang="he-IL" dirty="0"/>
              <a:t>לאחר הניקוי נשארים נתונים של 851 קשישים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027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השלמת ערכים חסרים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לאחר הניקוי הראשוני קיימים ערכים חסרים עבור שני  פיצ'רים: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מגדר – רשומות פגומות – מצאתי את המין ברשומות קיימות אחרות ,2 אנשים שלא היה את המגדר שלהם – השלמתי לפי השכיח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תיאור פעולה  - קיימות 761 רשומות ללא תיאור פעולה.</a:t>
            </a:r>
          </a:p>
          <a:p>
            <a:pPr lvl="1">
              <a:lnSpc>
                <a:spcPct val="110000"/>
              </a:lnSpc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865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הסרת ערכים חריגים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יצירת עמודה שהיא כמות הפניות למוקד של הקשיש (כל הנתונים הם קטגוריאליים –יצירת מאפיין נומרי) 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שתי שיטות להסרת חריגים:</a:t>
            </a:r>
          </a:p>
          <a:p>
            <a:pPr lvl="2">
              <a:lnSpc>
                <a:spcPct val="110000"/>
              </a:lnSpc>
            </a:pPr>
            <a:r>
              <a:rPr lang="he-IL" dirty="0"/>
              <a:t>סטיית תקן – בודקים מי נמצא מחוץ לתחום +- 3 סטיות תקן של כמות הפניות של הקשיש</a:t>
            </a:r>
          </a:p>
          <a:p>
            <a:pPr lvl="2">
              <a:lnSpc>
                <a:spcPct val="110000"/>
              </a:lnSpc>
            </a:pPr>
            <a:r>
              <a:rPr lang="he-IL" dirty="0"/>
              <a:t>אחוזונים- הפרש בין אחוזון 75 לאחוזון 25 כפול בקבוע </a:t>
            </a:r>
            <a:r>
              <a:rPr lang="en-US" dirty="0"/>
              <a:t>k</a:t>
            </a:r>
            <a:r>
              <a:rPr lang="he-IL" dirty="0"/>
              <a:t> מחסירים את הערך </a:t>
            </a:r>
            <a:r>
              <a:rPr lang="he-IL" dirty="0" err="1"/>
              <a:t>הנל</a:t>
            </a:r>
            <a:r>
              <a:rPr lang="he-IL" dirty="0"/>
              <a:t> מהאחוזון 25 ומוסיפים את הערך לאחוזון 75 ובודקים מי מחוץ לתחום הנ"ל</a:t>
            </a:r>
          </a:p>
          <a:p>
            <a:pPr>
              <a:lnSpc>
                <a:spcPct val="110000"/>
              </a:lnSpc>
            </a:pPr>
            <a:r>
              <a:rPr lang="he-IL" dirty="0"/>
              <a:t>לאחר הסרת החריגים נשארו 29650 רשומות – ירדו הקשישים בעלי כמות הפניות הגבוהה ביותר ומעט קשישים הורידו את רוב הרשומות.</a:t>
            </a:r>
          </a:p>
        </p:txBody>
      </p:sp>
    </p:spTree>
    <p:extLst>
      <p:ext uri="{BB962C8B-B14F-4D97-AF65-F5344CB8AC3E}">
        <p14:creationId xmlns:p14="http://schemas.microsoft.com/office/powerpoint/2010/main" val="350258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פרופורציית הרשומות לפי מגדר בסט:</a:t>
            </a:r>
          </a:p>
          <a:p>
            <a:pPr>
              <a:lnSpc>
                <a:spcPct val="110000"/>
              </a:lnSpc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08F1199-AA28-47F8-A1DD-33BDE286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88" y="2165808"/>
            <a:ext cx="4326477" cy="414357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F0D55AA-1426-4410-8516-9B4D8B31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98" y="2165808"/>
            <a:ext cx="4002261" cy="42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74" y="-269969"/>
            <a:ext cx="10058400" cy="1609344"/>
          </a:xfrm>
        </p:spPr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A3B2592-2467-4ADE-8487-FAEA89AE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0" y="3753844"/>
            <a:ext cx="3000375" cy="296770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76A2A05-4F7A-4AA1-8341-52F63CA85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88" y="795330"/>
            <a:ext cx="3098238" cy="2807331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707F9A45-2CD4-4660-A576-9BB56E197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012" y="795330"/>
            <a:ext cx="2415850" cy="2692827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0440C70E-C93B-4AD0-8D5D-8F60EACD2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672" y="941727"/>
            <a:ext cx="2564351" cy="3043138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CD7DC736-910F-4E42-A415-5053F3B6C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3666" y="3640774"/>
            <a:ext cx="2734901" cy="3080771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B19E4983-C9EC-41BE-936E-AA4B6A3B3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8335" y="3984865"/>
            <a:ext cx="34385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פרופורציית רשומות -  סוג הדיור לפי מגדר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A1CA952-8715-4E28-89DE-0F3B615E4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2118323"/>
            <a:ext cx="8878824" cy="45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11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{885342C4-B47F-4A05-AD91-FE76009382F2}tf03090434</Template>
  <TotalTime>3452</TotalTime>
  <Words>380</Words>
  <Application>Microsoft Office PowerPoint</Application>
  <PresentationFormat>מסך רחב</PresentationFormat>
  <Paragraphs>51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Rockwell</vt:lpstr>
      <vt:lpstr>Rockwell Condensed</vt:lpstr>
      <vt:lpstr>Wingdings</vt:lpstr>
      <vt:lpstr>סוג עץ</vt:lpstr>
      <vt:lpstr>פרויקט גמר</vt:lpstr>
      <vt:lpstr>רקע</vt:lpstr>
      <vt:lpstr>רקע על הנתונים</vt:lpstr>
      <vt:lpstr>ניקוי הנתונים</vt:lpstr>
      <vt:lpstr>השלמת ערכים חסרים</vt:lpstr>
      <vt:lpstr>הסרת ערכים חריגים</vt:lpstr>
      <vt:lpstr>היכרות עם הנתונים</vt:lpstr>
      <vt:lpstr>היכרות  עם הנתונים </vt:lpstr>
      <vt:lpstr>היכרות  עם הנתונים </vt:lpstr>
      <vt:lpstr>היכרות  עם הנתונים </vt:lpstr>
      <vt:lpstr>היכרות  עם הנתונים </vt:lpstr>
      <vt:lpstr>היכרות  עם הנתונים </vt:lpstr>
      <vt:lpstr>היכרות  עם הנתונים </vt:lpstr>
      <vt:lpstr>היכרות עם הנתונים</vt:lpstr>
      <vt:lpstr>היכרות עם הנתונים</vt:lpstr>
      <vt:lpstr>היכרות עם הנתונים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גמר</dc:title>
  <dc:creator>yaron tal</dc:creator>
  <cp:lastModifiedBy>yaron tal</cp:lastModifiedBy>
  <cp:revision>19</cp:revision>
  <dcterms:created xsi:type="dcterms:W3CDTF">2021-08-15T15:38:52Z</dcterms:created>
  <dcterms:modified xsi:type="dcterms:W3CDTF">2021-08-18T20:09:47Z</dcterms:modified>
</cp:coreProperties>
</file>