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1" r:id="rId6"/>
    <p:sldId id="263" r:id="rId7"/>
    <p:sldId id="262" r:id="rId8"/>
    <p:sldId id="264" r:id="rId9"/>
    <p:sldId id="266" r:id="rId10"/>
    <p:sldId id="265" r:id="rId11"/>
    <p:sldId id="267" r:id="rId12"/>
    <p:sldId id="260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8/16/2021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43F7A0-5E15-483A-8400-1E08BB3D3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e-IL" dirty="0" err="1"/>
              <a:t>פרוייקט</a:t>
            </a:r>
            <a:r>
              <a:rPr lang="he-IL" dirty="0"/>
              <a:t> גמר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BDB95EB-5145-4903-B78F-06B499A705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807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היכרות  עם הנתונים	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A12D4BDE-5E37-45B4-8A3B-83BE8B184E82}"/>
              </a:ext>
            </a:extLst>
          </p:cNvPr>
          <p:cNvSpPr txBox="1"/>
          <p:nvPr/>
        </p:nvSpPr>
        <p:spPr>
          <a:xfrm>
            <a:off x="4327587" y="1703869"/>
            <a:ext cx="6473578" cy="39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e-IL" dirty="0"/>
              <a:t>התפלגות סוגי האירוע לפי סוג הדיור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7300ACD-D383-43B1-8C36-4BAFA5FD2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123694"/>
            <a:ext cx="8089657" cy="424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73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היכרות  עם הנתונים	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A12D4BDE-5E37-45B4-8A3B-83BE8B184E82}"/>
              </a:ext>
            </a:extLst>
          </p:cNvPr>
          <p:cNvSpPr txBox="1"/>
          <p:nvPr/>
        </p:nvSpPr>
        <p:spPr>
          <a:xfrm>
            <a:off x="4327587" y="1703869"/>
            <a:ext cx="6473578" cy="39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e-IL" dirty="0"/>
              <a:t>התפלגות הרכב משפחתי (רמת בדידות) לפי סוג דיור 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395FB0C-E2C3-4487-8A11-FCF9D38EF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13" y="2126956"/>
            <a:ext cx="8079882" cy="424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7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236" y="208058"/>
            <a:ext cx="8837809" cy="621792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/>
              <a:t>היכרות עם הנתונים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934" y="935548"/>
            <a:ext cx="9592411" cy="621792"/>
          </a:xfrm>
        </p:spPr>
        <p:txBody>
          <a:bodyPr/>
          <a:lstStyle/>
          <a:p>
            <a:r>
              <a:rPr lang="he-IL" dirty="0"/>
              <a:t>צפיפות תדירות הפעמים שקשישים פונים כפונקציה של סוג הדיור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FD747EB7-3D73-45E6-A89D-D029AE241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445" y="1349282"/>
            <a:ext cx="5442011" cy="530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96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236" y="208058"/>
            <a:ext cx="8837809" cy="621792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/>
              <a:t>היכרות עם הנתונים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934" y="935548"/>
            <a:ext cx="9592411" cy="621792"/>
          </a:xfrm>
        </p:spPr>
        <p:txBody>
          <a:bodyPr/>
          <a:lstStyle/>
          <a:p>
            <a:r>
              <a:rPr lang="he-IL" dirty="0"/>
              <a:t>צפיפות תדירות הפעמים שקשישים פונים כפונקציה של המגדר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1E7A19A2-50EF-448F-A35D-815D8C799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378721"/>
            <a:ext cx="4911201" cy="490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42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4191" y="0"/>
            <a:ext cx="8837809" cy="621792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/>
              <a:t>היכרות עם הנתונים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214981" y="127982"/>
            <a:ext cx="9592411" cy="621792"/>
          </a:xfrm>
        </p:spPr>
        <p:txBody>
          <a:bodyPr/>
          <a:lstStyle/>
          <a:p>
            <a:r>
              <a:rPr lang="he-IL" dirty="0"/>
              <a:t>צפיפות כמות פנויות לפי סוג קטגוריה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DDEA10F-051D-4D12-AC88-8B4AFB462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2" y="574595"/>
            <a:ext cx="10930728" cy="628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6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רקע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ניתוח נתוני מוקד קשר עם אוכלוסיית הגיל השלישי</a:t>
            </a:r>
          </a:p>
          <a:p>
            <a:r>
              <a:rPr lang="he-IL" dirty="0"/>
              <a:t>הנתונים נאספו ממוקד בעפולה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0597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רקע על הנתונים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he-IL" dirty="0"/>
              <a:t>סה"כ 129556 רשומות</a:t>
            </a:r>
          </a:p>
          <a:p>
            <a:pPr>
              <a:lnSpc>
                <a:spcPct val="200000"/>
              </a:lnSpc>
            </a:pPr>
            <a:r>
              <a:rPr lang="he-IL" dirty="0"/>
              <a:t>יש  16698 רשומות כפולות</a:t>
            </a:r>
          </a:p>
          <a:p>
            <a:pPr>
              <a:lnSpc>
                <a:spcPct val="200000"/>
              </a:lnSpc>
            </a:pPr>
            <a:r>
              <a:rPr lang="he-IL" dirty="0"/>
              <a:t>סה"כ נתונים על 862 קשישים (חלקם זוגות)</a:t>
            </a:r>
          </a:p>
          <a:p>
            <a:pPr>
              <a:lnSpc>
                <a:spcPct val="200000"/>
              </a:lnSpc>
            </a:pPr>
            <a:r>
              <a:rPr lang="he-IL" dirty="0"/>
              <a:t>כל יצירת קשר בין הקשיש למוקד (וגם הפוך) מתועדת ומקוטלגת במידה והפניה היא בעלת תוכן ולא עוסקת בפעולה טכנית</a:t>
            </a:r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73830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ניקוי הנתונים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12" y="1677525"/>
            <a:ext cx="10058400" cy="405079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he-IL" dirty="0"/>
              <a:t>הורדת כפולים</a:t>
            </a:r>
          </a:p>
          <a:p>
            <a:pPr>
              <a:lnSpc>
                <a:spcPct val="110000"/>
              </a:lnSpc>
            </a:pPr>
            <a:r>
              <a:rPr lang="he-IL" dirty="0"/>
              <a:t>מחיקת עמודות</a:t>
            </a:r>
          </a:p>
          <a:p>
            <a:pPr lvl="1">
              <a:lnSpc>
                <a:spcPct val="110000"/>
              </a:lnSpc>
            </a:pPr>
            <a:r>
              <a:rPr lang="he-IL" dirty="0"/>
              <a:t>ארגון -לצורך הניתוח שלנו העמודה  לא רלוונטית</a:t>
            </a:r>
          </a:p>
          <a:p>
            <a:pPr lvl="1">
              <a:lnSpc>
                <a:spcPct val="110000"/>
              </a:lnSpc>
            </a:pPr>
            <a:r>
              <a:rPr lang="he-IL" dirty="0"/>
              <a:t>תאריך התחלה/שעה/חודש (קיימות מספר עמודות של תאריך שמייצגות את אותו הדבר ולכן השארתי תאריך יחיד)</a:t>
            </a:r>
          </a:p>
          <a:p>
            <a:pPr lvl="1">
              <a:lnSpc>
                <a:spcPct val="110000"/>
              </a:lnSpc>
            </a:pPr>
            <a:r>
              <a:rPr lang="he-IL" dirty="0"/>
              <a:t>כפילות – לצורך הניתוח שלנו העמודה  לא רלוונטית</a:t>
            </a:r>
          </a:p>
          <a:p>
            <a:pPr>
              <a:lnSpc>
                <a:spcPct val="110000"/>
              </a:lnSpc>
            </a:pPr>
            <a:r>
              <a:rPr lang="he-IL" dirty="0"/>
              <a:t>הורדת סוגי אירוע שהם טכניים – לא סווגו בקטגוריה </a:t>
            </a:r>
            <a:r>
              <a:rPr lang="he-IL" dirty="0" err="1"/>
              <a:t>מסויימת</a:t>
            </a:r>
            <a:r>
              <a:rPr lang="he-IL" dirty="0"/>
              <a:t>  כפעולה ע"י המוקד –סוגי האירוע הבאים:</a:t>
            </a:r>
          </a:p>
          <a:p>
            <a:pPr lvl="1">
              <a:lnSpc>
                <a:spcPct val="110000"/>
              </a:lnSpc>
            </a:pPr>
            <a:r>
              <a:rPr lang="he-IL" dirty="0"/>
              <a:t>בדיקת תקינות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ECI</a:t>
            </a:r>
            <a:r>
              <a:rPr lang="he-IL" dirty="0"/>
              <a:t> חשמל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ECI</a:t>
            </a:r>
            <a:r>
              <a:rPr lang="he-IL" dirty="0"/>
              <a:t> סוללה חלשה</a:t>
            </a:r>
          </a:p>
          <a:p>
            <a:pPr lvl="1">
              <a:lnSpc>
                <a:spcPct val="110000"/>
              </a:lnSpc>
            </a:pPr>
            <a:r>
              <a:rPr lang="he-IL" dirty="0"/>
              <a:t>נייד קרני – רשומה אחת לא ברורה – נראה כמו בדיקת מערכות.</a:t>
            </a:r>
          </a:p>
          <a:p>
            <a:pPr>
              <a:lnSpc>
                <a:spcPct val="110000"/>
              </a:lnSpc>
            </a:pPr>
            <a:r>
              <a:rPr lang="he-IL" dirty="0"/>
              <a:t>לאחר ניקוי הנתונים והכפילויות נשארים עם 32261 רשומות שהם  25.21% מכמות הרשומות המקורית</a:t>
            </a:r>
          </a:p>
          <a:p>
            <a:pPr>
              <a:lnSpc>
                <a:spcPct val="110000"/>
              </a:lnSpc>
            </a:pPr>
            <a:r>
              <a:rPr lang="he-IL" dirty="0"/>
              <a:t>לאחר הניקוי נשארים נתונים של 851 קשישים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6027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השלמת ערכים חסרים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12" y="1677525"/>
            <a:ext cx="10058400" cy="405079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he-IL" dirty="0"/>
              <a:t>לאחר הניקוי הראשוני קיימים ערכים חסרים עבור שני  פיצ'רים:</a:t>
            </a:r>
          </a:p>
          <a:p>
            <a:pPr lvl="1">
              <a:lnSpc>
                <a:spcPct val="110000"/>
              </a:lnSpc>
            </a:pPr>
            <a:r>
              <a:rPr lang="he-IL" dirty="0"/>
              <a:t>מגדר – רשומות פגומות – מצאתי את המין ברשומות קיימות אחרות ,2 אנשים שלא היה את המגדר שלהם – השלמתי לפי השכיח</a:t>
            </a:r>
          </a:p>
          <a:p>
            <a:pPr lvl="1">
              <a:lnSpc>
                <a:spcPct val="110000"/>
              </a:lnSpc>
            </a:pPr>
            <a:r>
              <a:rPr lang="he-IL" dirty="0"/>
              <a:t>תיאור פעולה  - קיימות 761 רשומות ללא תיאור פעולה.</a:t>
            </a:r>
          </a:p>
          <a:p>
            <a:pPr lvl="1">
              <a:lnSpc>
                <a:spcPct val="110000"/>
              </a:lnSpc>
            </a:pPr>
            <a:endParaRPr lang="he-IL" dirty="0"/>
          </a:p>
          <a:p>
            <a:pPr>
              <a:lnSpc>
                <a:spcPct val="110000"/>
              </a:lnSpc>
            </a:pPr>
            <a:r>
              <a:rPr lang="he-IL" dirty="0"/>
              <a:t>מחיקת </a:t>
            </a:r>
            <a:r>
              <a:rPr lang="he-IL" dirty="0" err="1"/>
              <a:t>עמ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6865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היכרות עם הנתונים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12" y="1677525"/>
            <a:ext cx="10058400" cy="405079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he-IL" dirty="0"/>
              <a:t>פרופורציית הרשומות לפי מגדר בסט:</a:t>
            </a:r>
          </a:p>
          <a:p>
            <a:pPr>
              <a:lnSpc>
                <a:spcPct val="110000"/>
              </a:lnSpc>
            </a:pPr>
            <a:endParaRPr lang="he-IL" dirty="0"/>
          </a:p>
          <a:p>
            <a:pPr lvl="1">
              <a:lnSpc>
                <a:spcPct val="110000"/>
              </a:lnSpc>
            </a:pPr>
            <a:endParaRPr lang="he-IL" dirty="0"/>
          </a:p>
          <a:p>
            <a:endParaRPr lang="he-IL" dirty="0"/>
          </a:p>
        </p:txBody>
      </p:sp>
      <p:pic>
        <p:nvPicPr>
          <p:cNvPr id="4" name="מציין מיקום תוכן 4">
            <a:extLst>
              <a:ext uri="{FF2B5EF4-FFF2-40B4-BE49-F238E27FC236}">
                <a16:creationId xmlns:a16="http://schemas.microsoft.com/office/drawing/2014/main" id="{EACEFD4E-D4DA-4AE7-AE2D-242B0EBC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78" y="2512380"/>
            <a:ext cx="5015904" cy="340286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AD303918-C4F1-40DE-A176-4EFD72EB4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458" y="2392470"/>
            <a:ext cx="4926790" cy="364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17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774" y="-269969"/>
            <a:ext cx="10058400" cy="1609344"/>
          </a:xfrm>
        </p:spPr>
        <p:txBody>
          <a:bodyPr/>
          <a:lstStyle/>
          <a:p>
            <a:pPr algn="r"/>
            <a:r>
              <a:rPr lang="he-IL" dirty="0"/>
              <a:t>היכרות  עם הנתונים	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CF95E902-0350-4D10-931A-F781FC17D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341" y="858142"/>
            <a:ext cx="2888377" cy="2709795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81A598BE-7437-405F-BB03-3401215CB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73" y="824214"/>
            <a:ext cx="3031588" cy="2287991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D9CE33A8-3649-4863-8562-92C512F01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062" y="884004"/>
            <a:ext cx="3002797" cy="2220153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0BF826A2-0DA5-47DF-BF71-2CE2CA319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8620" y="3753844"/>
            <a:ext cx="2828239" cy="2291327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A4CABE11-A267-42CE-A06A-18826AF8E9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3273" y="3602661"/>
            <a:ext cx="3031588" cy="2781869"/>
          </a:xfrm>
          <a:prstGeom prst="rect">
            <a:avLst/>
          </a:prstGeom>
        </p:spPr>
      </p:pic>
      <p:pic>
        <p:nvPicPr>
          <p:cNvPr id="21" name="תמונה 20">
            <a:extLst>
              <a:ext uri="{FF2B5EF4-FFF2-40B4-BE49-F238E27FC236}">
                <a16:creationId xmlns:a16="http://schemas.microsoft.com/office/drawing/2014/main" id="{5976C097-6F87-4B4F-B937-168EDF0BE4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9520" y="3753844"/>
            <a:ext cx="3094018" cy="278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7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היכרות  עם הנתונים	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A12D4BDE-5E37-45B4-8A3B-83BE8B184E82}"/>
              </a:ext>
            </a:extLst>
          </p:cNvPr>
          <p:cNvSpPr txBox="1"/>
          <p:nvPr/>
        </p:nvSpPr>
        <p:spPr>
          <a:xfrm>
            <a:off x="4327587" y="1703869"/>
            <a:ext cx="6473578" cy="39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e-IL" dirty="0"/>
              <a:t>פרופורציית סוג הדיור לפי מגדר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9E3CFE52-86E7-46A1-A4FD-622D97C0C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44" y="2388443"/>
            <a:ext cx="7617596" cy="389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1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היכרות  עם הנתונים	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A12D4BDE-5E37-45B4-8A3B-83BE8B184E82}"/>
              </a:ext>
            </a:extLst>
          </p:cNvPr>
          <p:cNvSpPr txBox="1"/>
          <p:nvPr/>
        </p:nvSpPr>
        <p:spPr>
          <a:xfrm>
            <a:off x="4327587" y="1703869"/>
            <a:ext cx="6473578" cy="39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e-IL" dirty="0"/>
              <a:t>פרופורציית סוג הדיור לפי מגדר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9E3CFE52-86E7-46A1-A4FD-622D97C0C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44" y="2388443"/>
            <a:ext cx="7617596" cy="389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81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סוג עץ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{885342C4-B47F-4A05-AD91-FE76009382F2}tf03090434</Template>
  <TotalTime>489</TotalTime>
  <Words>292</Words>
  <Application>Microsoft Office PowerPoint</Application>
  <PresentationFormat>מסך רחב</PresentationFormat>
  <Paragraphs>46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9" baseType="lpstr">
      <vt:lpstr>Arial</vt:lpstr>
      <vt:lpstr>Rockwell</vt:lpstr>
      <vt:lpstr>Rockwell Condensed</vt:lpstr>
      <vt:lpstr>Wingdings</vt:lpstr>
      <vt:lpstr>סוג עץ</vt:lpstr>
      <vt:lpstr>פרוייקט גמר</vt:lpstr>
      <vt:lpstr>רקע</vt:lpstr>
      <vt:lpstr>רקע על הנתונים</vt:lpstr>
      <vt:lpstr>ניקוי הנתונים</vt:lpstr>
      <vt:lpstr>השלמת ערכים חסרים</vt:lpstr>
      <vt:lpstr>היכרות עם הנתונים</vt:lpstr>
      <vt:lpstr>היכרות  עם הנתונים </vt:lpstr>
      <vt:lpstr>היכרות  עם הנתונים </vt:lpstr>
      <vt:lpstr>היכרות  עם הנתונים </vt:lpstr>
      <vt:lpstr>היכרות  עם הנתונים </vt:lpstr>
      <vt:lpstr>היכרות  עם הנתונים </vt:lpstr>
      <vt:lpstr>היכרות עם הנתונים</vt:lpstr>
      <vt:lpstr>היכרות עם הנתונים</vt:lpstr>
      <vt:lpstr>היכרות עם הנתונים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פרוייקט גמר</dc:title>
  <dc:creator>yaron tal</dc:creator>
  <cp:lastModifiedBy>yaron tal</cp:lastModifiedBy>
  <cp:revision>10</cp:revision>
  <dcterms:created xsi:type="dcterms:W3CDTF">2021-08-15T15:38:52Z</dcterms:created>
  <dcterms:modified xsi:type="dcterms:W3CDTF">2021-08-16T18:46:35Z</dcterms:modified>
</cp:coreProperties>
</file>