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74" r:id="rId6"/>
    <p:sldId id="261" r:id="rId7"/>
    <p:sldId id="284" r:id="rId8"/>
    <p:sldId id="271" r:id="rId9"/>
    <p:sldId id="275" r:id="rId10"/>
    <p:sldId id="276" r:id="rId11"/>
    <p:sldId id="277" r:id="rId12"/>
    <p:sldId id="278" r:id="rId13"/>
    <p:sldId id="279" r:id="rId14"/>
    <p:sldId id="282" r:id="rId15"/>
    <p:sldId id="283" r:id="rId16"/>
    <p:sldId id="280" r:id="rId17"/>
    <p:sldId id="281" r:id="rId18"/>
    <p:sldId id="285" r:id="rId19"/>
    <p:sldId id="273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9/4/2021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43F7A0-5E15-483A-8400-1E08BB3D3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פרויקט גמר</a:t>
            </a:r>
          </a:p>
        </p:txBody>
      </p:sp>
    </p:spTree>
    <p:extLst>
      <p:ext uri="{BB962C8B-B14F-4D97-AF65-F5344CB8AC3E}">
        <p14:creationId xmlns:p14="http://schemas.microsoft.com/office/powerpoint/2010/main" val="33780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כמות פניות ממוצעת פר מגדר</a:t>
            </a:r>
          </a:p>
          <a:p>
            <a:pPr>
              <a:lnSpc>
                <a:spcPct val="110000"/>
              </a:lnSpc>
            </a:pPr>
            <a:endParaRPr lang="he-IL" dirty="0"/>
          </a:p>
          <a:p>
            <a:pPr lvl="1">
              <a:lnSpc>
                <a:spcPct val="110000"/>
              </a:lnSpc>
            </a:pPr>
            <a:endParaRPr lang="he-IL" dirty="0"/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F992204-B4B1-434E-A767-AF5340657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2" y="2093976"/>
            <a:ext cx="7972008" cy="43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2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he-IL" dirty="0"/>
          </a:p>
          <a:p>
            <a:pPr lvl="1">
              <a:lnSpc>
                <a:spcPct val="110000"/>
              </a:lnSpc>
            </a:pPr>
            <a:endParaRPr lang="he-IL" dirty="0"/>
          </a:p>
          <a:p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8C12D27-87A3-465A-9B99-F4B3E606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33" y="1951934"/>
            <a:ext cx="4073990" cy="4165074"/>
          </a:xfrm>
          <a:prstGeom prst="rect">
            <a:avLst/>
          </a:prstGeom>
        </p:spPr>
      </p:pic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10F494C9-BE90-4244-8A4A-0E97209EADFA}"/>
              </a:ext>
            </a:extLst>
          </p:cNvPr>
          <p:cNvCxnSpPr>
            <a:cxnSpLocks/>
          </p:cNvCxnSpPr>
          <p:nvPr/>
        </p:nvCxnSpPr>
        <p:spPr>
          <a:xfrm flipH="1" flipV="1">
            <a:off x="1652108" y="1146792"/>
            <a:ext cx="957927" cy="94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B0B79143-D568-4B47-98B7-CDA5873EDCFB}"/>
              </a:ext>
            </a:extLst>
          </p:cNvPr>
          <p:cNvSpPr/>
          <p:nvPr/>
        </p:nvSpPr>
        <p:spPr>
          <a:xfrm>
            <a:off x="168676" y="230819"/>
            <a:ext cx="1997476" cy="8988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החלפתי את רמת בדידות בן משפחה בזוג עקב כך שכל מי שהיה מוגדר כבן משפחה היה זוג  (מעט מאוד אנשים)</a:t>
            </a: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D62C892B-FDCD-4434-ADAB-97D9911C1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773" y="1951934"/>
            <a:ext cx="39338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he-IL" dirty="0"/>
          </a:p>
          <a:p>
            <a:pPr lvl="1">
              <a:lnSpc>
                <a:spcPct val="110000"/>
              </a:lnSpc>
            </a:pPr>
            <a:endParaRPr lang="he-IL" dirty="0"/>
          </a:p>
          <a:p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F122A14-0521-42E7-9BDB-2BAB70F28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17" y="1800474"/>
            <a:ext cx="4057854" cy="4165074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B4271A6E-9F2B-4DC7-8967-1B5F1ACEF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41" y="1942515"/>
            <a:ext cx="3909670" cy="407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5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he-IL" dirty="0"/>
          </a:p>
          <a:p>
            <a:pPr lvl="1">
              <a:lnSpc>
                <a:spcPct val="110000"/>
              </a:lnSpc>
            </a:pPr>
            <a:endParaRPr lang="he-IL" dirty="0"/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4838433-C20D-4422-90BD-D4C8351FC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6" y="1517726"/>
            <a:ext cx="5268803" cy="5286337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B6F212F-05F6-458F-BD0E-DA3E301A3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3" y="1555458"/>
            <a:ext cx="5138570" cy="50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4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he-IL" dirty="0"/>
          </a:p>
          <a:p>
            <a:pPr lvl="1">
              <a:lnSpc>
                <a:spcPct val="110000"/>
              </a:lnSpc>
            </a:pPr>
            <a:endParaRPr lang="he-IL" dirty="0"/>
          </a:p>
          <a:p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C99B816-F937-4D9A-941A-1817FC2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1" y="1823143"/>
            <a:ext cx="5288964" cy="3905174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47233A71-627E-4744-819D-0504552AD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387" y="2093976"/>
            <a:ext cx="6549771" cy="33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7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653" y="28950"/>
            <a:ext cx="10058400" cy="1609344"/>
          </a:xfrm>
        </p:spPr>
        <p:txBody>
          <a:bodyPr/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he-IL" dirty="0"/>
          </a:p>
          <a:p>
            <a:pPr lvl="1">
              <a:lnSpc>
                <a:spcPct val="110000"/>
              </a:lnSpc>
            </a:pPr>
            <a:endParaRPr lang="he-IL" dirty="0"/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11CA60C-3B87-461A-91FE-17DA635CC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912"/>
          <a:stretch/>
        </p:blipFill>
        <p:spPr>
          <a:xfrm>
            <a:off x="164947" y="1233642"/>
            <a:ext cx="5714941" cy="264371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E079D92-B3B8-4733-92D2-8BADED341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453" y="1233642"/>
            <a:ext cx="6324600" cy="286702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CCA76DFD-281F-4675-A99A-2AE8999B3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729" y="3984945"/>
            <a:ext cx="5416317" cy="26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2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126" y="-378250"/>
            <a:ext cx="10058400" cy="1609344"/>
          </a:xfrm>
        </p:spPr>
        <p:txBody>
          <a:bodyPr/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he-IL" dirty="0"/>
          </a:p>
          <a:p>
            <a:pPr lvl="1">
              <a:lnSpc>
                <a:spcPct val="110000"/>
              </a:lnSpc>
            </a:pPr>
            <a:endParaRPr lang="he-IL" dirty="0"/>
          </a:p>
          <a:p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7C64305-0002-4FB8-BBA5-AC64A0282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5" y="872876"/>
            <a:ext cx="5467446" cy="5660090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B75DF230-D14F-4DC5-A615-DF7093B9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848" y="948004"/>
            <a:ext cx="4382240" cy="2687388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E9B3CFD5-E6B5-4C29-97D2-4DEE1BBDC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573" y="3825596"/>
            <a:ext cx="5196739" cy="25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817" y="-192919"/>
            <a:ext cx="10058400" cy="1609344"/>
          </a:xfrm>
        </p:spPr>
        <p:txBody>
          <a:bodyPr/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he-IL" dirty="0"/>
          </a:p>
          <a:p>
            <a:pPr lvl="1">
              <a:lnSpc>
                <a:spcPct val="110000"/>
              </a:lnSpc>
            </a:pPr>
            <a:endParaRPr lang="he-IL" dirty="0"/>
          </a:p>
          <a:p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0578677-569D-4426-A06C-EDF569A2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0692"/>
            <a:ext cx="10972800" cy="280086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DC19BBB-EB35-44BC-B526-9C9D8A0E1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8" y="3801557"/>
            <a:ext cx="11076372" cy="28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2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817" y="-192919"/>
            <a:ext cx="10058400" cy="1609344"/>
          </a:xfrm>
        </p:spPr>
        <p:txBody>
          <a:bodyPr/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402" y="1724133"/>
            <a:ext cx="10058400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he-IL" dirty="0"/>
          </a:p>
          <a:p>
            <a:pPr lvl="1">
              <a:lnSpc>
                <a:spcPct val="110000"/>
              </a:lnSpc>
            </a:pPr>
            <a:endParaRPr lang="he-IL" dirty="0"/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7DD3E93-ECA3-4E53-9676-F489B5F31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74" y="1129683"/>
            <a:ext cx="7868476" cy="38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747" y="123739"/>
            <a:ext cx="10058400" cy="1609344"/>
          </a:xfrm>
        </p:spPr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99F75F87-77FE-4BB8-9ADF-8530245EAC61}"/>
              </a:ext>
            </a:extLst>
          </p:cNvPr>
          <p:cNvGrpSpPr/>
          <p:nvPr/>
        </p:nvGrpSpPr>
        <p:grpSpPr>
          <a:xfrm>
            <a:off x="169853" y="1067138"/>
            <a:ext cx="6538303" cy="5395807"/>
            <a:chOff x="169853" y="1067138"/>
            <a:chExt cx="6538303" cy="5395807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89307C3C-3973-407A-A4DC-1D49560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853" y="1067138"/>
              <a:ext cx="6538303" cy="5395807"/>
            </a:xfrm>
            <a:prstGeom prst="rect">
              <a:avLst/>
            </a:prstGeom>
          </p:spPr>
        </p:pic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88262006-21AD-4450-9F7B-08E92A414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8250" y="2678701"/>
              <a:ext cx="1047750" cy="733425"/>
            </a:xfrm>
            <a:prstGeom prst="rect">
              <a:avLst/>
            </a:prstGeom>
          </p:spPr>
        </p:pic>
      </p:grp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E4092F69-2D69-4774-8133-E8734B2ED4CA}"/>
              </a:ext>
            </a:extLst>
          </p:cNvPr>
          <p:cNvGrpSpPr/>
          <p:nvPr/>
        </p:nvGrpSpPr>
        <p:grpSpPr>
          <a:xfrm>
            <a:off x="6800771" y="3031870"/>
            <a:ext cx="5169892" cy="3248318"/>
            <a:chOff x="6852255" y="3311372"/>
            <a:chExt cx="4567926" cy="3248318"/>
          </a:xfrm>
        </p:grpSpPr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7330EA1C-09E7-4714-892E-BF85A03FF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2255" y="3311372"/>
              <a:ext cx="4567926" cy="3248318"/>
            </a:xfrm>
            <a:prstGeom prst="rect">
              <a:avLst/>
            </a:prstGeom>
          </p:spPr>
        </p:pic>
        <p:pic>
          <p:nvPicPr>
            <p:cNvPr id="15" name="תמונה 14">
              <a:extLst>
                <a:ext uri="{FF2B5EF4-FFF2-40B4-BE49-F238E27FC236}">
                  <a16:creationId xmlns:a16="http://schemas.microsoft.com/office/drawing/2014/main" id="{B25F0BB0-3C09-40EF-9852-85DEBBB7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63922" y="5699464"/>
              <a:ext cx="456259" cy="498812"/>
            </a:xfrm>
            <a:prstGeom prst="rect">
              <a:avLst/>
            </a:prstGeom>
          </p:spPr>
        </p:pic>
      </p:grp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735CC798-DBD5-4141-A0CC-7DD240C27FB9}"/>
              </a:ext>
            </a:extLst>
          </p:cNvPr>
          <p:cNvSpPr/>
          <p:nvPr/>
        </p:nvSpPr>
        <p:spPr>
          <a:xfrm>
            <a:off x="8299831" y="2263805"/>
            <a:ext cx="1065320" cy="592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המשך של הגרף</a:t>
            </a:r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E3344DBA-07F6-4141-8D78-1188015A56A9}"/>
              </a:ext>
            </a:extLst>
          </p:cNvPr>
          <p:cNvCxnSpPr/>
          <p:nvPr/>
        </p:nvCxnSpPr>
        <p:spPr>
          <a:xfrm>
            <a:off x="6951216" y="1553592"/>
            <a:ext cx="1278384" cy="81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2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258" y="1952733"/>
            <a:ext cx="10058400" cy="40507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he-IL" dirty="0"/>
              <a:t>ניתוח נתוני מוקד קשר-חירום  עם אוכלוסיית הגיל השלישי</a:t>
            </a:r>
          </a:p>
          <a:p>
            <a:pPr>
              <a:lnSpc>
                <a:spcPct val="200000"/>
              </a:lnSpc>
            </a:pPr>
            <a:r>
              <a:rPr lang="he-IL" dirty="0"/>
              <a:t>הנתונים נאספו ממוקד בעפולה</a:t>
            </a:r>
          </a:p>
          <a:p>
            <a:pPr>
              <a:lnSpc>
                <a:spcPct val="200000"/>
              </a:lnSpc>
            </a:pPr>
            <a:r>
              <a:rPr lang="he-IL" dirty="0"/>
              <a:t>נתונים נאספו בשנים </a:t>
            </a:r>
            <a:r>
              <a:rPr lang="en-US" dirty="0"/>
              <a:t>2012-2017</a:t>
            </a:r>
          </a:p>
          <a:p>
            <a:pPr>
              <a:lnSpc>
                <a:spcPct val="200000"/>
              </a:lnSpc>
            </a:pPr>
            <a:r>
              <a:rPr lang="he-IL" dirty="0"/>
              <a:t>המוקד עובד 24/7</a:t>
            </a:r>
          </a:p>
          <a:p>
            <a:pPr>
              <a:lnSpc>
                <a:spcPct val="200000"/>
              </a:lnSpc>
            </a:pPr>
            <a:r>
              <a:rPr lang="he-IL" dirty="0"/>
              <a:t>המוקד נותן שירותים לאוכלוסייה שגרה בקהילה וגם לאוכלוסייה בדיור מוגן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597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74" y="-414384"/>
            <a:ext cx="10058400" cy="1609344"/>
          </a:xfrm>
        </p:spPr>
        <p:txBody>
          <a:bodyPr>
            <a:normAutofit/>
          </a:bodyPr>
          <a:lstStyle/>
          <a:p>
            <a:pPr algn="r"/>
            <a:r>
              <a:rPr lang="he-IL" sz="4000" dirty="0"/>
              <a:t>היכרות  עם הנתונים – ניתוח לפי כמות רשומות	</a:t>
            </a:r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CD7DC736-910F-4E42-A415-5053F3B6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666" y="3640774"/>
            <a:ext cx="2734901" cy="3080771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EBD05B3-8EF7-4630-B5FB-090A4007D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276" y="795330"/>
            <a:ext cx="2819400" cy="304800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F0379176-DA48-4E07-8383-1966850D7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07" y="3580959"/>
            <a:ext cx="2800350" cy="320040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4E506A3-3001-493D-BB0D-2806E2C2E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26" y="673037"/>
            <a:ext cx="2774934" cy="2907921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04B2F7BF-EC26-4A70-A53B-2D7982761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936" y="685623"/>
            <a:ext cx="2550164" cy="281724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4F1C5B1A-07AB-4C4C-9DFB-837252ED2B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4255" y="3843330"/>
            <a:ext cx="3438525" cy="278130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91DADC5-4ADE-4D17-AAA8-0F19C7AD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279" y="3640774"/>
            <a:ext cx="2734901" cy="308077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AAD2E49-01D7-4721-A633-95219A79F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20" y="3580959"/>
            <a:ext cx="28003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רקע על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e-IL" dirty="0"/>
              <a:t>סה"כ 129556 רשומות</a:t>
            </a:r>
          </a:p>
          <a:p>
            <a:pPr>
              <a:lnSpc>
                <a:spcPct val="200000"/>
              </a:lnSpc>
            </a:pPr>
            <a:r>
              <a:rPr lang="he-IL" dirty="0"/>
              <a:t>יש  16698 רשומות כפולות</a:t>
            </a:r>
          </a:p>
          <a:p>
            <a:pPr>
              <a:lnSpc>
                <a:spcPct val="200000"/>
              </a:lnSpc>
            </a:pPr>
            <a:r>
              <a:rPr lang="he-IL" dirty="0"/>
              <a:t>סה"כ נתונים על 862 אזרחים ותיקים (חלקם זוגות)</a:t>
            </a:r>
          </a:p>
          <a:p>
            <a:pPr>
              <a:lnSpc>
                <a:spcPct val="200000"/>
              </a:lnSpc>
            </a:pPr>
            <a:r>
              <a:rPr lang="he-IL" dirty="0"/>
              <a:t>כל יצירת קשר בין אזרח ותיק למוקד (וגם הפוך) מתועדת ומקוטלגת</a:t>
            </a:r>
          </a:p>
          <a:p>
            <a:pPr>
              <a:lnSpc>
                <a:spcPct val="200000"/>
              </a:lnSpc>
            </a:pPr>
            <a:r>
              <a:rPr lang="he-IL" dirty="0"/>
              <a:t>קיימים סוגי אירועים שהם טכניים לחלוטין ומשמשים כתיעוד 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383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ניקוי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הורדת כפולים</a:t>
            </a:r>
          </a:p>
          <a:p>
            <a:pPr>
              <a:lnSpc>
                <a:spcPct val="110000"/>
              </a:lnSpc>
            </a:pPr>
            <a:r>
              <a:rPr lang="he-IL" dirty="0"/>
              <a:t>מחיקת עמודות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ארגון -לצורך הניתוח שלנו העמודה  לא רלוונטית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תאריך התחלה/שעה/חודש (קיימות מספר עמודות של תאריך שמייצגות את אותו הדבר ולכן השארתי תאריך יחיד)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כפילות – לצורך הניתוח שלנו העמודה  לא רלוונטית</a:t>
            </a:r>
          </a:p>
          <a:p>
            <a:pPr>
              <a:lnSpc>
                <a:spcPct val="110000"/>
              </a:lnSpc>
            </a:pPr>
            <a:r>
              <a:rPr lang="he-IL" dirty="0"/>
              <a:t>הורדת סוגי אירוע שהם טכניים – לא סווגו בקטגוריה מסוימת  כפעולה ע"י המוקד –סוגי האירוע הבאים: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בדיקת תקינות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ECI</a:t>
            </a:r>
            <a:r>
              <a:rPr lang="he-IL" dirty="0"/>
              <a:t> חשמל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ECI</a:t>
            </a:r>
            <a:r>
              <a:rPr lang="he-IL" dirty="0"/>
              <a:t> סוללה חלשה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נייד קרני – רשומה אחת לא ברורה – נראה כמו בדיקת מערכות.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קריאת שמירת קשר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027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ניקוי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הורדת קטגוריות פעולה טכניות</a:t>
            </a:r>
          </a:p>
          <a:p>
            <a:pPr lvl="1">
              <a:lnSpc>
                <a:spcPct val="110000"/>
              </a:lnSpc>
            </a:pPr>
            <a:r>
              <a:rPr lang="he-IL" sz="2000" dirty="0"/>
              <a:t>ניסוי</a:t>
            </a:r>
          </a:p>
          <a:p>
            <a:pPr lvl="1">
              <a:lnSpc>
                <a:spcPct val="110000"/>
              </a:lnSpc>
            </a:pPr>
            <a:r>
              <a:rPr lang="he-IL" sz="2000" dirty="0"/>
              <a:t>איתחול</a:t>
            </a:r>
          </a:p>
          <a:p>
            <a:pPr>
              <a:lnSpc>
                <a:spcPct val="110000"/>
              </a:lnSpc>
            </a:pPr>
            <a:endParaRPr lang="he-IL" dirty="0"/>
          </a:p>
          <a:p>
            <a:pPr>
              <a:lnSpc>
                <a:spcPct val="110000"/>
              </a:lnSpc>
            </a:pPr>
            <a:r>
              <a:rPr lang="he-IL" dirty="0"/>
              <a:t>הורדת תיאור פעולה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 After Deleted</a:t>
            </a:r>
            <a:r>
              <a:rPr lang="en-US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he-IL" dirty="0"/>
          </a:p>
          <a:p>
            <a:pPr>
              <a:lnSpc>
                <a:spcPct val="110000"/>
              </a:lnSpc>
            </a:pPr>
            <a:r>
              <a:rPr lang="he-IL" dirty="0"/>
              <a:t>לאחר ניקוי הנתונים והכפילויות נשארים עם 25755 רשומות שהם  23.2% מכמות הרשומות המקורית</a:t>
            </a:r>
          </a:p>
          <a:p>
            <a:pPr>
              <a:lnSpc>
                <a:spcPct val="110000"/>
              </a:lnSpc>
            </a:pPr>
            <a:r>
              <a:rPr lang="he-IL" dirty="0"/>
              <a:t>לאחר הניקוי נשארים נתונים של 789 אזרחים ותיקים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830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השלמת ערכים חסרים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לאחר הניקוי הראשוני קיימים ערכים חסרים עבור שני  פיצ'רים:</a:t>
            </a:r>
          </a:p>
          <a:p>
            <a:pPr marL="0" indent="0">
              <a:lnSpc>
                <a:spcPct val="150000"/>
              </a:lnSpc>
              <a:buNone/>
            </a:pPr>
            <a:endParaRPr lang="he-IL" dirty="0"/>
          </a:p>
          <a:p>
            <a:pPr lvl="1">
              <a:lnSpc>
                <a:spcPct val="150000"/>
              </a:lnSpc>
            </a:pPr>
            <a:r>
              <a:rPr lang="he-IL" b="1" dirty="0"/>
              <a:t>מגדר</a:t>
            </a:r>
            <a:r>
              <a:rPr lang="he-IL" dirty="0"/>
              <a:t> – רשומות פגומות – מצאתי את המין ברשומות קיימות אחרות ,2 אנשים שלא היה את המגדר שלהם – השלמתי לפי השכיח (המגדר השכיח כפי שניתן לראות בהמשך הוא נקבה)</a:t>
            </a:r>
          </a:p>
          <a:p>
            <a:pPr lvl="1">
              <a:lnSpc>
                <a:spcPct val="150000"/>
              </a:lnSpc>
            </a:pPr>
            <a:endParaRPr lang="he-IL" dirty="0"/>
          </a:p>
          <a:p>
            <a:pPr lvl="1">
              <a:lnSpc>
                <a:spcPct val="150000"/>
              </a:lnSpc>
            </a:pPr>
            <a:r>
              <a:rPr lang="he-IL" b="1" dirty="0"/>
              <a:t>תיאור פעולה  </a:t>
            </a:r>
            <a:r>
              <a:rPr lang="he-IL" dirty="0"/>
              <a:t>- קיימות 761 רשומות ללא תיאור פעולה – לצורך הניתוח הראשוני החלטתי להוריד אותם.</a:t>
            </a:r>
          </a:p>
          <a:p>
            <a:pPr lvl="1">
              <a:lnSpc>
                <a:spcPct val="150000"/>
              </a:lnSpc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865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הסרת ערכים חריגים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008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יצירת עמודה שהיא כמות הפניות למוקד של האזרח הוותיק (כל הנתונים הם קטגוריאליים –יצירת מאפיין נומרי) </a:t>
            </a:r>
          </a:p>
          <a:p>
            <a:pPr lvl="1">
              <a:lnSpc>
                <a:spcPct val="150000"/>
              </a:lnSpc>
            </a:pPr>
            <a:r>
              <a:rPr lang="he-IL" dirty="0"/>
              <a:t>שתי שיטות להסרת חריגים:</a:t>
            </a:r>
          </a:p>
          <a:p>
            <a:pPr lvl="2">
              <a:lnSpc>
                <a:spcPct val="150000"/>
              </a:lnSpc>
            </a:pPr>
            <a:r>
              <a:rPr lang="he-IL" dirty="0"/>
              <a:t>סטיית תקן – בודקים מי נמצא מחוץ לתחום +- 3 סטיות תקן של כמות הפניות של האזרח הוותיק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45E36D4-C545-4BC3-96F7-D703B96E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2" y="3698217"/>
            <a:ext cx="3943920" cy="2791359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1262C10-E3FE-4B3F-98E6-230E6460F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15" y="3561567"/>
            <a:ext cx="4054553" cy="3178840"/>
          </a:xfrm>
          <a:prstGeom prst="rect">
            <a:avLst/>
          </a:prstGeom>
        </p:spPr>
      </p:pic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73C2295E-3534-4BA7-9192-5E4874ACCCD4}"/>
              </a:ext>
            </a:extLst>
          </p:cNvPr>
          <p:cNvCxnSpPr>
            <a:cxnSpLocks/>
          </p:cNvCxnSpPr>
          <p:nvPr/>
        </p:nvCxnSpPr>
        <p:spPr>
          <a:xfrm flipV="1">
            <a:off x="9241654" y="4687410"/>
            <a:ext cx="552957" cy="46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A2155CE9-D0A8-466E-BE4F-48B32F6E785F}"/>
              </a:ext>
            </a:extLst>
          </p:cNvPr>
          <p:cNvSpPr/>
          <p:nvPr/>
        </p:nvSpPr>
        <p:spPr>
          <a:xfrm>
            <a:off x="9761641" y="3581308"/>
            <a:ext cx="1588797" cy="11258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סה"כ שני אזרחים ותיקים ירדו ירדו</a:t>
            </a:r>
          </a:p>
        </p:txBody>
      </p:sp>
    </p:spTree>
    <p:extLst>
      <p:ext uri="{BB962C8B-B14F-4D97-AF65-F5344CB8AC3E}">
        <p14:creationId xmlns:p14="http://schemas.microsoft.com/office/powerpoint/2010/main" val="202860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893" y="129525"/>
            <a:ext cx="10058400" cy="1609344"/>
          </a:xfrm>
        </p:spPr>
        <p:txBody>
          <a:bodyPr/>
          <a:lstStyle/>
          <a:p>
            <a:pPr algn="r"/>
            <a:r>
              <a:rPr lang="he-IL" dirty="0"/>
              <a:t>הסרת ערכים חריגים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893" y="1330565"/>
            <a:ext cx="10058400" cy="405079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he-IL" dirty="0"/>
              <a:t>אחוזונים- הפרש בין אחוזון 75 לאחוזון 25 כפול בקבוע </a:t>
            </a:r>
            <a:r>
              <a:rPr lang="en-US" dirty="0"/>
              <a:t>k</a:t>
            </a:r>
            <a:r>
              <a:rPr lang="he-IL" dirty="0"/>
              <a:t> מחסירים את הערך </a:t>
            </a:r>
            <a:r>
              <a:rPr lang="he-IL" dirty="0" err="1"/>
              <a:t>הנל</a:t>
            </a:r>
            <a:r>
              <a:rPr lang="he-IL" dirty="0"/>
              <a:t> מהאחוזון 25 ומוסיפים את הערך לאחוזון 75 ובודקים מי מחוץ לתחום הנ"ל</a:t>
            </a:r>
          </a:p>
          <a:p>
            <a:pPr lvl="1"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AC8F4FC-CE8A-4782-B713-DB15DADC5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0" y="2443037"/>
            <a:ext cx="5715017" cy="253001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5349C7E6-4487-4077-B147-08B030CE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144" y="2191798"/>
            <a:ext cx="3737499" cy="2959191"/>
          </a:xfrm>
          <a:prstGeom prst="rect">
            <a:avLst/>
          </a:prstGeom>
        </p:spPr>
      </p:pic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DA4E5C60-E209-4F26-9BBF-C8D85A9F2841}"/>
              </a:ext>
            </a:extLst>
          </p:cNvPr>
          <p:cNvSpPr txBox="1">
            <a:spLocks/>
          </p:cNvSpPr>
          <p:nvPr/>
        </p:nvSpPr>
        <p:spPr>
          <a:xfrm>
            <a:off x="1503565" y="4973053"/>
            <a:ext cx="10058399" cy="144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he-IL" dirty="0"/>
              <a:t>סה"כ ב-2 השיטות ירדו 8 אזרחים ותיקים</a:t>
            </a:r>
          </a:p>
          <a:p>
            <a:pPr lvl="1">
              <a:lnSpc>
                <a:spcPct val="150000"/>
              </a:lnSpc>
            </a:pPr>
            <a:r>
              <a:rPr lang="he-IL" dirty="0"/>
              <a:t>לאחר הסרת החריגים נשארו 23650 רשומות – ירדו אזרחים ותיקים בעלי כמות הפניות הגבוהה ביותר ומעט אזרחים ותיקים הורידו את רוב הרשומות.</a:t>
            </a:r>
          </a:p>
          <a:p>
            <a:pPr lvl="1">
              <a:lnSpc>
                <a:spcPct val="150000"/>
              </a:lnSpc>
            </a:pPr>
            <a:endParaRPr lang="he-IL" dirty="0"/>
          </a:p>
          <a:p>
            <a:pPr lvl="1"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endParaRPr lang="he-IL" dirty="0"/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04C79A2A-4212-462C-B90E-EE7E19084B98}"/>
              </a:ext>
            </a:extLst>
          </p:cNvPr>
          <p:cNvCxnSpPr>
            <a:cxnSpLocks/>
          </p:cNvCxnSpPr>
          <p:nvPr/>
        </p:nvCxnSpPr>
        <p:spPr>
          <a:xfrm flipV="1">
            <a:off x="9801185" y="3490539"/>
            <a:ext cx="552957" cy="46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F8BD48CE-6ACA-42D7-A310-2E91C938A053}"/>
              </a:ext>
            </a:extLst>
          </p:cNvPr>
          <p:cNvSpPr/>
          <p:nvPr/>
        </p:nvSpPr>
        <p:spPr>
          <a:xfrm>
            <a:off x="10409685" y="2596486"/>
            <a:ext cx="1588797" cy="11258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סה"כ שישה אזרחים ותיקים ירדו ירדו</a:t>
            </a:r>
          </a:p>
        </p:txBody>
      </p:sp>
    </p:spTree>
    <p:extLst>
      <p:ext uri="{BB962C8B-B14F-4D97-AF65-F5344CB8AC3E}">
        <p14:creationId xmlns:p14="http://schemas.microsoft.com/office/powerpoint/2010/main" val="350258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התפלגות מגדר האוכלוסייה</a:t>
            </a:r>
          </a:p>
          <a:p>
            <a:pPr>
              <a:lnSpc>
                <a:spcPct val="110000"/>
              </a:lnSpc>
            </a:pPr>
            <a:endParaRPr lang="he-IL" dirty="0"/>
          </a:p>
          <a:p>
            <a:pPr lvl="1">
              <a:lnSpc>
                <a:spcPct val="110000"/>
              </a:lnSpc>
            </a:pPr>
            <a:endParaRPr lang="he-IL" dirty="0"/>
          </a:p>
          <a:p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6B17FE4-6248-4349-B935-4AF94C587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12" y="2106142"/>
            <a:ext cx="8006228" cy="42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4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וג עץ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{885342C4-B47F-4A05-AD91-FE76009382F2}tf03090434</Template>
  <TotalTime>10037</TotalTime>
  <Words>448</Words>
  <Application>Microsoft Office PowerPoint</Application>
  <PresentationFormat>מסך רחב</PresentationFormat>
  <Paragraphs>83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5" baseType="lpstr">
      <vt:lpstr>Arial</vt:lpstr>
      <vt:lpstr>Rockwell</vt:lpstr>
      <vt:lpstr>Rockwell Condensed</vt:lpstr>
      <vt:lpstr>Wingdings</vt:lpstr>
      <vt:lpstr>סוג עץ</vt:lpstr>
      <vt:lpstr>פרויקט גמר</vt:lpstr>
      <vt:lpstr>רקע</vt:lpstr>
      <vt:lpstr>רקע על הנתונים</vt:lpstr>
      <vt:lpstr>ניקוי הנתונים</vt:lpstr>
      <vt:lpstr>ניקוי הנתונים</vt:lpstr>
      <vt:lpstr>השלמת ערכים חסרים</vt:lpstr>
      <vt:lpstr>הסרת ערכים חריגים</vt:lpstr>
      <vt:lpstr>הסרת ערכים חריגים</vt:lpstr>
      <vt:lpstr>היכרות עם הנתונים</vt:lpstr>
      <vt:lpstr>היכרות עם הנתונים</vt:lpstr>
      <vt:lpstr>היכרות עם הנתונים</vt:lpstr>
      <vt:lpstr>היכרות עם הנתונים</vt:lpstr>
      <vt:lpstr>היכרות עם הנתונים</vt:lpstr>
      <vt:lpstr>היכרות עם הנתונים</vt:lpstr>
      <vt:lpstr>היכרות עם הנתונים</vt:lpstr>
      <vt:lpstr>היכרות עם הנתונים</vt:lpstr>
      <vt:lpstr>היכרות עם הנתונים</vt:lpstr>
      <vt:lpstr>היכרות עם הנתונים</vt:lpstr>
      <vt:lpstr>היכרות  עם הנתונים </vt:lpstr>
      <vt:lpstr>היכרות  עם הנתונים – ניתוח לפי כמות רשומות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גמר</dc:title>
  <dc:creator>yaron tal</dc:creator>
  <cp:lastModifiedBy>yaron tal</cp:lastModifiedBy>
  <cp:revision>68</cp:revision>
  <dcterms:created xsi:type="dcterms:W3CDTF">2021-08-15T15:38:52Z</dcterms:created>
  <dcterms:modified xsi:type="dcterms:W3CDTF">2021-09-05T12:06:26Z</dcterms:modified>
</cp:coreProperties>
</file>