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6"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oslav Dytko" userId="99c42e69-eb9d-4eb1-bf4b-b01557e20045" providerId="ADAL" clId="{B46D4969-712C-4BEA-906E-A331A190023E}"/>
    <pc:docChg chg="custSel modSld">
      <pc:chgData name="Yaroslav Dytko" userId="99c42e69-eb9d-4eb1-bf4b-b01557e20045" providerId="ADAL" clId="{B46D4969-712C-4BEA-906E-A331A190023E}" dt="2019-12-03T22:14:38.254" v="104" actId="20577"/>
      <pc:docMkLst>
        <pc:docMk/>
      </pc:docMkLst>
      <pc:sldChg chg="modSp">
        <pc:chgData name="Yaroslav Dytko" userId="99c42e69-eb9d-4eb1-bf4b-b01557e20045" providerId="ADAL" clId="{B46D4969-712C-4BEA-906E-A331A190023E}" dt="2019-12-03T22:11:16.412" v="78" actId="20577"/>
        <pc:sldMkLst>
          <pc:docMk/>
          <pc:sldMk cId="935023407" sldId="256"/>
        </pc:sldMkLst>
        <pc:spChg chg="mod">
          <ac:chgData name="Yaroslav Dytko" userId="99c42e69-eb9d-4eb1-bf4b-b01557e20045" providerId="ADAL" clId="{B46D4969-712C-4BEA-906E-A331A190023E}" dt="2019-12-03T22:11:16.412" v="78" actId="20577"/>
          <ac:spMkLst>
            <pc:docMk/>
            <pc:sldMk cId="935023407" sldId="256"/>
            <ac:spMk id="3" creationId="{90301098-AED9-4E6F-AD4C-90F64FB3644B}"/>
          </ac:spMkLst>
        </pc:spChg>
      </pc:sldChg>
      <pc:sldChg chg="modSp">
        <pc:chgData name="Yaroslav Dytko" userId="99c42e69-eb9d-4eb1-bf4b-b01557e20045" providerId="ADAL" clId="{B46D4969-712C-4BEA-906E-A331A190023E}" dt="2019-12-03T22:12:19.637" v="100" actId="20577"/>
        <pc:sldMkLst>
          <pc:docMk/>
          <pc:sldMk cId="1438827207" sldId="257"/>
        </pc:sldMkLst>
        <pc:spChg chg="mod">
          <ac:chgData name="Yaroslav Dytko" userId="99c42e69-eb9d-4eb1-bf4b-b01557e20045" providerId="ADAL" clId="{B46D4969-712C-4BEA-906E-A331A190023E}" dt="2019-12-03T22:12:19.637" v="100" actId="20577"/>
          <ac:spMkLst>
            <pc:docMk/>
            <pc:sldMk cId="1438827207" sldId="257"/>
            <ac:spMk id="3" creationId="{6FE6AB9A-AA61-4765-940A-CC42C4F49EDD}"/>
          </ac:spMkLst>
        </pc:spChg>
      </pc:sldChg>
      <pc:sldChg chg="modSp">
        <pc:chgData name="Yaroslav Dytko" userId="99c42e69-eb9d-4eb1-bf4b-b01557e20045" providerId="ADAL" clId="{B46D4969-712C-4BEA-906E-A331A190023E}" dt="2019-12-03T22:14:38.254" v="104" actId="20577"/>
        <pc:sldMkLst>
          <pc:docMk/>
          <pc:sldMk cId="2362419515" sldId="261"/>
        </pc:sldMkLst>
        <pc:spChg chg="mod">
          <ac:chgData name="Yaroslav Dytko" userId="99c42e69-eb9d-4eb1-bf4b-b01557e20045" providerId="ADAL" clId="{B46D4969-712C-4BEA-906E-A331A190023E}" dt="2019-12-03T22:14:38.254" v="104" actId="20577"/>
          <ac:spMkLst>
            <pc:docMk/>
            <pc:sldMk cId="2362419515" sldId="261"/>
            <ac:spMk id="3" creationId="{07AF0213-7337-4725-9B49-32D8CC15EDE1}"/>
          </ac:spMkLst>
        </pc:spChg>
      </pc:sldChg>
      <pc:sldChg chg="modSp">
        <pc:chgData name="Yaroslav Dytko" userId="99c42e69-eb9d-4eb1-bf4b-b01557e20045" providerId="ADAL" clId="{B46D4969-712C-4BEA-906E-A331A190023E}" dt="2019-12-03T22:08:53.499" v="68" actId="20577"/>
        <pc:sldMkLst>
          <pc:docMk/>
          <pc:sldMk cId="1727723953" sldId="264"/>
        </pc:sldMkLst>
        <pc:spChg chg="mod">
          <ac:chgData name="Yaroslav Dytko" userId="99c42e69-eb9d-4eb1-bf4b-b01557e20045" providerId="ADAL" clId="{B46D4969-712C-4BEA-906E-A331A190023E}" dt="2019-12-03T22:08:53.499" v="68" actId="20577"/>
          <ac:spMkLst>
            <pc:docMk/>
            <pc:sldMk cId="1727723953" sldId="264"/>
            <ac:spMk id="3" creationId="{61225B17-D6B6-49D9-99BF-B24A5AE8CE7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390723E-356A-427F-A0FE-87C0A1C8EB06}" type="datetimeFigureOut">
              <a:rPr lang="uk-UA" smtClean="0"/>
              <a:t>03.12.2019</a:t>
            </a:fld>
            <a:endParaRPr lang="uk-UA"/>
          </a:p>
        </p:txBody>
      </p:sp>
      <p:sp>
        <p:nvSpPr>
          <p:cNvPr id="5" name="Footer Placeholder 4"/>
          <p:cNvSpPr>
            <a:spLocks noGrp="1"/>
          </p:cNvSpPr>
          <p:nvPr>
            <p:ph type="ftr" sz="quarter" idx="11"/>
          </p:nvPr>
        </p:nvSpPr>
        <p:spPr>
          <a:xfrm>
            <a:off x="1876424" y="5410201"/>
            <a:ext cx="5124886" cy="365125"/>
          </a:xfrm>
        </p:spPr>
        <p:txBody>
          <a:bodyPr/>
          <a:lstStyle/>
          <a:p>
            <a:endParaRPr lang="uk-UA"/>
          </a:p>
        </p:txBody>
      </p:sp>
      <p:sp>
        <p:nvSpPr>
          <p:cNvPr id="6" name="Slide Number Placeholder 5"/>
          <p:cNvSpPr>
            <a:spLocks noGrp="1"/>
          </p:cNvSpPr>
          <p:nvPr>
            <p:ph type="sldNum" sz="quarter" idx="12"/>
          </p:nvPr>
        </p:nvSpPr>
        <p:spPr>
          <a:xfrm>
            <a:off x="9896911" y="5410199"/>
            <a:ext cx="771089" cy="365125"/>
          </a:xfrm>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94446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63878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48087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347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28583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390723E-356A-427F-A0FE-87C0A1C8EB06}" type="datetimeFigureOut">
              <a:rPr lang="uk-UA" smtClean="0"/>
              <a:t>03.12.2019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3147149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390723E-356A-427F-A0FE-87C0A1C8EB06}" type="datetimeFigureOut">
              <a:rPr lang="uk-UA" smtClean="0"/>
              <a:t>03.12.2019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3858420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90723E-356A-427F-A0FE-87C0A1C8EB06}" type="datetimeFigureOut">
              <a:rPr lang="uk-UA" smtClean="0"/>
              <a:t>03.12.2019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82500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90723E-356A-427F-A0FE-87C0A1C8EB06}" type="datetimeFigureOut">
              <a:rPr lang="uk-UA" smtClean="0"/>
              <a:t>03.12.2019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250875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390723E-356A-427F-A0FE-87C0A1C8EB06}" type="datetimeFigureOut">
              <a:rPr lang="uk-UA" smtClean="0"/>
              <a:t>03.12.2019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7626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390723E-356A-427F-A0FE-87C0A1C8EB06}" type="datetimeFigureOut">
              <a:rPr lang="uk-UA" smtClean="0"/>
              <a:t>03.12.2019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4841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54730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390723E-356A-427F-A0FE-87C0A1C8EB06}" type="datetimeFigureOut">
              <a:rPr lang="uk-UA" smtClean="0"/>
              <a:t>03.12.2019</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405625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390723E-356A-427F-A0FE-87C0A1C8EB06}" type="datetimeFigureOut">
              <a:rPr lang="uk-UA" smtClean="0"/>
              <a:t>03.12.2019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370434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0723E-356A-427F-A0FE-87C0A1C8EB06}" type="datetimeFigureOut">
              <a:rPr lang="uk-UA" smtClean="0"/>
              <a:t>03.12.2019</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382272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59699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390723E-356A-427F-A0FE-87C0A1C8EB06}" type="datetimeFigureOut">
              <a:rPr lang="uk-UA" smtClean="0"/>
              <a:t>03.12.2019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C139541-8C45-479A-BBC0-8A18A5D7B1E9}" type="slidenum">
              <a:rPr lang="uk-UA" smtClean="0"/>
              <a:t>‹Nº›</a:t>
            </a:fld>
            <a:endParaRPr lang="uk-UA"/>
          </a:p>
        </p:txBody>
      </p:sp>
    </p:spTree>
    <p:extLst>
      <p:ext uri="{BB962C8B-B14F-4D97-AF65-F5344CB8AC3E}">
        <p14:creationId xmlns:p14="http://schemas.microsoft.com/office/powerpoint/2010/main" val="11607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90723E-356A-427F-A0FE-87C0A1C8EB06}" type="datetimeFigureOut">
              <a:rPr lang="uk-UA" smtClean="0"/>
              <a:t>03.12.2019</a:t>
            </a:fld>
            <a:endParaRPr lang="uk-U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139541-8C45-479A-BBC0-8A18A5D7B1E9}" type="slidenum">
              <a:rPr lang="uk-UA" smtClean="0"/>
              <a:t>‹Nº›</a:t>
            </a:fld>
            <a:endParaRPr lang="uk-UA"/>
          </a:p>
        </p:txBody>
      </p:sp>
    </p:spTree>
    <p:extLst>
      <p:ext uri="{BB962C8B-B14F-4D97-AF65-F5344CB8AC3E}">
        <p14:creationId xmlns:p14="http://schemas.microsoft.com/office/powerpoint/2010/main" val="42613680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64877-1A1D-45D5-A537-73D483885884}"/>
              </a:ext>
            </a:extLst>
          </p:cNvPr>
          <p:cNvSpPr>
            <a:spLocks noGrp="1"/>
          </p:cNvSpPr>
          <p:nvPr>
            <p:ph type="ctrTitle"/>
          </p:nvPr>
        </p:nvSpPr>
        <p:spPr>
          <a:xfrm>
            <a:off x="4621603" y="1083211"/>
            <a:ext cx="2552920" cy="1125417"/>
          </a:xfrm>
        </p:spPr>
        <p:txBody>
          <a:bodyPr/>
          <a:lstStyle/>
          <a:p>
            <a:r>
              <a:rPr lang="es-ES" dirty="0"/>
              <a:t>8Bit Bag</a:t>
            </a:r>
            <a:endParaRPr lang="uk-UA" dirty="0"/>
          </a:p>
        </p:txBody>
      </p:sp>
      <p:sp>
        <p:nvSpPr>
          <p:cNvPr id="3" name="Subtítulo 2">
            <a:extLst>
              <a:ext uri="{FF2B5EF4-FFF2-40B4-BE49-F238E27FC236}">
                <a16:creationId xmlns:a16="http://schemas.microsoft.com/office/drawing/2014/main" id="{90301098-AED9-4E6F-AD4C-90F64FB3644B}"/>
              </a:ext>
            </a:extLst>
          </p:cNvPr>
          <p:cNvSpPr>
            <a:spLocks noGrp="1"/>
          </p:cNvSpPr>
          <p:nvPr>
            <p:ph type="subTitle" idx="1"/>
          </p:nvPr>
        </p:nvSpPr>
        <p:spPr>
          <a:xfrm>
            <a:off x="3544069" y="2367549"/>
            <a:ext cx="4707988" cy="2531476"/>
          </a:xfrm>
        </p:spPr>
        <p:txBody>
          <a:bodyPr>
            <a:normAutofit/>
          </a:bodyPr>
          <a:lstStyle/>
          <a:p>
            <a:pPr algn="ctr"/>
            <a:r>
              <a:rPr lang="es-ES" dirty="0">
                <a:solidFill>
                  <a:schemeClr val="bg1"/>
                </a:solidFill>
              </a:rPr>
              <a:t>Diseño de sistemas empotrados</a:t>
            </a:r>
          </a:p>
          <a:p>
            <a:pPr algn="ctr"/>
            <a:r>
              <a:rPr lang="es-ES" dirty="0">
                <a:solidFill>
                  <a:schemeClr val="bg1"/>
                </a:solidFill>
              </a:rPr>
              <a:t>Universidad Rey Juan Carlos</a:t>
            </a:r>
          </a:p>
          <a:p>
            <a:pPr algn="ctr"/>
            <a:r>
              <a:rPr lang="es-ES" dirty="0">
                <a:solidFill>
                  <a:schemeClr val="bg1"/>
                </a:solidFill>
              </a:rPr>
              <a:t>Curso 2019/2020</a:t>
            </a:r>
          </a:p>
          <a:p>
            <a:pPr algn="ctr"/>
            <a:r>
              <a:rPr lang="es-ES" dirty="0">
                <a:solidFill>
                  <a:schemeClr val="bg1"/>
                </a:solidFill>
              </a:rPr>
              <a:t>Grupo 5 </a:t>
            </a:r>
          </a:p>
          <a:p>
            <a:pPr algn="ctr"/>
            <a:r>
              <a:rPr lang="es-ES" dirty="0">
                <a:solidFill>
                  <a:schemeClr val="bg1"/>
                </a:solidFill>
              </a:rPr>
              <a:t>Yaroslav Dytko</a:t>
            </a:r>
            <a:endParaRPr lang="uk-UA" dirty="0">
              <a:solidFill>
                <a:schemeClr val="bg1"/>
              </a:solidFill>
            </a:endParaRPr>
          </a:p>
        </p:txBody>
      </p:sp>
    </p:spTree>
    <p:extLst>
      <p:ext uri="{BB962C8B-B14F-4D97-AF65-F5344CB8AC3E}">
        <p14:creationId xmlns:p14="http://schemas.microsoft.com/office/powerpoint/2010/main" val="93502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1B1ED-DF1C-4AFD-9EA2-5BA5F3FF8D79}"/>
              </a:ext>
            </a:extLst>
          </p:cNvPr>
          <p:cNvSpPr>
            <a:spLocks noGrp="1"/>
          </p:cNvSpPr>
          <p:nvPr>
            <p:ph type="title"/>
          </p:nvPr>
        </p:nvSpPr>
        <p:spPr>
          <a:xfrm>
            <a:off x="1141412" y="161318"/>
            <a:ext cx="9905998" cy="1478570"/>
          </a:xfrm>
        </p:spPr>
        <p:txBody>
          <a:bodyPr/>
          <a:lstStyle/>
          <a:p>
            <a:pPr algn="ctr"/>
            <a:r>
              <a:rPr lang="es-ES" dirty="0"/>
              <a:t>Mejoras</a:t>
            </a:r>
            <a:endParaRPr lang="uk-UA" dirty="0"/>
          </a:p>
        </p:txBody>
      </p:sp>
      <p:sp>
        <p:nvSpPr>
          <p:cNvPr id="3" name="Marcador de contenido 2">
            <a:extLst>
              <a:ext uri="{FF2B5EF4-FFF2-40B4-BE49-F238E27FC236}">
                <a16:creationId xmlns:a16="http://schemas.microsoft.com/office/drawing/2014/main" id="{61225B17-D6B6-49D9-99BF-B24A5AE8CE78}"/>
              </a:ext>
            </a:extLst>
          </p:cNvPr>
          <p:cNvSpPr>
            <a:spLocks noGrp="1"/>
          </p:cNvSpPr>
          <p:nvPr>
            <p:ph idx="1"/>
          </p:nvPr>
        </p:nvSpPr>
        <p:spPr>
          <a:xfrm>
            <a:off x="1141413" y="1524000"/>
            <a:ext cx="9905998" cy="4978399"/>
          </a:xfrm>
        </p:spPr>
        <p:txBody>
          <a:bodyPr>
            <a:normAutofit/>
          </a:bodyPr>
          <a:lstStyle/>
          <a:p>
            <a:r>
              <a:rPr lang="es-ES" dirty="0"/>
              <a:t>Implementar una comunicación bidireccional</a:t>
            </a:r>
          </a:p>
          <a:p>
            <a:r>
              <a:rPr lang="es-ES" dirty="0"/>
              <a:t>Aprovechando que la placa tiene WIFI implementar un sistema de actualizaciones vía OTA.</a:t>
            </a:r>
          </a:p>
          <a:p>
            <a:r>
              <a:rPr lang="es-ES" dirty="0"/>
              <a:t>Reducir el consumo energético del dispositivo.</a:t>
            </a:r>
          </a:p>
          <a:p>
            <a:r>
              <a:rPr lang="es-ES" dirty="0"/>
              <a:t>Hacer que la matriz sea modular.</a:t>
            </a:r>
          </a:p>
          <a:p>
            <a:r>
              <a:rPr lang="es-ES" dirty="0"/>
              <a:t>Pixelizar imágenes</a:t>
            </a:r>
          </a:p>
          <a:p>
            <a:r>
              <a:rPr lang="es-ES" dirty="0"/>
              <a:t>Dibujar sobre matriz</a:t>
            </a:r>
            <a:endParaRPr lang="uk-UA" dirty="0"/>
          </a:p>
          <a:p>
            <a:endParaRPr lang="uk-UA" dirty="0"/>
          </a:p>
        </p:txBody>
      </p:sp>
    </p:spTree>
    <p:extLst>
      <p:ext uri="{BB962C8B-B14F-4D97-AF65-F5344CB8AC3E}">
        <p14:creationId xmlns:p14="http://schemas.microsoft.com/office/powerpoint/2010/main" val="172772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E85A6-6AD8-4634-848B-4A8705020382}"/>
              </a:ext>
            </a:extLst>
          </p:cNvPr>
          <p:cNvSpPr>
            <a:spLocks noGrp="1"/>
          </p:cNvSpPr>
          <p:nvPr>
            <p:ph type="title"/>
          </p:nvPr>
        </p:nvSpPr>
        <p:spPr/>
        <p:txBody>
          <a:bodyPr/>
          <a:lstStyle/>
          <a:p>
            <a:pPr algn="ctr"/>
            <a:r>
              <a:rPr lang="es-ES" dirty="0"/>
              <a:t>Fin</a:t>
            </a:r>
            <a:endParaRPr lang="uk-UA" dirty="0"/>
          </a:p>
        </p:txBody>
      </p:sp>
      <p:sp>
        <p:nvSpPr>
          <p:cNvPr id="3" name="Marcador de contenido 2">
            <a:extLst>
              <a:ext uri="{FF2B5EF4-FFF2-40B4-BE49-F238E27FC236}">
                <a16:creationId xmlns:a16="http://schemas.microsoft.com/office/drawing/2014/main" id="{F9E5D563-D991-4DC8-8BEA-F79821A67E6C}"/>
              </a:ext>
            </a:extLst>
          </p:cNvPr>
          <p:cNvSpPr>
            <a:spLocks noGrp="1"/>
          </p:cNvSpPr>
          <p:nvPr>
            <p:ph idx="1"/>
          </p:nvPr>
        </p:nvSpPr>
        <p:spPr>
          <a:xfrm>
            <a:off x="3313906" y="2706687"/>
            <a:ext cx="5564187" cy="722313"/>
          </a:xfrm>
        </p:spPr>
        <p:txBody>
          <a:bodyPr>
            <a:normAutofit/>
          </a:bodyPr>
          <a:lstStyle/>
          <a:p>
            <a:pPr marL="0" indent="0">
              <a:buNone/>
            </a:pPr>
            <a:r>
              <a:rPr lang="es-ES" sz="3600" dirty="0"/>
              <a:t>Gracias por vuestra atención</a:t>
            </a:r>
            <a:endParaRPr lang="uk-UA" sz="3600" dirty="0"/>
          </a:p>
        </p:txBody>
      </p:sp>
    </p:spTree>
    <p:extLst>
      <p:ext uri="{BB962C8B-B14F-4D97-AF65-F5344CB8AC3E}">
        <p14:creationId xmlns:p14="http://schemas.microsoft.com/office/powerpoint/2010/main" val="241142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639E2-CF61-4D07-B720-A8F82D69A85B}"/>
              </a:ext>
            </a:extLst>
          </p:cNvPr>
          <p:cNvSpPr>
            <a:spLocks noGrp="1"/>
          </p:cNvSpPr>
          <p:nvPr>
            <p:ph type="title"/>
          </p:nvPr>
        </p:nvSpPr>
        <p:spPr/>
        <p:txBody>
          <a:bodyPr/>
          <a:lstStyle/>
          <a:p>
            <a:pPr algn="ctr"/>
            <a:r>
              <a:rPr lang="es-ES" dirty="0"/>
              <a:t>Introducción</a:t>
            </a:r>
            <a:endParaRPr lang="uk-UA" dirty="0"/>
          </a:p>
        </p:txBody>
      </p:sp>
      <p:sp>
        <p:nvSpPr>
          <p:cNvPr id="3" name="Marcador de contenido 2">
            <a:extLst>
              <a:ext uri="{FF2B5EF4-FFF2-40B4-BE49-F238E27FC236}">
                <a16:creationId xmlns:a16="http://schemas.microsoft.com/office/drawing/2014/main" id="{6FE6AB9A-AA61-4765-940A-CC42C4F49EDD}"/>
              </a:ext>
            </a:extLst>
          </p:cNvPr>
          <p:cNvSpPr>
            <a:spLocks noGrp="1"/>
          </p:cNvSpPr>
          <p:nvPr>
            <p:ph idx="1"/>
          </p:nvPr>
        </p:nvSpPr>
        <p:spPr/>
        <p:txBody>
          <a:bodyPr>
            <a:normAutofit/>
          </a:bodyPr>
          <a:lstStyle/>
          <a:p>
            <a:r>
              <a:rPr lang="es-ES" dirty="0"/>
              <a:t>El proyecto trata de construir un dispositivo basándose en una mochila y una matriz de diodos led RGB, todo ello controlado por una placa ESP32 que proporcionara comunicación mediante la interfaz Bluetooth con un dispositivo móvil Android mediante el cual se podrá controlar la matriz led para que visualice diferentes efectos luminosos y mensajes de texto.</a:t>
            </a:r>
          </a:p>
          <a:p>
            <a:pPr marL="0" indent="0">
              <a:buNone/>
            </a:pPr>
            <a:endParaRPr lang="uk-UA" dirty="0"/>
          </a:p>
        </p:txBody>
      </p:sp>
    </p:spTree>
    <p:extLst>
      <p:ext uri="{BB962C8B-B14F-4D97-AF65-F5344CB8AC3E}">
        <p14:creationId xmlns:p14="http://schemas.microsoft.com/office/powerpoint/2010/main" val="143882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1CE7-101B-4F71-9678-9E9D84D61DD6}"/>
              </a:ext>
            </a:extLst>
          </p:cNvPr>
          <p:cNvSpPr>
            <a:spLocks noGrp="1"/>
          </p:cNvSpPr>
          <p:nvPr>
            <p:ph type="title"/>
          </p:nvPr>
        </p:nvSpPr>
        <p:spPr>
          <a:xfrm>
            <a:off x="1141412" y="222276"/>
            <a:ext cx="9905998" cy="1478570"/>
          </a:xfrm>
        </p:spPr>
        <p:txBody>
          <a:bodyPr/>
          <a:lstStyle/>
          <a:p>
            <a:pPr algn="ctr"/>
            <a:r>
              <a:rPr lang="es-ES" dirty="0"/>
              <a:t>Objetivos</a:t>
            </a:r>
            <a:endParaRPr lang="uk-UA" dirty="0"/>
          </a:p>
        </p:txBody>
      </p:sp>
      <p:sp>
        <p:nvSpPr>
          <p:cNvPr id="3" name="Marcador de contenido 2">
            <a:extLst>
              <a:ext uri="{FF2B5EF4-FFF2-40B4-BE49-F238E27FC236}">
                <a16:creationId xmlns:a16="http://schemas.microsoft.com/office/drawing/2014/main" id="{895C2201-6FD2-4081-A90F-D05493C0BDAE}"/>
              </a:ext>
            </a:extLst>
          </p:cNvPr>
          <p:cNvSpPr>
            <a:spLocks noGrp="1"/>
          </p:cNvSpPr>
          <p:nvPr>
            <p:ph idx="1"/>
          </p:nvPr>
        </p:nvSpPr>
        <p:spPr>
          <a:xfrm>
            <a:off x="1141412" y="1700846"/>
            <a:ext cx="9905999" cy="4085999"/>
          </a:xfrm>
        </p:spPr>
        <p:txBody>
          <a:bodyPr>
            <a:normAutofit fontScale="70000" lnSpcReduction="20000"/>
          </a:bodyPr>
          <a:lstStyle/>
          <a:p>
            <a:pPr lvl="0"/>
            <a:r>
              <a:rPr lang="es-ES" sz="2600" dirty="0"/>
              <a:t>Establecer conexión entre el dispositivo móvil (teléfono móvil) y la placa controladora por medio de protocolo de comunicación Bluetooth.</a:t>
            </a:r>
            <a:endParaRPr lang="uk-UA" sz="2600" dirty="0"/>
          </a:p>
          <a:p>
            <a:pPr lvl="0"/>
            <a:r>
              <a:rPr lang="es-ES" sz="2600" dirty="0"/>
              <a:t>Implementar una lógica de control para la aplicación del teléfono móvil.</a:t>
            </a:r>
            <a:endParaRPr lang="uk-UA" sz="2600" dirty="0"/>
          </a:p>
          <a:p>
            <a:pPr lvl="0"/>
            <a:r>
              <a:rPr lang="es-ES" sz="2600" dirty="0"/>
              <a:t>Enviar datos desde el teléfono móvil a la placa controladora.</a:t>
            </a:r>
            <a:endParaRPr lang="uk-UA" sz="2600" dirty="0"/>
          </a:p>
          <a:p>
            <a:pPr lvl="0"/>
            <a:r>
              <a:rPr lang="es-ES" sz="2600" dirty="0"/>
              <a:t>Desarrollar un protocolo de comandos y parámetros de control para la placa controladora.</a:t>
            </a:r>
            <a:endParaRPr lang="uk-UA" sz="2600" dirty="0"/>
          </a:p>
          <a:p>
            <a:pPr lvl="0"/>
            <a:r>
              <a:rPr lang="es-ES" sz="2600" dirty="0"/>
              <a:t>Implementar un método de recepción e interpretación de comandos de control en la placa controladora.</a:t>
            </a:r>
            <a:endParaRPr lang="uk-UA" sz="2600" dirty="0"/>
          </a:p>
          <a:p>
            <a:pPr lvl="0"/>
            <a:r>
              <a:rPr lang="es-ES" sz="2600" dirty="0"/>
              <a:t>Montaje y conexionado de la matriz led.</a:t>
            </a:r>
            <a:endParaRPr lang="uk-UA" sz="2600" dirty="0"/>
          </a:p>
          <a:p>
            <a:pPr lvl="0"/>
            <a:r>
              <a:rPr lang="es-ES" sz="2600" dirty="0"/>
              <a:t>Implementar los efectos luminosos que serán visualizados posteriormente.</a:t>
            </a:r>
            <a:endParaRPr lang="uk-UA" sz="2600" dirty="0"/>
          </a:p>
          <a:p>
            <a:pPr lvl="0"/>
            <a:r>
              <a:rPr lang="es-ES" sz="2600" dirty="0"/>
              <a:t>Visualizar efectos luminosos con la matriz de leds y placa controladora.</a:t>
            </a:r>
            <a:endParaRPr lang="uk-UA" sz="2600" dirty="0"/>
          </a:p>
          <a:p>
            <a:pPr lvl="0"/>
            <a:r>
              <a:rPr lang="es-ES" sz="2600" dirty="0"/>
              <a:t>Mantener el coste del proyecto lo más bajo posible. </a:t>
            </a:r>
            <a:endParaRPr lang="uk-UA" sz="2600" dirty="0"/>
          </a:p>
          <a:p>
            <a:endParaRPr lang="uk-UA" sz="1600" dirty="0"/>
          </a:p>
        </p:txBody>
      </p:sp>
    </p:spTree>
    <p:extLst>
      <p:ext uri="{BB962C8B-B14F-4D97-AF65-F5344CB8AC3E}">
        <p14:creationId xmlns:p14="http://schemas.microsoft.com/office/powerpoint/2010/main" val="234323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1E826-97E2-4FA6-8D6D-C0270AACAAC1}"/>
              </a:ext>
            </a:extLst>
          </p:cNvPr>
          <p:cNvSpPr>
            <a:spLocks noGrp="1"/>
          </p:cNvSpPr>
          <p:nvPr>
            <p:ph type="title"/>
          </p:nvPr>
        </p:nvSpPr>
        <p:spPr>
          <a:xfrm>
            <a:off x="1143000" y="0"/>
            <a:ext cx="9905998" cy="1134082"/>
          </a:xfrm>
        </p:spPr>
        <p:txBody>
          <a:bodyPr/>
          <a:lstStyle/>
          <a:p>
            <a:pPr algn="ctr"/>
            <a:r>
              <a:rPr lang="es-ES" dirty="0"/>
              <a:t>Esquema principal</a:t>
            </a:r>
            <a:endParaRPr lang="uk-UA" dirty="0"/>
          </a:p>
        </p:txBody>
      </p:sp>
      <p:pic>
        <p:nvPicPr>
          <p:cNvPr id="4" name="Imagen 3">
            <a:extLst>
              <a:ext uri="{FF2B5EF4-FFF2-40B4-BE49-F238E27FC236}">
                <a16:creationId xmlns:a16="http://schemas.microsoft.com/office/drawing/2014/main" id="{C496B3F1-7E2B-4967-A359-E00FBA96EA04}"/>
              </a:ext>
            </a:extLst>
          </p:cNvPr>
          <p:cNvPicPr/>
          <p:nvPr/>
        </p:nvPicPr>
        <p:blipFill rotWithShape="1">
          <a:blip r:embed="rId2" cstate="print">
            <a:extLst>
              <a:ext uri="{28A0092B-C50C-407E-A947-70E740481C1C}">
                <a14:useLocalDpi xmlns:a14="http://schemas.microsoft.com/office/drawing/2010/main" val="0"/>
              </a:ext>
            </a:extLst>
          </a:blip>
          <a:srcRect b="3900"/>
          <a:stretch/>
        </p:blipFill>
        <p:spPr bwMode="auto">
          <a:xfrm>
            <a:off x="1004094" y="1231900"/>
            <a:ext cx="10183811" cy="508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868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E570E-B0B2-438B-9949-8F8E73E328A4}"/>
              </a:ext>
            </a:extLst>
          </p:cNvPr>
          <p:cNvSpPr>
            <a:spLocks noGrp="1"/>
          </p:cNvSpPr>
          <p:nvPr>
            <p:ph type="title"/>
          </p:nvPr>
        </p:nvSpPr>
        <p:spPr>
          <a:xfrm>
            <a:off x="1127784" y="223818"/>
            <a:ext cx="9905998" cy="1478570"/>
          </a:xfrm>
        </p:spPr>
        <p:txBody>
          <a:bodyPr/>
          <a:lstStyle/>
          <a:p>
            <a:pPr algn="ctr"/>
            <a:r>
              <a:rPr lang="es-ES" dirty="0"/>
              <a:t>Funcionamiento</a:t>
            </a:r>
            <a:endParaRPr lang="uk-UA" dirty="0"/>
          </a:p>
        </p:txBody>
      </p:sp>
      <p:pic>
        <p:nvPicPr>
          <p:cNvPr id="5" name="Imagen 4">
            <a:extLst>
              <a:ext uri="{FF2B5EF4-FFF2-40B4-BE49-F238E27FC236}">
                <a16:creationId xmlns:a16="http://schemas.microsoft.com/office/drawing/2014/main" id="{6F00E269-A0DB-4467-AD80-5030CD360745}"/>
              </a:ext>
            </a:extLst>
          </p:cNvPr>
          <p:cNvPicPr>
            <a:picLocks noChangeAspect="1"/>
          </p:cNvPicPr>
          <p:nvPr/>
        </p:nvPicPr>
        <p:blipFill>
          <a:blip r:embed="rId2"/>
          <a:stretch>
            <a:fillRect/>
          </a:stretch>
        </p:blipFill>
        <p:spPr>
          <a:xfrm>
            <a:off x="731697" y="2097087"/>
            <a:ext cx="2309607" cy="903689"/>
          </a:xfrm>
          <a:prstGeom prst="rect">
            <a:avLst/>
          </a:prstGeom>
        </p:spPr>
      </p:pic>
      <p:pic>
        <p:nvPicPr>
          <p:cNvPr id="6" name="Imagen 5">
            <a:extLst>
              <a:ext uri="{FF2B5EF4-FFF2-40B4-BE49-F238E27FC236}">
                <a16:creationId xmlns:a16="http://schemas.microsoft.com/office/drawing/2014/main" id="{F8495977-64DF-45D8-B1C5-62CC3069F47F}"/>
              </a:ext>
            </a:extLst>
          </p:cNvPr>
          <p:cNvPicPr>
            <a:picLocks noChangeAspect="1"/>
          </p:cNvPicPr>
          <p:nvPr/>
        </p:nvPicPr>
        <p:blipFill>
          <a:blip r:embed="rId3"/>
          <a:stretch>
            <a:fillRect/>
          </a:stretch>
        </p:blipFill>
        <p:spPr>
          <a:xfrm>
            <a:off x="4941196" y="2097087"/>
            <a:ext cx="2309607" cy="903689"/>
          </a:xfrm>
          <a:prstGeom prst="rect">
            <a:avLst/>
          </a:prstGeom>
        </p:spPr>
      </p:pic>
      <p:pic>
        <p:nvPicPr>
          <p:cNvPr id="7" name="Imagen 6">
            <a:extLst>
              <a:ext uri="{FF2B5EF4-FFF2-40B4-BE49-F238E27FC236}">
                <a16:creationId xmlns:a16="http://schemas.microsoft.com/office/drawing/2014/main" id="{F43E26D4-5B89-47A4-9BC2-44F30F2F7B6C}"/>
              </a:ext>
            </a:extLst>
          </p:cNvPr>
          <p:cNvPicPr>
            <a:picLocks noChangeAspect="1"/>
          </p:cNvPicPr>
          <p:nvPr/>
        </p:nvPicPr>
        <p:blipFill>
          <a:blip r:embed="rId4"/>
          <a:stretch>
            <a:fillRect/>
          </a:stretch>
        </p:blipFill>
        <p:spPr>
          <a:xfrm>
            <a:off x="9150695" y="2097087"/>
            <a:ext cx="2309607" cy="903689"/>
          </a:xfrm>
          <a:prstGeom prst="rect">
            <a:avLst/>
          </a:prstGeom>
        </p:spPr>
      </p:pic>
      <p:pic>
        <p:nvPicPr>
          <p:cNvPr id="10" name="Imagen 9">
            <a:extLst>
              <a:ext uri="{FF2B5EF4-FFF2-40B4-BE49-F238E27FC236}">
                <a16:creationId xmlns:a16="http://schemas.microsoft.com/office/drawing/2014/main" id="{6CDC5D4C-C3C5-4249-A6D8-B3CF600FE4A2}"/>
              </a:ext>
            </a:extLst>
          </p:cNvPr>
          <p:cNvPicPr>
            <a:picLocks noChangeAspect="1"/>
          </p:cNvPicPr>
          <p:nvPr/>
        </p:nvPicPr>
        <p:blipFill>
          <a:blip r:embed="rId5"/>
          <a:stretch>
            <a:fillRect/>
          </a:stretch>
        </p:blipFill>
        <p:spPr>
          <a:xfrm>
            <a:off x="3338354" y="2278523"/>
            <a:ext cx="1351211" cy="542792"/>
          </a:xfrm>
          <a:prstGeom prst="rect">
            <a:avLst/>
          </a:prstGeom>
        </p:spPr>
      </p:pic>
      <p:pic>
        <p:nvPicPr>
          <p:cNvPr id="11" name="Imagen 10">
            <a:extLst>
              <a:ext uri="{FF2B5EF4-FFF2-40B4-BE49-F238E27FC236}">
                <a16:creationId xmlns:a16="http://schemas.microsoft.com/office/drawing/2014/main" id="{5E751C83-CF7B-4514-9B07-E087F9B143D6}"/>
              </a:ext>
            </a:extLst>
          </p:cNvPr>
          <p:cNvPicPr>
            <a:picLocks noChangeAspect="1"/>
          </p:cNvPicPr>
          <p:nvPr/>
        </p:nvPicPr>
        <p:blipFill>
          <a:blip r:embed="rId6"/>
          <a:stretch>
            <a:fillRect/>
          </a:stretch>
        </p:blipFill>
        <p:spPr>
          <a:xfrm>
            <a:off x="3292935" y="1988424"/>
            <a:ext cx="1329648" cy="560507"/>
          </a:xfrm>
          <a:prstGeom prst="rect">
            <a:avLst/>
          </a:prstGeom>
        </p:spPr>
      </p:pic>
      <p:pic>
        <p:nvPicPr>
          <p:cNvPr id="12" name="Imagen 11">
            <a:extLst>
              <a:ext uri="{FF2B5EF4-FFF2-40B4-BE49-F238E27FC236}">
                <a16:creationId xmlns:a16="http://schemas.microsoft.com/office/drawing/2014/main" id="{D6BD7E25-2048-403D-96C7-72F492EA0C36}"/>
              </a:ext>
            </a:extLst>
          </p:cNvPr>
          <p:cNvPicPr>
            <a:picLocks noChangeAspect="1"/>
          </p:cNvPicPr>
          <p:nvPr/>
        </p:nvPicPr>
        <p:blipFill>
          <a:blip r:embed="rId7"/>
          <a:stretch>
            <a:fillRect/>
          </a:stretch>
        </p:blipFill>
        <p:spPr>
          <a:xfrm>
            <a:off x="4828825" y="2953537"/>
            <a:ext cx="707021" cy="903688"/>
          </a:xfrm>
          <a:prstGeom prst="rect">
            <a:avLst/>
          </a:prstGeom>
        </p:spPr>
      </p:pic>
      <p:pic>
        <p:nvPicPr>
          <p:cNvPr id="13" name="Imagen 12">
            <a:extLst>
              <a:ext uri="{FF2B5EF4-FFF2-40B4-BE49-F238E27FC236}">
                <a16:creationId xmlns:a16="http://schemas.microsoft.com/office/drawing/2014/main" id="{FDE6ACE5-224D-49B2-95F5-0692F82098F7}"/>
              </a:ext>
            </a:extLst>
          </p:cNvPr>
          <p:cNvPicPr>
            <a:picLocks noChangeAspect="1"/>
          </p:cNvPicPr>
          <p:nvPr/>
        </p:nvPicPr>
        <p:blipFill>
          <a:blip r:embed="rId8"/>
          <a:stretch>
            <a:fillRect/>
          </a:stretch>
        </p:blipFill>
        <p:spPr>
          <a:xfrm>
            <a:off x="4550923" y="3756432"/>
            <a:ext cx="984923" cy="560507"/>
          </a:xfrm>
          <a:prstGeom prst="rect">
            <a:avLst/>
          </a:prstGeom>
        </p:spPr>
      </p:pic>
      <p:pic>
        <p:nvPicPr>
          <p:cNvPr id="14" name="Imagen 13">
            <a:extLst>
              <a:ext uri="{FF2B5EF4-FFF2-40B4-BE49-F238E27FC236}">
                <a16:creationId xmlns:a16="http://schemas.microsoft.com/office/drawing/2014/main" id="{AB5C63DA-1171-428D-B485-8D43D1AC8883}"/>
              </a:ext>
            </a:extLst>
          </p:cNvPr>
          <p:cNvPicPr>
            <a:picLocks noChangeAspect="1"/>
          </p:cNvPicPr>
          <p:nvPr/>
        </p:nvPicPr>
        <p:blipFill>
          <a:blip r:embed="rId9"/>
          <a:stretch>
            <a:fillRect/>
          </a:stretch>
        </p:blipFill>
        <p:spPr>
          <a:xfrm>
            <a:off x="4776349" y="4316939"/>
            <a:ext cx="811972" cy="915800"/>
          </a:xfrm>
          <a:prstGeom prst="rect">
            <a:avLst/>
          </a:prstGeom>
        </p:spPr>
      </p:pic>
      <p:pic>
        <p:nvPicPr>
          <p:cNvPr id="15" name="Imagen 14">
            <a:extLst>
              <a:ext uri="{FF2B5EF4-FFF2-40B4-BE49-F238E27FC236}">
                <a16:creationId xmlns:a16="http://schemas.microsoft.com/office/drawing/2014/main" id="{AFA4F580-13DA-4631-BB6D-DA640064C585}"/>
              </a:ext>
            </a:extLst>
          </p:cNvPr>
          <p:cNvPicPr>
            <a:picLocks noChangeAspect="1"/>
          </p:cNvPicPr>
          <p:nvPr/>
        </p:nvPicPr>
        <p:blipFill>
          <a:blip r:embed="rId10"/>
          <a:stretch>
            <a:fillRect/>
          </a:stretch>
        </p:blipFill>
        <p:spPr>
          <a:xfrm>
            <a:off x="5321286" y="5043096"/>
            <a:ext cx="984922" cy="590006"/>
          </a:xfrm>
          <a:prstGeom prst="rect">
            <a:avLst/>
          </a:prstGeom>
        </p:spPr>
      </p:pic>
      <p:pic>
        <p:nvPicPr>
          <p:cNvPr id="16" name="Imagen 15">
            <a:extLst>
              <a:ext uri="{FF2B5EF4-FFF2-40B4-BE49-F238E27FC236}">
                <a16:creationId xmlns:a16="http://schemas.microsoft.com/office/drawing/2014/main" id="{AA2332D1-B52D-4457-9140-7A15889F1543}"/>
              </a:ext>
            </a:extLst>
          </p:cNvPr>
          <p:cNvPicPr>
            <a:picLocks noChangeAspect="1"/>
          </p:cNvPicPr>
          <p:nvPr/>
        </p:nvPicPr>
        <p:blipFill>
          <a:blip r:embed="rId11"/>
          <a:stretch>
            <a:fillRect/>
          </a:stretch>
        </p:blipFill>
        <p:spPr>
          <a:xfrm>
            <a:off x="4147190" y="5401977"/>
            <a:ext cx="3550675" cy="1148611"/>
          </a:xfrm>
          <a:prstGeom prst="rect">
            <a:avLst/>
          </a:prstGeom>
        </p:spPr>
      </p:pic>
      <p:pic>
        <p:nvPicPr>
          <p:cNvPr id="18" name="Imagen 17">
            <a:extLst>
              <a:ext uri="{FF2B5EF4-FFF2-40B4-BE49-F238E27FC236}">
                <a16:creationId xmlns:a16="http://schemas.microsoft.com/office/drawing/2014/main" id="{CC4F38A9-0368-4190-AA33-8A2D83D043B7}"/>
              </a:ext>
            </a:extLst>
          </p:cNvPr>
          <p:cNvPicPr>
            <a:picLocks noChangeAspect="1"/>
          </p:cNvPicPr>
          <p:nvPr/>
        </p:nvPicPr>
        <p:blipFill>
          <a:blip r:embed="rId12"/>
          <a:stretch>
            <a:fillRect/>
          </a:stretch>
        </p:blipFill>
        <p:spPr>
          <a:xfrm>
            <a:off x="6080783" y="4275544"/>
            <a:ext cx="819893" cy="924734"/>
          </a:xfrm>
          <a:prstGeom prst="rect">
            <a:avLst/>
          </a:prstGeom>
        </p:spPr>
      </p:pic>
      <p:pic>
        <p:nvPicPr>
          <p:cNvPr id="19" name="Imagen 18">
            <a:extLst>
              <a:ext uri="{FF2B5EF4-FFF2-40B4-BE49-F238E27FC236}">
                <a16:creationId xmlns:a16="http://schemas.microsoft.com/office/drawing/2014/main" id="{7F3D75F1-89BA-432E-BC76-69561B286B4F}"/>
              </a:ext>
            </a:extLst>
          </p:cNvPr>
          <p:cNvPicPr>
            <a:picLocks noChangeAspect="1"/>
          </p:cNvPicPr>
          <p:nvPr/>
        </p:nvPicPr>
        <p:blipFill>
          <a:blip r:embed="rId13"/>
          <a:stretch>
            <a:fillRect/>
          </a:stretch>
        </p:blipFill>
        <p:spPr>
          <a:xfrm>
            <a:off x="5922527" y="3805524"/>
            <a:ext cx="2263589" cy="590006"/>
          </a:xfrm>
          <a:prstGeom prst="rect">
            <a:avLst/>
          </a:prstGeom>
        </p:spPr>
      </p:pic>
      <p:pic>
        <p:nvPicPr>
          <p:cNvPr id="20" name="Imagen 19">
            <a:extLst>
              <a:ext uri="{FF2B5EF4-FFF2-40B4-BE49-F238E27FC236}">
                <a16:creationId xmlns:a16="http://schemas.microsoft.com/office/drawing/2014/main" id="{BBA655DE-EF0A-4788-A4FE-5B73F5866CCA}"/>
              </a:ext>
            </a:extLst>
          </p:cNvPr>
          <p:cNvPicPr>
            <a:picLocks noChangeAspect="1"/>
          </p:cNvPicPr>
          <p:nvPr/>
        </p:nvPicPr>
        <p:blipFill>
          <a:blip r:embed="rId14"/>
          <a:stretch>
            <a:fillRect/>
          </a:stretch>
        </p:blipFill>
        <p:spPr>
          <a:xfrm>
            <a:off x="6152045" y="2977157"/>
            <a:ext cx="707021" cy="903688"/>
          </a:xfrm>
          <a:prstGeom prst="rect">
            <a:avLst/>
          </a:prstGeom>
        </p:spPr>
      </p:pic>
      <p:pic>
        <p:nvPicPr>
          <p:cNvPr id="21" name="Imagen 20">
            <a:extLst>
              <a:ext uri="{FF2B5EF4-FFF2-40B4-BE49-F238E27FC236}">
                <a16:creationId xmlns:a16="http://schemas.microsoft.com/office/drawing/2014/main" id="{8DDF7A9A-2AE6-454C-A2F6-01436DA90BB6}"/>
              </a:ext>
            </a:extLst>
          </p:cNvPr>
          <p:cNvPicPr>
            <a:picLocks noChangeAspect="1"/>
          </p:cNvPicPr>
          <p:nvPr/>
        </p:nvPicPr>
        <p:blipFill>
          <a:blip r:embed="rId5"/>
          <a:stretch>
            <a:fillRect/>
          </a:stretch>
        </p:blipFill>
        <p:spPr>
          <a:xfrm>
            <a:off x="7543632" y="2278523"/>
            <a:ext cx="1351211" cy="542792"/>
          </a:xfrm>
          <a:prstGeom prst="rect">
            <a:avLst/>
          </a:prstGeom>
        </p:spPr>
      </p:pic>
    </p:spTree>
    <p:extLst>
      <p:ext uri="{BB962C8B-B14F-4D97-AF65-F5344CB8AC3E}">
        <p14:creationId xmlns:p14="http://schemas.microsoft.com/office/powerpoint/2010/main" val="18980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1EC57-13A6-4BA4-B1DD-3A240A75B6C4}"/>
              </a:ext>
            </a:extLst>
          </p:cNvPr>
          <p:cNvSpPr>
            <a:spLocks noGrp="1"/>
          </p:cNvSpPr>
          <p:nvPr>
            <p:ph type="title"/>
          </p:nvPr>
        </p:nvSpPr>
        <p:spPr>
          <a:xfrm>
            <a:off x="1143001" y="95133"/>
            <a:ext cx="9905998" cy="1478570"/>
          </a:xfrm>
        </p:spPr>
        <p:txBody>
          <a:bodyPr/>
          <a:lstStyle/>
          <a:p>
            <a:pPr algn="ctr"/>
            <a:r>
              <a:rPr lang="es-ES" dirty="0"/>
              <a:t>Efectos </a:t>
            </a:r>
            <a:endParaRPr lang="uk-UA" dirty="0"/>
          </a:p>
        </p:txBody>
      </p:sp>
      <p:sp>
        <p:nvSpPr>
          <p:cNvPr id="3" name="Marcador de contenido 2">
            <a:extLst>
              <a:ext uri="{FF2B5EF4-FFF2-40B4-BE49-F238E27FC236}">
                <a16:creationId xmlns:a16="http://schemas.microsoft.com/office/drawing/2014/main" id="{DF259DDC-B02E-4970-A4EA-E9978B475DC6}"/>
              </a:ext>
            </a:extLst>
          </p:cNvPr>
          <p:cNvSpPr>
            <a:spLocks noGrp="1"/>
          </p:cNvSpPr>
          <p:nvPr>
            <p:ph idx="1"/>
          </p:nvPr>
        </p:nvSpPr>
        <p:spPr>
          <a:xfrm>
            <a:off x="1903413" y="1665286"/>
            <a:ext cx="7939087" cy="4358296"/>
          </a:xfrm>
        </p:spPr>
        <p:txBody>
          <a:bodyPr>
            <a:normAutofit fontScale="85000" lnSpcReduction="20000"/>
          </a:bodyPr>
          <a:lstStyle/>
          <a:p>
            <a:r>
              <a:rPr lang="es-ES" dirty="0"/>
              <a:t>Nieve – simulación de como cae la nieve</a:t>
            </a:r>
          </a:p>
          <a:p>
            <a:r>
              <a:rPr lang="es-ES" dirty="0"/>
              <a:t>Bola – cada vez que choca con el borde cambia de color</a:t>
            </a:r>
          </a:p>
          <a:p>
            <a:r>
              <a:rPr lang="es-ES" dirty="0"/>
              <a:t>Bolas – varias bolas rebotando por la matriz</a:t>
            </a:r>
          </a:p>
          <a:p>
            <a:r>
              <a:rPr lang="es-ES" dirty="0"/>
              <a:t>Arcoíris – animación de cambio de colores arcoíris</a:t>
            </a:r>
          </a:p>
          <a:p>
            <a:r>
              <a:rPr lang="es-ES" dirty="0"/>
              <a:t>Arcoíris diagonal – animación de cambio de colores arcoíris en diagonal</a:t>
            </a:r>
          </a:p>
          <a:p>
            <a:r>
              <a:rPr lang="es-ES" dirty="0"/>
              <a:t>Fuego – simulación de un fuego de chimenea</a:t>
            </a:r>
          </a:p>
          <a:p>
            <a:r>
              <a:rPr lang="es-ES" dirty="0"/>
              <a:t>Matrix – animación matriz como en la película</a:t>
            </a:r>
          </a:p>
          <a:p>
            <a:r>
              <a:rPr lang="es-ES" dirty="0"/>
              <a:t>Destellos – destellos de luz en diferentes colores</a:t>
            </a:r>
          </a:p>
          <a:p>
            <a:r>
              <a:rPr lang="es-ES" dirty="0"/>
              <a:t>Lluvia de estrellas – simula una lluvia de estrellas</a:t>
            </a:r>
          </a:p>
          <a:p>
            <a:r>
              <a:rPr lang="es-ES" dirty="0"/>
              <a:t>Texto – muestra mensajes de texto</a:t>
            </a:r>
          </a:p>
        </p:txBody>
      </p:sp>
    </p:spTree>
    <p:extLst>
      <p:ext uri="{BB962C8B-B14F-4D97-AF65-F5344CB8AC3E}">
        <p14:creationId xmlns:p14="http://schemas.microsoft.com/office/powerpoint/2010/main" val="36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AF771-8D1B-42A1-868F-32794AB7193F}"/>
              </a:ext>
            </a:extLst>
          </p:cNvPr>
          <p:cNvSpPr>
            <a:spLocks noGrp="1"/>
          </p:cNvSpPr>
          <p:nvPr>
            <p:ph type="title"/>
          </p:nvPr>
        </p:nvSpPr>
        <p:spPr>
          <a:xfrm>
            <a:off x="3217067" y="213214"/>
            <a:ext cx="5754687" cy="1478570"/>
          </a:xfrm>
        </p:spPr>
        <p:txBody>
          <a:bodyPr/>
          <a:lstStyle/>
          <a:p>
            <a:r>
              <a:rPr lang="es-ES" dirty="0"/>
              <a:t>Problemas y soluciones</a:t>
            </a:r>
            <a:endParaRPr lang="uk-UA" dirty="0"/>
          </a:p>
        </p:txBody>
      </p:sp>
      <p:sp>
        <p:nvSpPr>
          <p:cNvPr id="3" name="Marcador de contenido 2">
            <a:extLst>
              <a:ext uri="{FF2B5EF4-FFF2-40B4-BE49-F238E27FC236}">
                <a16:creationId xmlns:a16="http://schemas.microsoft.com/office/drawing/2014/main" id="{07AF0213-7337-4725-9B49-32D8CC15EDE1}"/>
              </a:ext>
            </a:extLst>
          </p:cNvPr>
          <p:cNvSpPr>
            <a:spLocks noGrp="1"/>
          </p:cNvSpPr>
          <p:nvPr>
            <p:ph idx="1"/>
          </p:nvPr>
        </p:nvSpPr>
        <p:spPr>
          <a:xfrm>
            <a:off x="1141412" y="2249487"/>
            <a:ext cx="9905999" cy="3541714"/>
          </a:xfrm>
        </p:spPr>
        <p:txBody>
          <a:bodyPr>
            <a:normAutofit fontScale="92500" lnSpcReduction="20000"/>
          </a:bodyPr>
          <a:lstStyle/>
          <a:p>
            <a:r>
              <a:rPr lang="es-ES" dirty="0"/>
              <a:t>Inestabilidad de funcionamiento de la placa : condensador </a:t>
            </a:r>
          </a:p>
          <a:p>
            <a:r>
              <a:rPr lang="es-ES" dirty="0"/>
              <a:t>Soldadura de las líneas de alimentación : contacto en T soldadura en reverso de la base</a:t>
            </a:r>
          </a:p>
          <a:p>
            <a:r>
              <a:rPr lang="es-ES" dirty="0"/>
              <a:t>Corte del marco : bisturí</a:t>
            </a:r>
          </a:p>
          <a:p>
            <a:r>
              <a:rPr lang="es-ES" dirty="0"/>
              <a:t>Problemas con la intensidad de la corriente(insuficiente) : limitador de potencia software</a:t>
            </a:r>
          </a:p>
          <a:p>
            <a:r>
              <a:rPr lang="es-ES" dirty="0"/>
              <a:t>Recepción de una cadena de caracteres : caracteres especiales</a:t>
            </a:r>
          </a:p>
          <a:p>
            <a:r>
              <a:rPr lang="es-ES" dirty="0"/>
              <a:t>Colores erróneos : gammaCorrection</a:t>
            </a:r>
            <a:endParaRPr lang="uk-UA" dirty="0"/>
          </a:p>
        </p:txBody>
      </p:sp>
    </p:spTree>
    <p:extLst>
      <p:ext uri="{BB962C8B-B14F-4D97-AF65-F5344CB8AC3E}">
        <p14:creationId xmlns:p14="http://schemas.microsoft.com/office/powerpoint/2010/main" val="23624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A8BCA-EF7A-432B-B31B-C958C1992391}"/>
              </a:ext>
            </a:extLst>
          </p:cNvPr>
          <p:cNvSpPr>
            <a:spLocks noGrp="1"/>
          </p:cNvSpPr>
          <p:nvPr>
            <p:ph type="title"/>
          </p:nvPr>
        </p:nvSpPr>
        <p:spPr>
          <a:xfrm>
            <a:off x="1141412" y="573924"/>
            <a:ext cx="9905998" cy="1478570"/>
          </a:xfrm>
        </p:spPr>
        <p:txBody>
          <a:bodyPr/>
          <a:lstStyle/>
          <a:p>
            <a:pPr algn="ctr"/>
            <a:r>
              <a:rPr lang="es-ES" dirty="0"/>
              <a:t>costes</a:t>
            </a:r>
            <a:endParaRPr lang="uk-UA" dirty="0"/>
          </a:p>
        </p:txBody>
      </p:sp>
      <p:graphicFrame>
        <p:nvGraphicFramePr>
          <p:cNvPr id="4" name="Marcador de contenido 3">
            <a:extLst>
              <a:ext uri="{FF2B5EF4-FFF2-40B4-BE49-F238E27FC236}">
                <a16:creationId xmlns:a16="http://schemas.microsoft.com/office/drawing/2014/main" id="{A4B34A6B-6DF9-4E68-86B6-3B85B1AEDDD8}"/>
              </a:ext>
            </a:extLst>
          </p:cNvPr>
          <p:cNvGraphicFramePr>
            <a:graphicFrameLocks noGrp="1"/>
          </p:cNvGraphicFramePr>
          <p:nvPr>
            <p:ph idx="1"/>
            <p:extLst>
              <p:ext uri="{D42A27DB-BD31-4B8C-83A1-F6EECF244321}">
                <p14:modId xmlns:p14="http://schemas.microsoft.com/office/powerpoint/2010/main" val="1520438931"/>
              </p:ext>
            </p:extLst>
          </p:nvPr>
        </p:nvGraphicFramePr>
        <p:xfrm>
          <a:off x="1224756" y="2097088"/>
          <a:ext cx="9739311" cy="3447703"/>
        </p:xfrm>
        <a:graphic>
          <a:graphicData uri="http://schemas.openxmlformats.org/drawingml/2006/table">
            <a:tbl>
              <a:tblPr firstRow="1" firstCol="1" bandRow="1">
                <a:tableStyleId>{5C22544A-7EE6-4342-B048-85BDC9FD1C3A}</a:tableStyleId>
              </a:tblPr>
              <a:tblGrid>
                <a:gridCol w="7451934">
                  <a:extLst>
                    <a:ext uri="{9D8B030D-6E8A-4147-A177-3AD203B41FA5}">
                      <a16:colId xmlns:a16="http://schemas.microsoft.com/office/drawing/2014/main" val="2266107770"/>
                    </a:ext>
                  </a:extLst>
                </a:gridCol>
                <a:gridCol w="2287377">
                  <a:extLst>
                    <a:ext uri="{9D8B030D-6E8A-4147-A177-3AD203B41FA5}">
                      <a16:colId xmlns:a16="http://schemas.microsoft.com/office/drawing/2014/main" val="356531609"/>
                    </a:ext>
                  </a:extLst>
                </a:gridCol>
              </a:tblGrid>
              <a:tr h="286039">
                <a:tc>
                  <a:txBody>
                    <a:bodyPr/>
                    <a:lstStyle/>
                    <a:p>
                      <a:pPr algn="ctr">
                        <a:lnSpc>
                          <a:spcPct val="107000"/>
                        </a:lnSpc>
                        <a:spcAft>
                          <a:spcPts val="0"/>
                        </a:spcAft>
                      </a:pPr>
                      <a:r>
                        <a:rPr lang="es-ES" sz="1100">
                          <a:effectLst/>
                        </a:rPr>
                        <a:t>Pieza</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ES" sz="1100">
                          <a:effectLst/>
                        </a:rPr>
                        <a:t>Valor</a:t>
                      </a:r>
                      <a:endParaRPr lang="uk-U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2004523"/>
                  </a:ext>
                </a:extLst>
              </a:tr>
              <a:tr h="287424">
                <a:tc>
                  <a:txBody>
                    <a:bodyPr/>
                    <a:lstStyle/>
                    <a:p>
                      <a:pPr>
                        <a:lnSpc>
                          <a:spcPct val="107000"/>
                        </a:lnSpc>
                        <a:spcAft>
                          <a:spcPts val="0"/>
                        </a:spcAft>
                      </a:pPr>
                      <a:r>
                        <a:rPr lang="es-ES" sz="1800" b="0">
                          <a:effectLst/>
                        </a:rPr>
                        <a:t>Tira de diodos LED RGB 5V, 5m 60leds/m IP30</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13.81 €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7707756"/>
                  </a:ext>
                </a:extLst>
              </a:tr>
              <a:tr h="287424">
                <a:tc>
                  <a:txBody>
                    <a:bodyPr/>
                    <a:lstStyle/>
                    <a:p>
                      <a:pPr>
                        <a:lnSpc>
                          <a:spcPct val="107000"/>
                        </a:lnSpc>
                        <a:spcAft>
                          <a:spcPts val="0"/>
                        </a:spcAft>
                      </a:pPr>
                      <a:r>
                        <a:rPr lang="es-ES" sz="1800" b="0">
                          <a:effectLst/>
                        </a:rPr>
                        <a:t>ESP32 Dev Board</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4.78 €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813252"/>
                  </a:ext>
                </a:extLst>
              </a:tr>
              <a:tr h="287424">
                <a:tc>
                  <a:txBody>
                    <a:bodyPr/>
                    <a:lstStyle/>
                    <a:p>
                      <a:pPr>
                        <a:lnSpc>
                          <a:spcPct val="107000"/>
                        </a:lnSpc>
                        <a:spcAft>
                          <a:spcPts val="0"/>
                        </a:spcAft>
                      </a:pPr>
                      <a:r>
                        <a:rPr lang="es-ES" sz="1800" b="0">
                          <a:effectLst/>
                        </a:rPr>
                        <a:t>Plancha de gomaespuma 40cm x 60cm x 5mm </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2 €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225339"/>
                  </a:ext>
                </a:extLst>
              </a:tr>
              <a:tr h="287424">
                <a:tc>
                  <a:txBody>
                    <a:bodyPr/>
                    <a:lstStyle/>
                    <a:p>
                      <a:pPr>
                        <a:lnSpc>
                          <a:spcPct val="107000"/>
                        </a:lnSpc>
                        <a:spcAft>
                          <a:spcPts val="0"/>
                        </a:spcAft>
                      </a:pPr>
                      <a:r>
                        <a:rPr lang="es-ES" sz="1800" b="0">
                          <a:effectLst/>
                        </a:rPr>
                        <a:t>Condensador electrolítico 6.3v 470mF</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0.60 €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5304917"/>
                  </a:ext>
                </a:extLst>
              </a:tr>
              <a:tr h="287424">
                <a:tc>
                  <a:txBody>
                    <a:bodyPr/>
                    <a:lstStyle/>
                    <a:p>
                      <a:pPr>
                        <a:lnSpc>
                          <a:spcPct val="107000"/>
                        </a:lnSpc>
                        <a:spcAft>
                          <a:spcPts val="0"/>
                        </a:spcAft>
                      </a:pPr>
                      <a:r>
                        <a:rPr lang="es-ES" sz="1800" b="0">
                          <a:effectLst/>
                        </a:rPr>
                        <a:t>Conector USB macho tipo A </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0.20 €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8296398"/>
                  </a:ext>
                </a:extLst>
              </a:tr>
              <a:tr h="287424">
                <a:tc>
                  <a:txBody>
                    <a:bodyPr/>
                    <a:lstStyle/>
                    <a:p>
                      <a:pPr>
                        <a:lnSpc>
                          <a:spcPct val="107000"/>
                        </a:lnSpc>
                        <a:spcAft>
                          <a:spcPts val="0"/>
                        </a:spcAft>
                      </a:pPr>
                      <a:r>
                        <a:rPr lang="es-ES" sz="1800" b="0">
                          <a:effectLst/>
                        </a:rPr>
                        <a:t>Cubierta encuadernación DIN A4 0.45mm plástico - 2 unidades</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0.80 € / unidad</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0948301"/>
                  </a:ext>
                </a:extLst>
              </a:tr>
              <a:tr h="287424">
                <a:tc>
                  <a:txBody>
                    <a:bodyPr/>
                    <a:lstStyle/>
                    <a:p>
                      <a:pPr>
                        <a:lnSpc>
                          <a:spcPct val="107000"/>
                        </a:lnSpc>
                        <a:spcAft>
                          <a:spcPts val="0"/>
                        </a:spcAft>
                      </a:pPr>
                      <a:r>
                        <a:rPr lang="es-ES" sz="1800" b="0">
                          <a:effectLst/>
                        </a:rPr>
                        <a:t>Cinta adhesiva doble cara 3M 3metros – 2 rollos </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0.90 € / unidad</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401223"/>
                  </a:ext>
                </a:extLst>
              </a:tr>
              <a:tr h="287424">
                <a:tc>
                  <a:txBody>
                    <a:bodyPr/>
                    <a:lstStyle/>
                    <a:p>
                      <a:pPr>
                        <a:lnSpc>
                          <a:spcPct val="107000"/>
                        </a:lnSpc>
                        <a:spcAft>
                          <a:spcPts val="0"/>
                        </a:spcAft>
                      </a:pPr>
                      <a:r>
                        <a:rPr lang="es-ES" sz="1800" b="0">
                          <a:effectLst/>
                        </a:rPr>
                        <a:t>Cable – 1.5 metros </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1 €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772104"/>
                  </a:ext>
                </a:extLst>
              </a:tr>
              <a:tr h="287424">
                <a:tc>
                  <a:txBody>
                    <a:bodyPr/>
                    <a:lstStyle/>
                    <a:p>
                      <a:pPr>
                        <a:lnSpc>
                          <a:spcPct val="107000"/>
                        </a:lnSpc>
                        <a:spcAft>
                          <a:spcPts val="0"/>
                        </a:spcAft>
                      </a:pPr>
                      <a:r>
                        <a:rPr lang="es-ES" sz="1800" b="0">
                          <a:effectLst/>
                        </a:rPr>
                        <a:t>Resistencia 200 – 400 Ω </a:t>
                      </a:r>
                      <a:endParaRPr lang="uk-U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0.20 €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6856126"/>
                  </a:ext>
                </a:extLst>
              </a:tr>
              <a:tr h="287424">
                <a:tc>
                  <a:txBody>
                    <a:bodyPr/>
                    <a:lstStyle/>
                    <a:p>
                      <a:pPr>
                        <a:lnSpc>
                          <a:spcPct val="107000"/>
                        </a:lnSpc>
                        <a:spcAft>
                          <a:spcPts val="0"/>
                        </a:spcAft>
                      </a:pPr>
                      <a:r>
                        <a:rPr lang="es-ES" sz="1800" b="0" dirty="0">
                          <a:effectLst/>
                        </a:rPr>
                        <a:t>Mochila – 1 unidad</a:t>
                      </a:r>
                      <a:endParaRPr lang="uk-U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a:effectLst/>
                        </a:rPr>
                        <a:t>15 €</a:t>
                      </a:r>
                      <a:endParaRPr lang="uk-U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614930"/>
                  </a:ext>
                </a:extLst>
              </a:tr>
              <a:tr h="287424">
                <a:tc>
                  <a:txBody>
                    <a:bodyPr/>
                    <a:lstStyle/>
                    <a:p>
                      <a:pPr algn="r">
                        <a:lnSpc>
                          <a:spcPct val="107000"/>
                        </a:lnSpc>
                        <a:spcAft>
                          <a:spcPts val="0"/>
                        </a:spcAft>
                      </a:pPr>
                      <a:r>
                        <a:rPr lang="es-ES" sz="1800" dirty="0">
                          <a:effectLst/>
                        </a:rPr>
                        <a:t>Total</a:t>
                      </a:r>
                      <a:endParaRPr lang="uk-U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800" dirty="0">
                          <a:effectLst/>
                        </a:rPr>
                        <a:t>40.99 € IVA incl.</a:t>
                      </a:r>
                      <a:endParaRPr lang="uk-U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8948631"/>
                  </a:ext>
                </a:extLst>
              </a:tr>
            </a:tbl>
          </a:graphicData>
        </a:graphic>
      </p:graphicFrame>
    </p:spTree>
    <p:extLst>
      <p:ext uri="{BB962C8B-B14F-4D97-AF65-F5344CB8AC3E}">
        <p14:creationId xmlns:p14="http://schemas.microsoft.com/office/powerpoint/2010/main" val="403703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95A03-8A28-48AD-80EB-E03D3E600920}"/>
              </a:ext>
            </a:extLst>
          </p:cNvPr>
          <p:cNvSpPr>
            <a:spLocks noGrp="1"/>
          </p:cNvSpPr>
          <p:nvPr>
            <p:ph type="title"/>
          </p:nvPr>
        </p:nvSpPr>
        <p:spPr>
          <a:xfrm>
            <a:off x="912813" y="172430"/>
            <a:ext cx="9905998" cy="1478570"/>
          </a:xfrm>
        </p:spPr>
        <p:txBody>
          <a:bodyPr/>
          <a:lstStyle/>
          <a:p>
            <a:pPr algn="ctr"/>
            <a:r>
              <a:rPr lang="es-ES" dirty="0"/>
              <a:t>Objetivos cumplidos</a:t>
            </a:r>
            <a:endParaRPr lang="uk-UA" dirty="0"/>
          </a:p>
        </p:txBody>
      </p:sp>
      <p:sp>
        <p:nvSpPr>
          <p:cNvPr id="4" name="Marcador de contenido 2">
            <a:extLst>
              <a:ext uri="{FF2B5EF4-FFF2-40B4-BE49-F238E27FC236}">
                <a16:creationId xmlns:a16="http://schemas.microsoft.com/office/drawing/2014/main" id="{1794474C-FBC1-4506-B5A7-8ABEACFCF8F8}"/>
              </a:ext>
            </a:extLst>
          </p:cNvPr>
          <p:cNvSpPr>
            <a:spLocks noGrp="1"/>
          </p:cNvSpPr>
          <p:nvPr>
            <p:ph idx="1"/>
          </p:nvPr>
        </p:nvSpPr>
        <p:spPr>
          <a:xfrm>
            <a:off x="1141413" y="1428750"/>
            <a:ext cx="10137774" cy="4000500"/>
          </a:xfrm>
        </p:spPr>
        <p:txBody>
          <a:bodyPr>
            <a:normAutofit fontScale="70000" lnSpcReduction="20000"/>
          </a:bodyPr>
          <a:lstStyle/>
          <a:p>
            <a:pPr lvl="0"/>
            <a:r>
              <a:rPr lang="es-ES" sz="2600" dirty="0"/>
              <a:t>Establecer conexión entre el dispositivo móvil (teléfono móvil) y la placa controladora por medio de protocolo de comunicación Bluetooth.</a:t>
            </a:r>
            <a:endParaRPr lang="uk-UA" sz="2600" dirty="0"/>
          </a:p>
          <a:p>
            <a:pPr lvl="0"/>
            <a:r>
              <a:rPr lang="es-ES" sz="2600" dirty="0"/>
              <a:t>Implementar una lógica de control para la aplicación del teléfono móvil.</a:t>
            </a:r>
            <a:endParaRPr lang="uk-UA" sz="2600" dirty="0"/>
          </a:p>
          <a:p>
            <a:pPr lvl="0"/>
            <a:r>
              <a:rPr lang="es-ES" sz="2600" dirty="0"/>
              <a:t>Enviar datos desde el teléfono móvil a la placa controladora.</a:t>
            </a:r>
            <a:endParaRPr lang="uk-UA" sz="2600" dirty="0"/>
          </a:p>
          <a:p>
            <a:pPr lvl="0"/>
            <a:r>
              <a:rPr lang="es-ES" sz="2600" dirty="0"/>
              <a:t>Desarrollar un protocolo de comandos y parámetros de control para la placa controladora.</a:t>
            </a:r>
            <a:endParaRPr lang="uk-UA" sz="2600" dirty="0"/>
          </a:p>
          <a:p>
            <a:pPr lvl="0"/>
            <a:r>
              <a:rPr lang="es-ES" sz="2600" dirty="0"/>
              <a:t>Implementar un método de recepción e interpretación de comandos de control en la placa controladora.</a:t>
            </a:r>
            <a:endParaRPr lang="uk-UA" sz="2600" dirty="0"/>
          </a:p>
          <a:p>
            <a:pPr lvl="0"/>
            <a:r>
              <a:rPr lang="es-ES" sz="2600" dirty="0"/>
              <a:t>Montaje y conexionado de la matriz led.</a:t>
            </a:r>
            <a:endParaRPr lang="uk-UA" sz="2600" dirty="0"/>
          </a:p>
          <a:p>
            <a:pPr lvl="0"/>
            <a:r>
              <a:rPr lang="es-ES" sz="2600" dirty="0"/>
              <a:t>Implementar los efectos luminosos que serán visualizados posteriormente.</a:t>
            </a:r>
            <a:endParaRPr lang="uk-UA" sz="2600" dirty="0"/>
          </a:p>
          <a:p>
            <a:pPr lvl="0"/>
            <a:r>
              <a:rPr lang="es-ES" sz="2600" dirty="0"/>
              <a:t>Visualizar efectos luminosos con la matriz de leds y placa controladora.</a:t>
            </a:r>
            <a:endParaRPr lang="uk-UA" sz="2600" dirty="0"/>
          </a:p>
          <a:p>
            <a:pPr lvl="0"/>
            <a:r>
              <a:rPr lang="es-ES" sz="2600" dirty="0"/>
              <a:t>Mantener el coste del proyecto lo más bajo posible. </a:t>
            </a:r>
            <a:endParaRPr lang="uk-UA" sz="2600" dirty="0"/>
          </a:p>
          <a:p>
            <a:endParaRPr lang="uk-UA" sz="1600" dirty="0"/>
          </a:p>
        </p:txBody>
      </p:sp>
      <p:pic>
        <p:nvPicPr>
          <p:cNvPr id="3074" name="Picture 2" descr="Resultado de imagen de icono verde ok">
            <a:extLst>
              <a:ext uri="{FF2B5EF4-FFF2-40B4-BE49-F238E27FC236}">
                <a16:creationId xmlns:a16="http://schemas.microsoft.com/office/drawing/2014/main" id="{84EAC967-1DF4-48B5-9D3B-D1392583F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40335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de icono verde ok">
            <a:extLst>
              <a:ext uri="{FF2B5EF4-FFF2-40B4-BE49-F238E27FC236}">
                <a16:creationId xmlns:a16="http://schemas.microsoft.com/office/drawing/2014/main" id="{F9B166FD-1E6C-479F-A9BE-AA0F393DF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04470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de icono verde ok">
            <a:extLst>
              <a:ext uri="{FF2B5EF4-FFF2-40B4-BE49-F238E27FC236}">
                <a16:creationId xmlns:a16="http://schemas.microsoft.com/office/drawing/2014/main" id="{A2769DA2-6CE9-4529-92C1-53515249C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47650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de icono verde ok">
            <a:extLst>
              <a:ext uri="{FF2B5EF4-FFF2-40B4-BE49-F238E27FC236}">
                <a16:creationId xmlns:a16="http://schemas.microsoft.com/office/drawing/2014/main" id="{0F95581D-1BB4-4519-8E08-FE53CB525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6" y="2879725"/>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de icono verde ok">
            <a:extLst>
              <a:ext uri="{FF2B5EF4-FFF2-40B4-BE49-F238E27FC236}">
                <a16:creationId xmlns:a16="http://schemas.microsoft.com/office/drawing/2014/main" id="{8348C3E2-3BD2-4EC0-AD10-B51932EEF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3286125"/>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de icono verde ok">
            <a:extLst>
              <a:ext uri="{FF2B5EF4-FFF2-40B4-BE49-F238E27FC236}">
                <a16:creationId xmlns:a16="http://schemas.microsoft.com/office/drawing/2014/main" id="{211E36D2-4848-410B-88E8-3F3AD8171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368935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n de icono verde ok">
            <a:extLst>
              <a:ext uri="{FF2B5EF4-FFF2-40B4-BE49-F238E27FC236}">
                <a16:creationId xmlns:a16="http://schemas.microsoft.com/office/drawing/2014/main" id="{ACC86EF9-6887-40EB-9E0E-0E045D92A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4089401"/>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de icono verde ok">
            <a:extLst>
              <a:ext uri="{FF2B5EF4-FFF2-40B4-BE49-F238E27FC236}">
                <a16:creationId xmlns:a16="http://schemas.microsoft.com/office/drawing/2014/main" id="{C096BEB2-BB67-4070-AD5E-5507C5C7D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4486277"/>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esultado de imagen de icono verde ok">
            <a:extLst>
              <a:ext uri="{FF2B5EF4-FFF2-40B4-BE49-F238E27FC236}">
                <a16:creationId xmlns:a16="http://schemas.microsoft.com/office/drawing/2014/main" id="{A632F0D5-1B1D-4B9B-9A76-698D6BBB7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4883153"/>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BA1857F896F8042884E7B4435C14988" ma:contentTypeVersion="10" ma:contentTypeDescription="Crear nuevo documento." ma:contentTypeScope="" ma:versionID="46decce78184e9fbdc569f6e3aedb914">
  <xsd:schema xmlns:xsd="http://www.w3.org/2001/XMLSchema" xmlns:xs="http://www.w3.org/2001/XMLSchema" xmlns:p="http://schemas.microsoft.com/office/2006/metadata/properties" xmlns:ns3="e806a9ed-64fb-41f2-a561-fcd6df955560" xmlns:ns4="b0910f1b-ff99-4555-a051-2a73cb5dbcf4" targetNamespace="http://schemas.microsoft.com/office/2006/metadata/properties" ma:root="true" ma:fieldsID="78458ab71e3cb6938a194f4014aee5d3" ns3:_="" ns4:_="">
    <xsd:import namespace="e806a9ed-64fb-41f2-a561-fcd6df955560"/>
    <xsd:import namespace="b0910f1b-ff99-4555-a051-2a73cb5dbcf4"/>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06a9ed-64fb-41f2-a561-fcd6df95556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910f1b-ff99-4555-a051-2a73cb5dbcf4" elementFormDefault="qualified">
    <xsd:import namespace="http://schemas.microsoft.com/office/2006/documentManagement/types"/>
    <xsd:import namespace="http://schemas.microsoft.com/office/infopath/2007/PartnerControls"/>
    <xsd:element name="SharedWithUsers" ma:index="11"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description="" ma:internalName="SharedWithDetails" ma:readOnly="true">
      <xsd:simpleType>
        <xsd:restriction base="dms:Note">
          <xsd:maxLength value="255"/>
        </xsd:restriction>
      </xsd:simpleType>
    </xsd:element>
    <xsd:element name="SharingHintHash" ma:index="13" nillable="true" ma:displayName="Hash de la sugerencia para compartir"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929F51-5018-4FB5-A924-DB3F31825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06a9ed-64fb-41f2-a561-fcd6df955560"/>
    <ds:schemaRef ds:uri="b0910f1b-ff99-4555-a051-2a73cb5dbc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D47E8C-0FE0-4551-8EFF-9E752969D8FC}">
  <ds:schemaRefs>
    <ds:schemaRef ds:uri="http://schemas.microsoft.com/sharepoint/v3/contenttype/forms"/>
  </ds:schemaRefs>
</ds:datastoreItem>
</file>

<file path=customXml/itemProps3.xml><?xml version="1.0" encoding="utf-8"?>
<ds:datastoreItem xmlns:ds="http://schemas.openxmlformats.org/officeDocument/2006/customXml" ds:itemID="{74453963-8401-499A-B9E1-F0D61055FAF6}">
  <ds:schemaRefs>
    <ds:schemaRef ds:uri="http://schemas.microsoft.com/office/2006/metadata/properties"/>
    <ds:schemaRef ds:uri="b0910f1b-ff99-4555-a051-2a73cb5dbcf4"/>
    <ds:schemaRef ds:uri="http://www.w3.org/XML/1998/namespace"/>
    <ds:schemaRef ds:uri="http://purl.org/dc/elements/1.1/"/>
    <ds:schemaRef ds:uri="http://purl.org/dc/terms/"/>
    <ds:schemaRef ds:uri="http://schemas.openxmlformats.org/package/2006/metadata/core-properties"/>
    <ds:schemaRef ds:uri="http://schemas.microsoft.com/office/2006/documentManagement/types"/>
    <ds:schemaRef ds:uri="e806a9ed-64fb-41f2-a561-fcd6df955560"/>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TM04033919[[fn=Circuito]]</Template>
  <TotalTime>237</TotalTime>
  <Words>595</Words>
  <Application>Microsoft Office PowerPoint</Application>
  <PresentationFormat>Panorámica</PresentationFormat>
  <Paragraphs>82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Tw Cen MT</vt:lpstr>
      <vt:lpstr>Circuito</vt:lpstr>
      <vt:lpstr>8Bit Bag</vt:lpstr>
      <vt:lpstr>Introducción</vt:lpstr>
      <vt:lpstr>Objetivos</vt:lpstr>
      <vt:lpstr>Esquema principal</vt:lpstr>
      <vt:lpstr>Funcionamiento</vt:lpstr>
      <vt:lpstr>Efectos </vt:lpstr>
      <vt:lpstr>Problemas y soluciones</vt:lpstr>
      <vt:lpstr>costes</vt:lpstr>
      <vt:lpstr>Objetivos cumplidos</vt:lpstr>
      <vt:lpstr>Mejoras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8Bit Bag</dc:title>
  <dc:creator>Yaroslav Dytko</dc:creator>
  <cp:lastModifiedBy>Yaroslav Dytko</cp:lastModifiedBy>
  <cp:revision>9</cp:revision>
  <dcterms:created xsi:type="dcterms:W3CDTF">2019-12-03T18:17:41Z</dcterms:created>
  <dcterms:modified xsi:type="dcterms:W3CDTF">2019-12-03T22:15:32Z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0x010100ABA1857F896F8042884E7B4435C14988</vt:lpwstr>
  </property>
</Properties>
</file>