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6" r:id="rId5"/>
    <p:sldId id="267" r:id="rId6"/>
    <p:sldId id="26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16405-B1F8-4CB3-B4EF-6D572229795C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5884-A36D-4A73-BD66-80FFFE698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8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— "глобальный информационный </a:t>
            </a:r>
            <a:r>
              <a:rPr lang="ru-RU" dirty="0" err="1" smtClean="0"/>
              <a:t>трекер</a:t>
            </a:r>
            <a:r>
              <a:rPr lang="ru-RU" dirty="0" smtClean="0"/>
              <a:t>": если</a:t>
            </a:r>
            <a:r>
              <a:rPr lang="ru-RU" baseline="0" dirty="0" smtClean="0"/>
              <a:t> </a:t>
            </a:r>
            <a:r>
              <a:rPr lang="ru-RU" dirty="0" smtClean="0"/>
              <a:t>у вас хорошее настроение, и это действительно работает на вас. Ангелы поют, и комнату внезапно наполняет свет. </a:t>
            </a:r>
          </a:p>
          <a:p>
            <a:r>
              <a:rPr lang="ru-RU" dirty="0" smtClean="0"/>
              <a:t>— "чертов идиотский грузовик с дерьмом": когда что-то ломается и не работает как надо…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5884-A36D-4A73-BD66-80FFFE698E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7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3FD91C-B533-488C-95D9-EDA1B233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925300A-509F-439A-A059-6650C585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95D3E71-DAED-4B56-BA6B-B8BCCB6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B943E9A-0314-4DA1-B491-3A59252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06ABC50-D6C3-4BF9-B44C-2913A7A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A06A23-10B1-413B-8F2D-95439A80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354E4F1-9732-4CB9-BC7E-0AA965A4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EED374D-3053-4BEE-AEC2-F740B5DC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96E03C1-E5F5-4227-B943-248731F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107A9-416C-417A-B829-8FE18C17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DE715DB-BEB4-4F3E-9CC8-4EA7045D1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7D0765E-FE08-4C22-B2B0-628F7950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4909BA-1324-4FAA-BE8E-A786553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2EAC16C-CD27-46AE-9F17-916613F6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F5FA05F-32CB-4F29-8D2F-1D315E9D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C23E3D-DE8A-45BB-9737-B1DD5600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E5818E6-402A-47F0-BFC5-C08AF567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F661468-92AE-4AAC-940B-D702C5E9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A75746A-188D-4E20-9D16-B9FB1A94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01D9066-E808-43C5-B7FD-6738286D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45BEC7-5451-4C6C-8AF9-701EDCB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56F58DF-AE14-49E8-BE6E-08D676B3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49A1771-B3BC-44A3-A71B-82BE8EF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AF9CCA-875D-4564-BD9D-E9145CFF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4D30511-8E90-4D68-900C-5E00301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B7F65D-C4F7-4876-BB55-1E70506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715BF40-5C2F-4030-A183-59A2F098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4AEC0FC-868E-4A41-B46A-74D66B9E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ACB2E59-7A37-4887-BADE-9E27E22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9D056A3-BB38-4882-9A28-C519F94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E424F73-AC04-4B06-8C5D-35B7265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581487-4A25-4EF3-8D1E-545B49D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1F955F8-F607-456D-B90F-D13C5542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3FE0353-D278-4F66-BD6E-AD6E18DD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BF909DC-E217-47CE-B143-C70227F5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A6B088C-340B-410F-97C5-20CD8D36B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B47A814-FA92-42FF-AC9B-13E59158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3190B88-3502-4305-A3F3-C738F04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14379C6-4E54-416E-978B-7D6B6EF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0B7F35A-8955-4948-B603-FFD12257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A3593B58-D359-4C11-A6BD-71243724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D4A037BB-1D72-47FC-B084-37307FC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FD1004DD-696E-4589-8A48-0366F17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75A99F8-201E-45AB-95E5-8BFF5041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6A62162-83AD-443C-8E04-08D8C4A8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7E1679-B144-4B01-9095-A304318C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6F6EC2-2B12-453A-BFD6-4F95875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8790B8-EF27-48F3-87A9-1DE880DE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B415D3D-0DC0-44C5-BEB6-C15B65B9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7A4C33B-E00E-4295-BFD0-9A91487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4CB9968-873B-4D44-8993-38A0F47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6E1D231-C9AE-4439-A3FC-DDBCEB3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CBD09E-D627-42D9-BDA8-540D4CE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1278D7E-70B6-470F-BD28-6CD21DBE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0400D1-D645-4345-B463-A5E3FC37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25D5B20-159B-471A-ACCF-F8DC4C19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99A5192-145C-4984-B5FA-02E5FB6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1ADE512-1A02-4B4A-A91C-6E7DC45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A84FB4-C57A-41A2-8C52-24C7E4A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44BA084-0FD3-4AA3-9241-BB4E8F7B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92D21E8-035B-40F0-B852-A4FB12504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8B4918-6E21-4876-8C79-5A4A12E5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D6DAEB5-879C-4C8B-B530-956DB4F7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zhenerka.tech/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E7DB13-0EE3-4131-B3B4-B477CF9E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Система контроля версий </a:t>
            </a:r>
            <a:r>
              <a:rPr lang="ru-RU" sz="4400" dirty="0" err="1"/>
              <a:t>Git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/>
              <a:t>в </a:t>
            </a:r>
            <a:r>
              <a:rPr lang="ru-RU" sz="4400" dirty="0" smtClean="0"/>
              <a:t>офисной </a:t>
            </a:r>
            <a:r>
              <a:rPr lang="ru-RU" sz="4400" dirty="0"/>
              <a:t>и бытовой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382DD5-921F-403B-876E-3109CE98A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в конструкторском бюро и преподавательской деятельности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39B912-B068-413C-8F69-A0EE2507F65D}"/>
              </a:ext>
            </a:extLst>
          </p:cNvPr>
          <p:cNvSpPr txBox="1"/>
          <p:nvPr/>
        </p:nvSpPr>
        <p:spPr>
          <a:xfrm>
            <a:off x="9076324" y="4307293"/>
            <a:ext cx="255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инж</a:t>
            </a:r>
            <a:r>
              <a:rPr lang="ru-RU" dirty="0"/>
              <a:t>. </a:t>
            </a:r>
            <a:r>
              <a:rPr lang="ru-RU" dirty="0" smtClean="0"/>
              <a:t>конструктор</a:t>
            </a:r>
            <a:endParaRPr lang="ru-RU" dirty="0"/>
          </a:p>
          <a:p>
            <a:r>
              <a:rPr lang="ru-RU" dirty="0"/>
              <a:t>АО «Русская механика</a:t>
            </a:r>
            <a:r>
              <a:rPr lang="ru-RU" dirty="0" smtClean="0"/>
              <a:t>»</a:t>
            </a:r>
          </a:p>
          <a:p>
            <a:r>
              <a:rPr lang="ru-RU" dirty="0"/>
              <a:t>Пуказов Я.Г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2528" y="5707261"/>
            <a:ext cx="414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Часть контента была позаимствована из авторского курса Павла </a:t>
            </a:r>
            <a:r>
              <a:rPr lang="ru-RU" sz="1400" dirty="0" err="1" smtClean="0"/>
              <a:t>Рословеца</a:t>
            </a:r>
            <a:r>
              <a:rPr lang="ru-RU" sz="1400" dirty="0" smtClean="0"/>
              <a:t>: «GIT </a:t>
            </a:r>
            <a:r>
              <a:rPr lang="ru-RU" sz="1400" dirty="0"/>
              <a:t>для инженеров: основы контроля </a:t>
            </a:r>
            <a:r>
              <a:rPr lang="ru-RU" sz="1400" dirty="0" smtClean="0"/>
              <a:t>версий»</a:t>
            </a:r>
            <a:endParaRPr lang="ru-RU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inzhenerka.tech/git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40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543463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Git?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0" t="21702" r="6617" b="6030"/>
          <a:stretch/>
        </p:blipFill>
        <p:spPr>
          <a:xfrm>
            <a:off x="5917720" y="542859"/>
            <a:ext cx="5667556" cy="5726590"/>
          </a:xfrm>
        </p:spPr>
      </p:pic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909" y="953218"/>
            <a:ext cx="3932237" cy="5438955"/>
          </a:xfrm>
        </p:spPr>
        <p:txBody>
          <a:bodyPr/>
          <a:lstStyle/>
          <a:p>
            <a:r>
              <a:rPr lang="ru-RU" b="1" dirty="0" err="1"/>
              <a:t>Git</a:t>
            </a:r>
            <a:r>
              <a:rPr lang="ru-RU" dirty="0"/>
              <a:t> (произносится «гит») — </a:t>
            </a:r>
            <a:r>
              <a:rPr lang="ru-RU" dirty="0" smtClean="0"/>
              <a:t>это распределённая</a:t>
            </a:r>
            <a:r>
              <a:rPr lang="ru-RU" dirty="0"/>
              <a:t> система управления версиями. Проект был </a:t>
            </a:r>
            <a:r>
              <a:rPr lang="ru-RU" dirty="0" smtClean="0"/>
              <a:t>создан </a:t>
            </a:r>
            <a:r>
              <a:rPr lang="ru-RU" dirty="0" err="1" smtClean="0"/>
              <a:t>Линусом</a:t>
            </a:r>
            <a:r>
              <a:rPr lang="ru-RU" dirty="0" smtClean="0"/>
              <a:t> </a:t>
            </a:r>
            <a:r>
              <a:rPr lang="ru-RU" dirty="0" err="1" smtClean="0"/>
              <a:t>Торвальдсом</a:t>
            </a:r>
            <a:r>
              <a:rPr lang="ru-RU" dirty="0" smtClean="0"/>
              <a:t> для </a:t>
            </a:r>
            <a:r>
              <a:rPr lang="ru-RU" dirty="0"/>
              <a:t>управления разработкой </a:t>
            </a:r>
            <a:r>
              <a:rPr lang="en-US" dirty="0" smtClean="0"/>
              <a:t> </a:t>
            </a:r>
            <a:r>
              <a:rPr lang="ru-RU" dirty="0" smtClean="0"/>
              <a:t>ядра </a:t>
            </a:r>
            <a:r>
              <a:rPr lang="en-US" dirty="0" smtClean="0"/>
              <a:t>Linux</a:t>
            </a:r>
            <a:r>
              <a:rPr lang="ru-RU" dirty="0" smtClean="0"/>
              <a:t>, </a:t>
            </a:r>
            <a:r>
              <a:rPr lang="ru-RU" dirty="0"/>
              <a:t>первая версия выпущена 7 апреля 2005 года. На сегодняшний день его </a:t>
            </a:r>
            <a:r>
              <a:rPr lang="ru-RU" dirty="0" smtClean="0"/>
              <a:t>поддерживает</a:t>
            </a:r>
            <a:r>
              <a:rPr lang="en-US" dirty="0" smtClean="0"/>
              <a:t> </a:t>
            </a:r>
            <a:r>
              <a:rPr lang="ru-RU" dirty="0" err="1" smtClean="0"/>
              <a:t>Джунио</a:t>
            </a:r>
            <a:r>
              <a:rPr lang="ru-RU" dirty="0" smtClean="0"/>
              <a:t> </a:t>
            </a:r>
            <a:r>
              <a:rPr lang="ru-RU" dirty="0" err="1" smtClean="0"/>
              <a:t>Хамано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 descr="C:\Users\pukazov_yag\Downloads\scale_1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18" y="2829028"/>
            <a:ext cx="2114270" cy="26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kazov_yag\Downloads\LinuxCon_Europe_Linus_Torvalds_03_(cropped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4" y="2829029"/>
            <a:ext cx="1900623" cy="26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26218" y="5481456"/>
            <a:ext cx="1358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/>
              <a:t>Джунио</a:t>
            </a:r>
            <a:r>
              <a:rPr lang="ru-RU" sz="1100" dirty="0"/>
              <a:t> </a:t>
            </a:r>
            <a:r>
              <a:rPr lang="ru-RU" sz="1100" dirty="0" err="1"/>
              <a:t>Хамано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5594" y="5470457"/>
            <a:ext cx="1358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 smtClean="0"/>
              <a:t>Линус</a:t>
            </a:r>
            <a:r>
              <a:rPr lang="ru-RU" sz="1100" dirty="0" smtClean="0"/>
              <a:t> </a:t>
            </a:r>
            <a:r>
              <a:rPr lang="ru-RU" sz="1100" dirty="0" err="1" smtClean="0"/>
              <a:t>Торвальдс</a:t>
            </a: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704824" y="5746229"/>
            <a:ext cx="462459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/>
              <a:t>Немного истории</a:t>
            </a:r>
          </a:p>
          <a:p>
            <a:r>
              <a:rPr lang="ru-RU" sz="1200" i="1" dirty="0"/>
              <a:t>3 апреля 2005 года: начало разработки</a:t>
            </a:r>
          </a:p>
          <a:p>
            <a:r>
              <a:rPr lang="ru-RU" sz="1200" i="1" dirty="0"/>
              <a:t>6 апреля 2005: первый релиз</a:t>
            </a:r>
          </a:p>
          <a:p>
            <a:r>
              <a:rPr lang="ru-RU" sz="1200" i="1" dirty="0"/>
              <a:t>7 апреля 2005: разработка </a:t>
            </a:r>
            <a:r>
              <a:rPr lang="ru-RU" sz="1200" i="1" dirty="0" err="1"/>
              <a:t>git</a:t>
            </a:r>
            <a:r>
              <a:rPr lang="ru-RU" sz="1200" i="1" dirty="0"/>
              <a:t> осуществляется самостоятельно.</a:t>
            </a:r>
          </a:p>
          <a:p>
            <a:r>
              <a:rPr lang="ru-RU" sz="1200" i="1" dirty="0"/>
              <a:t>26 июля 2005: </a:t>
            </a:r>
            <a:r>
              <a:rPr lang="ru-RU" sz="1200" i="1" dirty="0" err="1"/>
              <a:t>Джунио</a:t>
            </a:r>
            <a:r>
              <a:rPr lang="ru-RU" sz="1200" i="1" dirty="0"/>
              <a:t> </a:t>
            </a:r>
            <a:r>
              <a:rPr lang="ru-RU" sz="1200" i="1" dirty="0" err="1"/>
              <a:t>Хамано</a:t>
            </a:r>
            <a:r>
              <a:rPr lang="ru-RU" sz="1200" i="1" dirty="0"/>
              <a:t> назначен новым </a:t>
            </a:r>
            <a:r>
              <a:rPr lang="ru-RU" sz="1200" i="1" dirty="0" smtClean="0"/>
              <a:t>сопровождающим</a:t>
            </a:r>
            <a:endParaRPr lang="ru-RU" sz="1200" i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51229" y="51759"/>
            <a:ext cx="2777708" cy="15958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dirty="0" smtClean="0">
                <a:solidFill>
                  <a:schemeClr val="tx1"/>
                </a:solidFill>
              </a:rPr>
              <a:t>Если </a:t>
            </a:r>
            <a:r>
              <a:rPr lang="ru-RU" sz="1200" dirty="0">
                <a:solidFill>
                  <a:schemeClr val="tx1"/>
                </a:solidFill>
              </a:rPr>
              <a:t>по-русски, то это программа, которая позволяет  фиксировать и отслеживать все изменения в каком либо проекте на компьютере.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При чем не важно, что это: С-код, чертежи КОМПАС-3D или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модели </a:t>
            </a:r>
            <a:r>
              <a:rPr lang="ru-RU" sz="1200" dirty="0" err="1">
                <a:solidFill>
                  <a:schemeClr val="tx1"/>
                </a:solidFill>
              </a:rPr>
              <a:t>Simulink</a:t>
            </a:r>
            <a:r>
              <a:rPr lang="ru-RU" sz="1200" dirty="0"/>
              <a:t>.</a:t>
            </a:r>
          </a:p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840084" y="6124755"/>
            <a:ext cx="5796950" cy="686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GIT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—  </a:t>
            </a:r>
            <a:r>
              <a:rPr lang="en-US" sz="1050" dirty="0">
                <a:solidFill>
                  <a:schemeClr val="tx1"/>
                </a:solidFill>
              </a:rPr>
              <a:t>"global information tracker": you're in a good mood, and it </a:t>
            </a:r>
            <a:r>
              <a:rPr lang="en-US" sz="1050" dirty="0" smtClean="0">
                <a:solidFill>
                  <a:schemeClr val="tx1"/>
                </a:solidFill>
              </a:rPr>
              <a:t>actually works </a:t>
            </a:r>
            <a:r>
              <a:rPr lang="en-US" sz="1050" dirty="0">
                <a:solidFill>
                  <a:schemeClr val="tx1"/>
                </a:solidFill>
              </a:rPr>
              <a:t>for you. Angels sing, and a light suddenly fills the room.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—  </a:t>
            </a:r>
            <a:r>
              <a:rPr lang="en-US" sz="1050" dirty="0">
                <a:solidFill>
                  <a:schemeClr val="tx1"/>
                </a:solidFill>
              </a:rPr>
              <a:t>"goddamn idiotic truckload of </a:t>
            </a:r>
            <a:r>
              <a:rPr lang="en-US" sz="1050" dirty="0" err="1">
                <a:solidFill>
                  <a:schemeClr val="tx1"/>
                </a:solidFill>
              </a:rPr>
              <a:t>sh</a:t>
            </a:r>
            <a:r>
              <a:rPr lang="en-US" sz="1050" dirty="0">
                <a:solidFill>
                  <a:schemeClr val="tx1"/>
                </a:solidFill>
              </a:rPr>
              <a:t>*t": when it breaks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 </a:t>
            </a:r>
            <a:r>
              <a:rPr lang="ru-RU" sz="3200" dirty="0"/>
              <a:t>созданию </a:t>
            </a:r>
            <a:r>
              <a:rPr lang="ru-RU" sz="3200" dirty="0" err="1" smtClean="0"/>
              <a:t>Git</a:t>
            </a:r>
            <a:r>
              <a:rPr lang="ru-RU" sz="3200" dirty="0" smtClean="0"/>
              <a:t> привели неудовлетворительные </a:t>
            </a:r>
            <a:r>
              <a:rPr lang="ru-RU" sz="3200" dirty="0"/>
              <a:t>результаты использования ранее доступных систем контроля версий для управления </a:t>
            </a:r>
            <a:r>
              <a:rPr lang="ru-RU" sz="3200" dirty="0" smtClean="0"/>
              <a:t>распределенной </a:t>
            </a:r>
            <a:r>
              <a:rPr lang="ru-RU" sz="3200" dirty="0"/>
              <a:t>разработкой ядра </a:t>
            </a:r>
            <a:r>
              <a:rPr lang="ru-RU" sz="3200" dirty="0" err="1"/>
              <a:t>Linux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82" y="2077924"/>
            <a:ext cx="45809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История развития </a:t>
            </a:r>
            <a:r>
              <a:rPr lang="en-US" b="1" dirty="0" smtClean="0"/>
              <a:t>VCS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sz="1600" i="1" dirty="0"/>
              <a:t>Version Control </a:t>
            </a:r>
            <a:r>
              <a:rPr lang="en-US" sz="1600" i="1" dirty="0" smtClean="0"/>
              <a:t>System</a:t>
            </a:r>
            <a:r>
              <a:rPr lang="ru-RU" sz="1600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b="1" dirty="0"/>
              <a:t>1972: </a:t>
            </a:r>
            <a:r>
              <a:rPr lang="en-US" sz="1400" dirty="0" smtClean="0"/>
              <a:t>SCSS (</a:t>
            </a:r>
            <a:r>
              <a:rPr lang="en-US" sz="1400" dirty="0"/>
              <a:t>Source Code Control </a:t>
            </a:r>
            <a:r>
              <a:rPr lang="en-US" sz="1400" dirty="0" smtClean="0"/>
              <a:t>System)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1982</a:t>
            </a:r>
            <a:r>
              <a:rPr lang="en-US" sz="1400" b="1" dirty="0"/>
              <a:t>: </a:t>
            </a:r>
            <a:r>
              <a:rPr lang="en-US" sz="1400" dirty="0" smtClean="0"/>
              <a:t>RCS </a:t>
            </a:r>
            <a:r>
              <a:rPr lang="ru-RU" sz="1400" dirty="0" smtClean="0"/>
              <a:t>(</a:t>
            </a:r>
            <a:r>
              <a:rPr lang="en-US" sz="1400" dirty="0"/>
              <a:t>Revision Control </a:t>
            </a:r>
            <a:r>
              <a:rPr lang="en-US" sz="1400" dirty="0" smtClean="0"/>
              <a:t>System</a:t>
            </a:r>
            <a:r>
              <a:rPr lang="ru-RU" sz="1400" dirty="0" smtClean="0"/>
              <a:t>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1986</a:t>
            </a:r>
            <a:r>
              <a:rPr lang="en-US" sz="1400" b="1" dirty="0"/>
              <a:t>: </a:t>
            </a:r>
            <a:r>
              <a:rPr lang="en-US" sz="1400" dirty="0" smtClean="0"/>
              <a:t>CVS (</a:t>
            </a:r>
            <a:r>
              <a:rPr lang="en-US" sz="1400" dirty="0"/>
              <a:t>Concurrent Versions </a:t>
            </a:r>
            <a:r>
              <a:rPr lang="en-US" sz="1400" dirty="0" smtClean="0"/>
              <a:t>System)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2001:</a:t>
            </a:r>
            <a:r>
              <a:rPr lang="en-US" sz="1400" dirty="0"/>
              <a:t> </a:t>
            </a:r>
            <a:r>
              <a:rPr lang="en-US" sz="1400" dirty="0" err="1"/>
              <a:t>BitKeeper</a:t>
            </a:r>
            <a:r>
              <a:rPr lang="en-US" sz="1400" dirty="0"/>
              <a:t>, GNU Arch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2002: </a:t>
            </a:r>
            <a:r>
              <a:rPr lang="en-US" sz="1400" dirty="0" smtClean="0"/>
              <a:t>SVN(Subversion),</a:t>
            </a:r>
            <a:r>
              <a:rPr lang="en-US" sz="1400" dirty="0"/>
              <a:t> </a:t>
            </a:r>
            <a:r>
              <a:rPr lang="en-US" sz="1400" dirty="0" smtClean="0"/>
              <a:t> </a:t>
            </a:r>
            <a:r>
              <a:rPr lang="en-US" sz="1400" dirty="0" err="1" smtClean="0"/>
              <a:t>Darcs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2003: </a:t>
            </a:r>
            <a:r>
              <a:rPr lang="en-US" sz="1400" dirty="0"/>
              <a:t>Monotone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2005:</a:t>
            </a:r>
            <a:r>
              <a:rPr lang="en-US" sz="1400" dirty="0"/>
              <a:t> </a:t>
            </a:r>
            <a:r>
              <a:rPr lang="en-US" sz="1400" dirty="0" err="1"/>
              <a:t>Git</a:t>
            </a:r>
            <a:r>
              <a:rPr lang="en-US" sz="1400" dirty="0"/>
              <a:t>, Mercurial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2007:</a:t>
            </a:r>
            <a:r>
              <a:rPr lang="en-US" sz="1400" dirty="0"/>
              <a:t> </a:t>
            </a:r>
            <a:r>
              <a:rPr lang="en-US" sz="1400" dirty="0" smtClean="0"/>
              <a:t>Bazaar</a:t>
            </a:r>
            <a:endParaRPr lang="en-US" sz="1400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53682" y="4666891"/>
            <a:ext cx="162176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5386" y="2069992"/>
            <a:ext cx="67821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2024 </a:t>
            </a:r>
            <a:r>
              <a:rPr lang="ru-RU" dirty="0" smtClean="0"/>
              <a:t>На сегодняшний день,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– это самая распространенная система контроля </a:t>
            </a:r>
            <a:r>
              <a:rPr lang="ru-RU" dirty="0" smtClean="0"/>
              <a:t>версий!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en-US" sz="1400" b="1" dirty="0" err="1" smtClean="0"/>
              <a:t>Git</a:t>
            </a:r>
            <a:r>
              <a:rPr lang="ru-RU" sz="1400" b="1" dirty="0" smtClean="0"/>
              <a:t> </a:t>
            </a:r>
            <a:r>
              <a:rPr lang="ru-RU" sz="1400" b="1" dirty="0"/>
              <a:t>– это основополагающий инструмент для командной </a:t>
            </a:r>
            <a:r>
              <a:rPr lang="ru-RU" sz="1400" b="1" dirty="0" smtClean="0"/>
              <a:t>разработки! </a:t>
            </a:r>
            <a:r>
              <a:rPr lang="ru-RU" sz="1400" u="sng" dirty="0"/>
              <a:t/>
            </a:r>
            <a:br>
              <a:rPr lang="ru-RU" sz="1400" u="sng" dirty="0"/>
            </a:br>
            <a:endParaRPr lang="ru-RU" sz="1400" u="sng" dirty="0"/>
          </a:p>
          <a:p>
            <a:r>
              <a:rPr lang="ru-RU" sz="1400" dirty="0"/>
              <a:t>Благодаря </a:t>
            </a:r>
            <a:r>
              <a:rPr lang="en-US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вся команда знает, когда каждая строчка </a:t>
            </a:r>
            <a:r>
              <a:rPr lang="ru-RU" sz="1400" dirty="0" smtClean="0"/>
              <a:t>кода</a:t>
            </a:r>
            <a:r>
              <a:rPr lang="en-US" sz="1400" dirty="0"/>
              <a:t> </a:t>
            </a:r>
            <a:r>
              <a:rPr lang="ru-RU" sz="1400" dirty="0" smtClean="0"/>
              <a:t>или файл появился, </a:t>
            </a:r>
            <a:r>
              <a:rPr lang="ru-RU" sz="1400" dirty="0"/>
              <a:t>кто </a:t>
            </a:r>
            <a:r>
              <a:rPr lang="ru-RU" sz="1400" dirty="0" smtClean="0"/>
              <a:t>его </a:t>
            </a:r>
            <a:r>
              <a:rPr lang="ru-RU" sz="1400" dirty="0"/>
              <a:t>изменил и с какой целью. Гит хранит полную эволюцию проекта от первой </a:t>
            </a:r>
            <a:r>
              <a:rPr lang="ru-RU" sz="1400" dirty="0" smtClean="0"/>
              <a:t>строки кода или файла </a:t>
            </a:r>
            <a:r>
              <a:rPr lang="ru-RU" sz="1400" dirty="0"/>
              <a:t>до текущего состояния. </a:t>
            </a:r>
            <a:r>
              <a:rPr lang="ru-RU" sz="1400" dirty="0" smtClean="0"/>
              <a:t>Благодаря чему, это позволяет </a:t>
            </a:r>
            <a:r>
              <a:rPr lang="ru-RU" sz="1400" dirty="0"/>
              <a:t>безопасно экспериментировать с кодом </a:t>
            </a:r>
            <a:r>
              <a:rPr lang="ru-RU" sz="1400" dirty="0" smtClean="0"/>
              <a:t>файлов </a:t>
            </a:r>
            <a:r>
              <a:rPr lang="ru-RU" sz="1400" dirty="0"/>
              <a:t>проекта и откатывать изменения, если что-то пошло не так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843542" y="4321831"/>
            <a:ext cx="3994031" cy="1725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Сомневаетесь? </a:t>
            </a:r>
            <a:r>
              <a:rPr lang="ru-RU" sz="1200" dirty="0">
                <a:solidFill>
                  <a:schemeClr val="tx1"/>
                </a:solidFill>
              </a:rPr>
              <a:t>Тогда </a:t>
            </a:r>
            <a:r>
              <a:rPr lang="ru-RU" sz="1200" dirty="0" smtClean="0">
                <a:solidFill>
                  <a:schemeClr val="tx1"/>
                </a:solidFill>
              </a:rPr>
              <a:t>попробуйте </a:t>
            </a:r>
            <a:r>
              <a:rPr lang="ru-RU" sz="1200" dirty="0">
                <a:solidFill>
                  <a:schemeClr val="tx1"/>
                </a:solidFill>
              </a:rPr>
              <a:t>отправить свой проект коллеге </a:t>
            </a:r>
            <a:r>
              <a:rPr lang="ru-RU" sz="1200" dirty="0" smtClean="0">
                <a:solidFill>
                  <a:schemeClr val="tx1"/>
                </a:solidFill>
              </a:rPr>
              <a:t>или товарищу по </a:t>
            </a:r>
            <a:r>
              <a:rPr lang="ru-RU" sz="1200" dirty="0">
                <a:solidFill>
                  <a:schemeClr val="tx1"/>
                </a:solidFill>
              </a:rPr>
              <a:t>почте. Потом получи его версию и попробуй понять, что изменилось. Внеси свои доработки и отправь снова… А потом попытайся понять, в каком </a:t>
            </a:r>
            <a:r>
              <a:rPr lang="ru-RU" sz="1200" dirty="0" err="1">
                <a:solidFill>
                  <a:schemeClr val="tx1"/>
                </a:solidFill>
              </a:rPr>
              <a:t>имейле</a:t>
            </a:r>
            <a:r>
              <a:rPr lang="ru-RU" sz="1200" dirty="0">
                <a:solidFill>
                  <a:schemeClr val="tx1"/>
                </a:solidFill>
              </a:rPr>
              <a:t> впервые возник баг, и кто его отправлял. В итоге </a:t>
            </a:r>
            <a:r>
              <a:rPr lang="ru-RU" sz="1200" dirty="0" smtClean="0">
                <a:solidFill>
                  <a:schemeClr val="tx1"/>
                </a:solidFill>
              </a:rPr>
              <a:t>вы </a:t>
            </a:r>
            <a:r>
              <a:rPr lang="ru-RU" sz="1200" dirty="0">
                <a:solidFill>
                  <a:schemeClr val="tx1"/>
                </a:solidFill>
              </a:rPr>
              <a:t>все </a:t>
            </a:r>
            <a:r>
              <a:rPr lang="ru-RU" sz="1200" dirty="0" smtClean="0">
                <a:solidFill>
                  <a:schemeClr val="tx1"/>
                </a:solidFill>
              </a:rPr>
              <a:t>проклянете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ru-RU" sz="1200" dirty="0" smtClean="0">
                <a:solidFill>
                  <a:schemeClr val="tx1"/>
                </a:solidFill>
              </a:rPr>
              <a:t>решите </a:t>
            </a:r>
            <a:r>
              <a:rPr lang="ru-RU" sz="1200" dirty="0">
                <a:solidFill>
                  <a:schemeClr val="tx1"/>
                </a:solidFill>
              </a:rPr>
              <a:t>работать </a:t>
            </a:r>
            <a:r>
              <a:rPr lang="ru-RU" sz="1200" dirty="0" smtClean="0">
                <a:solidFill>
                  <a:schemeClr val="tx1"/>
                </a:solidFill>
              </a:rPr>
              <a:t>одни. </a:t>
            </a:r>
            <a:r>
              <a:rPr lang="ru-RU" sz="1200" dirty="0">
                <a:solidFill>
                  <a:schemeClr val="tx1"/>
                </a:solidFill>
              </a:rPr>
              <a:t>Ну или </a:t>
            </a:r>
            <a:r>
              <a:rPr lang="ru-RU" sz="1200" dirty="0" smtClean="0">
                <a:solidFill>
                  <a:schemeClr val="tx1"/>
                </a:solidFill>
              </a:rPr>
              <a:t>захотите </a:t>
            </a:r>
            <a:r>
              <a:rPr lang="ru-RU" sz="1200" dirty="0">
                <a:solidFill>
                  <a:schemeClr val="tx1"/>
                </a:solidFill>
              </a:rPr>
              <a:t>освоить систему контроля версий</a:t>
            </a:r>
            <a:r>
              <a:rPr lang="ru-RU" sz="1200" dirty="0" smtClean="0">
                <a:solidFill>
                  <a:schemeClr val="tx1"/>
                </a:solidFill>
              </a:rPr>
              <a:t>!:-)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ukazov_yag\Downloads\scale_1200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40" y="4474843"/>
            <a:ext cx="3579963" cy="213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3509330" y="6201004"/>
            <a:ext cx="2399764" cy="5448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Благодаря гиту, над ядром </a:t>
            </a:r>
            <a:r>
              <a:rPr lang="ru-RU" sz="1200" dirty="0" err="1">
                <a:solidFill>
                  <a:schemeClr val="tx1"/>
                </a:solidFill>
              </a:rPr>
              <a:t>Linux</a:t>
            </a:r>
            <a:r>
              <a:rPr lang="ru-RU" sz="1200" dirty="0" smtClean="0">
                <a:solidFill>
                  <a:schemeClr val="tx1"/>
                </a:solidFill>
              </a:rPr>
              <a:t>,  </a:t>
            </a:r>
            <a:r>
              <a:rPr lang="ru-RU" sz="1200" dirty="0">
                <a:solidFill>
                  <a:schemeClr val="tx1"/>
                </a:solidFill>
              </a:rPr>
              <a:t>поработало уже </a:t>
            </a:r>
            <a:r>
              <a:rPr lang="ru-RU" sz="1200" dirty="0" smtClean="0">
                <a:solidFill>
                  <a:schemeClr val="tx1"/>
                </a:solidFill>
              </a:rPr>
              <a:t>12000 </a:t>
            </a:r>
            <a:r>
              <a:rPr lang="ru-RU" sz="1200" dirty="0">
                <a:solidFill>
                  <a:schemeClr val="tx1"/>
                </a:solidFill>
              </a:rPr>
              <a:t>человек со всего мира.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66054" y="5771090"/>
            <a:ext cx="2596550" cy="835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Впрочем, </a:t>
            </a:r>
            <a:r>
              <a:rPr lang="ru-RU" sz="1200" dirty="0" smtClean="0">
                <a:solidFill>
                  <a:schemeClr val="tx1"/>
                </a:solidFill>
              </a:rPr>
              <a:t>даже если делать </a:t>
            </a:r>
            <a:r>
              <a:rPr lang="ru-RU" sz="1200" dirty="0">
                <a:solidFill>
                  <a:schemeClr val="tx1"/>
                </a:solidFill>
              </a:rPr>
              <a:t>проект в одиночку, то без гита </a:t>
            </a:r>
            <a:r>
              <a:rPr lang="ru-RU" sz="1200" dirty="0" smtClean="0">
                <a:solidFill>
                  <a:schemeClr val="tx1"/>
                </a:solidFill>
              </a:rPr>
              <a:t>вы </a:t>
            </a:r>
            <a:r>
              <a:rPr lang="ru-RU" sz="1200" dirty="0">
                <a:solidFill>
                  <a:schemeClr val="tx1"/>
                </a:solidFill>
              </a:rPr>
              <a:t>работать уже не </a:t>
            </a:r>
            <a:r>
              <a:rPr lang="ru-RU" sz="1200" dirty="0" smtClean="0">
                <a:solidFill>
                  <a:schemeClr val="tx1"/>
                </a:solidFill>
              </a:rPr>
              <a:t>сможете. </a:t>
            </a:r>
            <a:r>
              <a:rPr lang="ru-RU" sz="1200" dirty="0">
                <a:solidFill>
                  <a:schemeClr val="tx1"/>
                </a:solidFill>
              </a:rPr>
              <a:t>Слишком уж много преимуществ он дает.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Под системой контроля в контексте </a:t>
            </a:r>
            <a:r>
              <a:rPr lang="ru-RU" sz="3200" dirty="0" err="1" smtClean="0"/>
              <a:t>Git</a:t>
            </a:r>
            <a:r>
              <a:rPr lang="ru-RU" sz="3200" dirty="0" smtClean="0"/>
              <a:t> подразумевается программный механизм для работы с контентом. </a:t>
            </a:r>
          </a:p>
          <a:p>
            <a:r>
              <a:rPr lang="ru-RU" sz="3200" dirty="0" smtClean="0"/>
              <a:t>В «работу» также входит хранение, передача данных, отслеживание изменений и прочие аспекты.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3682" y="2455839"/>
            <a:ext cx="56632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Инженерные компании, глядя на успешный опыт коллег в IT, не остаются в стороне. Если посмотреть инженерные вакансии в различных международных инженерных компаниях, то в большинстве вакансий значится владение гитом на базовом уровне. </a:t>
            </a:r>
          </a:p>
          <a:p>
            <a:endParaRPr lang="ru-RU" dirty="0" smtClean="0"/>
          </a:p>
          <a:p>
            <a:r>
              <a:rPr lang="ru-RU" dirty="0" smtClean="0"/>
              <a:t>При этом в России все диаметрально противоположно!</a:t>
            </a:r>
          </a:p>
          <a:p>
            <a:r>
              <a:rPr lang="ru-RU" dirty="0" err="1" smtClean="0"/>
              <a:t>Git</a:t>
            </a:r>
            <a:r>
              <a:rPr lang="ru-RU" dirty="0" smtClean="0"/>
              <a:t> в инженерной деятельности вообще не используется по сравнению с </a:t>
            </a:r>
            <a:r>
              <a:rPr lang="ru-RU" dirty="0" err="1" smtClean="0"/>
              <a:t>айтишкой</a:t>
            </a:r>
            <a:r>
              <a:rPr lang="ru-RU" dirty="0" smtClean="0"/>
              <a:t> — </a:t>
            </a:r>
            <a:r>
              <a:rPr lang="ru-RU" b="1" dirty="0" smtClean="0"/>
              <a:t>не все, зачастую, даже знают о таком инструменте.</a:t>
            </a:r>
          </a:p>
          <a:p>
            <a:endParaRPr lang="ru-RU" b="1" dirty="0" smtClean="0"/>
          </a:p>
          <a:p>
            <a:r>
              <a:rPr lang="ru-RU" sz="1400" dirty="0" smtClean="0"/>
              <a:t>Из всего этого можно сделать вывод, что для инженера владение </a:t>
            </a:r>
            <a:r>
              <a:rPr lang="ru-RU" sz="1400" dirty="0" err="1" smtClean="0"/>
              <a:t>версионированием</a:t>
            </a:r>
            <a:r>
              <a:rPr lang="ru-RU" sz="1400" dirty="0" smtClean="0"/>
              <a:t> может стать мостиком к развитию карьеры или даже существенным конкурентным преимуществом на международном уровне 😉. </a:t>
            </a:r>
            <a:endParaRPr lang="ru-RU" sz="1400" b="1" dirty="0"/>
          </a:p>
        </p:txBody>
      </p:sp>
      <p:pic>
        <p:nvPicPr>
          <p:cNvPr id="2050" name="Picture 2" descr="C:\Users\pukazov_yag\Downloads\1903.97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07" y="2455839"/>
            <a:ext cx="5580248" cy="36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8341742" y="1877868"/>
            <a:ext cx="3737369" cy="115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Чаще всего </a:t>
            </a:r>
            <a:r>
              <a:rPr lang="ru-RU" sz="1200" dirty="0" err="1">
                <a:solidFill>
                  <a:schemeClr val="tx1"/>
                </a:solidFill>
              </a:rPr>
              <a:t>Git</a:t>
            </a:r>
            <a:r>
              <a:rPr lang="ru-RU" sz="1200" dirty="0">
                <a:solidFill>
                  <a:schemeClr val="tx1"/>
                </a:solidFill>
              </a:rPr>
              <a:t> используется в разработке программного обеспечения, но он также находит применение и в других сферах, например в конструкторской, инженерной, </a:t>
            </a:r>
            <a:r>
              <a:rPr lang="ru-RU" sz="1200" dirty="0" smtClean="0">
                <a:solidFill>
                  <a:schemeClr val="tx1"/>
                </a:solidFill>
              </a:rPr>
              <a:t>дизайнерской, преподавательской и </a:t>
            </a:r>
            <a:r>
              <a:rPr lang="ru-RU" sz="1200" dirty="0">
                <a:solidFill>
                  <a:schemeClr val="tx1"/>
                </a:solidFill>
              </a:rPr>
              <a:t>научной деятельности.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бычно </a:t>
            </a:r>
            <a:r>
              <a:rPr lang="ru-RU" sz="2400" dirty="0" err="1"/>
              <a:t>Git</a:t>
            </a:r>
            <a:r>
              <a:rPr lang="ru-RU" sz="2400" dirty="0"/>
              <a:t> используют для работы с программным </a:t>
            </a:r>
            <a:r>
              <a:rPr lang="ru-RU" sz="2400" dirty="0" smtClean="0"/>
              <a:t>кодом, однако, ситуация стремительно меняется. Уже сейчас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 для работы с чертежами, 3D-моделями, переводами </a:t>
            </a:r>
            <a:r>
              <a:rPr lang="ru-RU" sz="2400" dirty="0"/>
              <a:t>больших книг, </a:t>
            </a:r>
            <a:r>
              <a:rPr lang="ru-RU" sz="2400" dirty="0" smtClean="0"/>
              <a:t>дизайнерскими работами: рисунками, </a:t>
            </a:r>
            <a:r>
              <a:rPr lang="ru-RU" sz="2400" dirty="0"/>
              <a:t>видео и прочее. Правилам работы в системе контроля версий можно подчинить почти любой </a:t>
            </a:r>
            <a:r>
              <a:rPr lang="ru-RU" sz="2400" dirty="0" smtClean="0"/>
              <a:t>продукт, </a:t>
            </a:r>
            <a:r>
              <a:rPr lang="ru-RU" sz="2400" dirty="0"/>
              <a:t>и везде от этого будет только польза.</a:t>
            </a:r>
            <a:endParaRPr lang="ru-RU" sz="2400" dirty="0"/>
          </a:p>
        </p:txBody>
      </p:sp>
      <p:pic>
        <p:nvPicPr>
          <p:cNvPr id="3074" name="Picture 2" descr="C:\Users\pukazov_yag\Pictures\Скриншоты\Screenshot_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792" y="2959007"/>
            <a:ext cx="2659419" cy="26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ukazov_yag\Pictures\Скриншоты\Screenshot_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87" y="3094663"/>
            <a:ext cx="3282662" cy="241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9593" y="2487566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Айтишка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847469" y="2487566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Инжинигерство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93666" y="5825992"/>
            <a:ext cx="330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У нас даже </a:t>
            </a:r>
            <a:r>
              <a:rPr lang="ru-RU" b="1" dirty="0" err="1" smtClean="0">
                <a:solidFill>
                  <a:srgbClr val="FF0000"/>
                </a:solidFill>
              </a:rPr>
              <a:t>мемы</a:t>
            </a:r>
            <a:r>
              <a:rPr lang="ru-RU" b="1" dirty="0" smtClean="0">
                <a:solidFill>
                  <a:srgbClr val="FF0000"/>
                </a:solidFill>
              </a:rPr>
              <a:t> одинаковые!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C:\Users\pukazov_yag\Downloads\qQ-ZaR8vmZ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377" y="5825992"/>
            <a:ext cx="1238410" cy="10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3683" y="2409672"/>
            <a:ext cx="5357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целом можно сказать, что «</a:t>
            </a:r>
            <a:r>
              <a:rPr lang="ru-RU" sz="1600" dirty="0" err="1"/>
              <a:t>версионирование</a:t>
            </a:r>
            <a:r>
              <a:rPr lang="ru-RU" sz="1600" dirty="0"/>
              <a:t>» это не только незаменимый инструмент разработчика, но и особый способ мышления, который формируется постепенно по ходу погружения в тему. Заключается он в более аккуратной и вдумчивой работе с изменениями</a:t>
            </a:r>
            <a:r>
              <a:rPr lang="en-US" sz="1600" dirty="0"/>
              <a:t> </a:t>
            </a:r>
            <a:r>
              <a:rPr lang="ru-RU" sz="1600" dirty="0"/>
              <a:t>файлов и данных, причем не только своих собственных. 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Поэтому </a:t>
            </a:r>
            <a:r>
              <a:rPr lang="ru-RU" sz="1600" dirty="0"/>
              <a:t>побочным эффектом «</a:t>
            </a:r>
            <a:r>
              <a:rPr lang="ru-RU" sz="1600" dirty="0" err="1"/>
              <a:t>версионирования</a:t>
            </a:r>
            <a:r>
              <a:rPr lang="ru-RU" sz="1600" dirty="0"/>
              <a:t>» является уменьшение количества ошибок и повышение качества проекта в целом. Особенно это проявляется, если в команде практикуют так называемые «код </a:t>
            </a:r>
            <a:r>
              <a:rPr lang="ru-RU" sz="1600" dirty="0" err="1"/>
              <a:t>ревью</a:t>
            </a:r>
            <a:r>
              <a:rPr lang="ru-RU" sz="1600" dirty="0"/>
              <a:t>» (</a:t>
            </a:r>
            <a:r>
              <a:rPr lang="ru-RU" sz="1600" dirty="0" err="1"/>
              <a:t>нормоконтроль</a:t>
            </a:r>
            <a:r>
              <a:rPr lang="ru-RU" sz="1600" dirty="0"/>
              <a:t> по старинке) – </a:t>
            </a:r>
            <a:r>
              <a:rPr lang="ru-RU" sz="1600" dirty="0" smtClean="0"/>
              <a:t>это когда </a:t>
            </a:r>
            <a:r>
              <a:rPr lang="ru-RU" sz="1600" dirty="0"/>
              <a:t>ваши коллеги критически оценивают ваши разработки и помогают довести их до ума перед окончательным внесением в проект. Этот процесс отлично строится вокруг </a:t>
            </a:r>
            <a:r>
              <a:rPr lang="ru-RU" sz="1600" dirty="0" err="1"/>
              <a:t>Git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Также </a:t>
            </a:r>
            <a:r>
              <a:rPr lang="ru-RU" sz="2400" dirty="0" err="1"/>
              <a:t>Git</a:t>
            </a:r>
            <a:r>
              <a:rPr lang="ru-RU" sz="2400" dirty="0"/>
              <a:t> позволяет вести параллельную разработку, когда несколько разработчиков одновременно вносят изменения в одну работу, но при этом не мешают друг другу и спокойно дополняют продукт, не вызывая сбоев и конфликтов в рабочем процессе.</a:t>
            </a:r>
            <a:endParaRPr lang="ru-RU" sz="2400" dirty="0"/>
          </a:p>
        </p:txBody>
      </p:sp>
      <p:pic>
        <p:nvPicPr>
          <p:cNvPr id="4098" name="Picture 2" descr="C:\Users\pukazov_yag\Downloads\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15" y="2759716"/>
            <a:ext cx="5281613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68373" y="5249361"/>
            <a:ext cx="2919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</a:rPr>
              <a:t>Версионирование</a:t>
            </a:r>
            <a:r>
              <a:rPr lang="ru-RU" sz="1400" b="1" dirty="0">
                <a:solidFill>
                  <a:srgbClr val="00B050"/>
                </a:solidFill>
              </a:rPr>
              <a:t> </a:t>
            </a:r>
            <a:r>
              <a:rPr lang="ru-RU" sz="1400" b="1" dirty="0" smtClean="0">
                <a:solidFill>
                  <a:srgbClr val="00B050"/>
                </a:solidFill>
              </a:rPr>
              <a:t>ТРУ </a:t>
            </a:r>
            <a:r>
              <a:rPr lang="ru-RU" sz="1400" b="1" dirty="0" err="1" smtClean="0">
                <a:solidFill>
                  <a:srgbClr val="00B050"/>
                </a:solidFill>
              </a:rPr>
              <a:t>инжинигера</a:t>
            </a:r>
            <a:endParaRPr lang="ru-RU" sz="1400" b="1" dirty="0">
              <a:solidFill>
                <a:srgbClr val="00B050"/>
              </a:solidFill>
            </a:endParaRPr>
          </a:p>
        </p:txBody>
      </p:sp>
      <p:pic>
        <p:nvPicPr>
          <p:cNvPr id="4099" name="Picture 3" descr="C:\Users\pukazov_yag\Pictures\Скриншоты\Screenshot_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7" y="1831702"/>
            <a:ext cx="5712110" cy="339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7686" y="5249360"/>
            <a:ext cx="260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FF0000"/>
                </a:solidFill>
              </a:rPr>
              <a:t>Версионирование</a:t>
            </a:r>
            <a:r>
              <a:rPr lang="ru-RU" sz="1400" b="1" dirty="0">
                <a:solidFill>
                  <a:srgbClr val="FF0000"/>
                </a:solidFill>
              </a:rPr>
              <a:t> </a:t>
            </a:r>
            <a:r>
              <a:rPr lang="ru-RU" sz="1400" b="1" dirty="0" smtClean="0">
                <a:solidFill>
                  <a:srgbClr val="FF0000"/>
                </a:solidFill>
              </a:rPr>
              <a:t>курильщика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6" name="Улыбающееся лицо 5"/>
          <p:cNvSpPr/>
          <p:nvPr/>
        </p:nvSpPr>
        <p:spPr>
          <a:xfrm>
            <a:off x="1716656" y="5281615"/>
            <a:ext cx="251717" cy="243265"/>
          </a:xfrm>
          <a:prstGeom prst="smileyFac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запрета 6"/>
          <p:cNvSpPr/>
          <p:nvPr/>
        </p:nvSpPr>
        <p:spPr>
          <a:xfrm>
            <a:off x="7392839" y="5281615"/>
            <a:ext cx="294848" cy="243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48649" cy="621102"/>
          </a:xfrm>
        </p:spPr>
        <p:txBody>
          <a:bodyPr>
            <a:noAutofit/>
          </a:bodyPr>
          <a:lstStyle/>
          <a:p>
            <a:r>
              <a:rPr lang="ru-RU" dirty="0" smtClean="0"/>
              <a:t>Начало работы в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2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0431" cy="1600200"/>
          </a:xfrm>
        </p:spPr>
        <p:txBody>
          <a:bodyPr>
            <a:noAutofit/>
          </a:bodyPr>
          <a:lstStyle/>
          <a:p>
            <a:r>
              <a:rPr lang="ru-RU" dirty="0"/>
              <a:t>Как мы используем </a:t>
            </a:r>
            <a:r>
              <a:rPr lang="en-US" dirty="0"/>
              <a:t>Git </a:t>
            </a:r>
            <a:r>
              <a:rPr lang="ru-RU" dirty="0"/>
              <a:t>в конструкторском бюро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3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использовать </a:t>
            </a:r>
            <a:r>
              <a:rPr lang="en-US" dirty="0"/>
              <a:t>Git </a:t>
            </a:r>
            <a:r>
              <a:rPr lang="ru-RU" dirty="0"/>
              <a:t>в преподавательской деятельности?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49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661</Words>
  <Application>Microsoft Office PowerPoint</Application>
  <PresentationFormat>Произвольный</PresentationFormat>
  <Paragraphs>64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Система контроля версий Git  в офисной и бытовой деятельности</vt:lpstr>
      <vt:lpstr>Что такое Git?</vt:lpstr>
      <vt:lpstr>Презентация PowerPoint</vt:lpstr>
      <vt:lpstr>Презентация PowerPoint</vt:lpstr>
      <vt:lpstr>Презентация PowerPoint</vt:lpstr>
      <vt:lpstr>Презентация PowerPoint</vt:lpstr>
      <vt:lpstr>Начало работы в Git</vt:lpstr>
      <vt:lpstr>Как мы используем Git в конструкторском бюро</vt:lpstr>
      <vt:lpstr>Как использовать Git в преподавательской деятельности?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бытового контроля версий с помощью Git</dc:title>
  <dc:creator>Ярослав Пуказов</dc:creator>
  <cp:lastModifiedBy>ПУКАЗОВ ЯРОСЛАВ ГЕННАДЬЕВИЧ</cp:lastModifiedBy>
  <cp:revision>39</cp:revision>
  <dcterms:created xsi:type="dcterms:W3CDTF">2024-02-12T17:50:21Z</dcterms:created>
  <dcterms:modified xsi:type="dcterms:W3CDTF">2024-02-13T13:41:14Z</dcterms:modified>
</cp:coreProperties>
</file>