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Titillium Web"/>
      <p:regular r:id="rId29"/>
      <p:bold r:id="rId30"/>
      <p:italic r:id="rId31"/>
      <p:boldItalic r:id="rId32"/>
    </p:embeddedFont>
    <p:embeddedFont>
      <p:font typeface="Titillium Web ExtraLight"/>
      <p:regular r:id="rId33"/>
      <p:bold r:id="rId34"/>
      <p:italic r:id="rId35"/>
      <p:boldItalic r:id="rId36"/>
    </p:embeddedFont>
    <p:embeddedFont>
      <p:font typeface="Titillium Web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gucW2mHZlcQvu2UQgGghLMegaI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Light-boldItalic.fntdata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itilliumWeb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-italic.fntdata"/><Relationship Id="rId30" Type="http://schemas.openxmlformats.org/officeDocument/2006/relationships/font" Target="fonts/TitilliumWeb-bold.fntdata"/><Relationship Id="rId11" Type="http://schemas.openxmlformats.org/officeDocument/2006/relationships/slide" Target="slides/slide7.xml"/><Relationship Id="rId33" Type="http://schemas.openxmlformats.org/officeDocument/2006/relationships/font" Target="fonts/TitilliumWebExtraLight-regular.fntdata"/><Relationship Id="rId10" Type="http://schemas.openxmlformats.org/officeDocument/2006/relationships/slide" Target="slides/slide6.xml"/><Relationship Id="rId32" Type="http://schemas.openxmlformats.org/officeDocument/2006/relationships/font" Target="fonts/TitilliumWeb-boldItalic.fntdata"/><Relationship Id="rId13" Type="http://schemas.openxmlformats.org/officeDocument/2006/relationships/slide" Target="slides/slide9.xml"/><Relationship Id="rId35" Type="http://schemas.openxmlformats.org/officeDocument/2006/relationships/font" Target="fonts/TitilliumWebExtraLight-italic.fntdata"/><Relationship Id="rId12" Type="http://schemas.openxmlformats.org/officeDocument/2006/relationships/slide" Target="slides/slide8.xml"/><Relationship Id="rId34" Type="http://schemas.openxmlformats.org/officeDocument/2006/relationships/font" Target="fonts/TitilliumWebExtraLight-bold.fntdata"/><Relationship Id="rId15" Type="http://schemas.openxmlformats.org/officeDocument/2006/relationships/slide" Target="slides/slide11.xml"/><Relationship Id="rId37" Type="http://schemas.openxmlformats.org/officeDocument/2006/relationships/font" Target="fonts/TitilliumWebLight-regular.fntdata"/><Relationship Id="rId14" Type="http://schemas.openxmlformats.org/officeDocument/2006/relationships/slide" Target="slides/slide10.xml"/><Relationship Id="rId36" Type="http://schemas.openxmlformats.org/officeDocument/2006/relationships/font" Target="fonts/TitilliumWebExtraLight-boldItalic.fntdata"/><Relationship Id="rId17" Type="http://schemas.openxmlformats.org/officeDocument/2006/relationships/slide" Target="slides/slide13.xml"/><Relationship Id="rId39" Type="http://schemas.openxmlformats.org/officeDocument/2006/relationships/font" Target="fonts/TitilliumWebLight-italic.fntdata"/><Relationship Id="rId16" Type="http://schemas.openxmlformats.org/officeDocument/2006/relationships/slide" Target="slides/slide12.xml"/><Relationship Id="rId38" Type="http://schemas.openxmlformats.org/officeDocument/2006/relationships/font" Target="fonts/TitilliumWebLight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7" name="Google Shape;7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1" name="Google Shape;8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Tanh works better than sigmoid unless output layer where you need value between 0 and 1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ReLU is faster for learning  and gives  almost the same results as tanh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Leaky ReLU is slightly better  than ReLu but used less in practice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3" name="Google Shape;9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0" name="Google Shape;9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8" name="Google Shape;9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5" name="Google Shape;9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2" name="Google Shape;9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9" name="Google Shape;9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6" name="Google Shape;9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6" name="Google Shape;95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6" name="Google Shape;96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5" name="Google Shape;7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9" name="Google Shape;97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8" name="Google Shape;98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5" name="Google Shape;99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0" name="Google Shape;101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All home task text is provided in handouts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7" name="Google Shape;10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8" name="Google Shape;8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9" name="Google Shape;8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0" name="Google Shape;8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1" name="Google Shape;8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1" name="Google Shape;8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0" name="Google Shape;8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Tanh works better than sigmoid unless output layer where you need value between 0 and 1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ReLU is faster for learning  and gives  almost the same results as tanh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Leaky ReLU is slightly better  than ReLu but used less in practice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6" name="Google Shape;8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Tanh works better than sigmoid unless output layer where you need value between 0 and 1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ReLU is faster for learning  and gives  almost the same results as tanh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Leaky ReLU is slightly better  than ReLu but used less in practice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" name="Google Shape;560;p36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61" name="Google Shape;561;p36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4" name="Google Shape;594;p36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95" name="Google Shape;595;p36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1" name="Google Shape;661;p36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3" name="Google Shape;663;p3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7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7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7" name="Google Shape;667;p3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3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3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3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3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1" name="Google Shape;771;p3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9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graph">
  <p:cSld name="TITLE_ONLY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8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8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9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9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6557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24" name="Google Shape;24;p30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25" name="Google Shape;25;p30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0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0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0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0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0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0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0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0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0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0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0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0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0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0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0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0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0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0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0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0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0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0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0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0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0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0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0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0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0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0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0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0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30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59" name="Google Shape;59;p30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0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0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0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0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0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0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0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0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0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0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0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0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0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0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0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0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0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0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0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0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0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0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0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0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0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0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0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0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0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0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0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0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0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0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0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0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0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0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0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0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0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0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0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0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0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0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0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0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0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0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0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0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0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0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0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0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0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0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0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0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0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0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0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0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0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7" name="Google Shape;127;p31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28" name="Google Shape;128;p31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1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1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1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1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1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1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1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1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1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1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1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1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1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1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1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1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1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1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1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1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1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1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1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1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1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1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1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31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62" name="Google Shape;162;p31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1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1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1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1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1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1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1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1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1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1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31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32" name="Google Shape;232;p3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2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7" name="Google Shape;237;p3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38" name="Google Shape;238;p3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3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72" name="Google Shape;272;p3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3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0" name="Google Shape;340;p33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34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44" name="Google Shape;344;p34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7" name="Google Shape;377;p34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8" name="Google Shape;378;p34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4" name="Google Shape;444;p34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4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6" name="Google Shape;446;p34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7" name="Google Shape;447;p34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8" name="Google Shape;448;p3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3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52" name="Google Shape;452;p3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Google Shape;485;p3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6" name="Google Shape;486;p3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2" name="Google Shape;552;p3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3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54" name="Google Shape;554;p35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5" name="Google Shape;555;p35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6" name="Google Shape;556;p35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7" name="Google Shape;557;p3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coursera.org/learn/python-machine-learning" TargetMode="External"/><Relationship Id="rId4" Type="http://schemas.openxmlformats.org/officeDocument/2006/relationships/hyperlink" Target="https://www.coursera.org/learn/neural-networks-deep-learning" TargetMode="External"/><Relationship Id="rId5" Type="http://schemas.openxmlformats.org/officeDocument/2006/relationships/hyperlink" Target="https://en.wikipedia.org/wiki/Limited-memory_BFGS" TargetMode="External"/><Relationship Id="rId6" Type="http://schemas.openxmlformats.org/officeDocument/2006/relationships/hyperlink" Target="https://scikit-learn.org/stable/modules/generated/sklearn.neural_network.MLPClassifier.html" TargetMode="External"/><Relationship Id="rId7" Type="http://schemas.openxmlformats.org/officeDocument/2006/relationships/hyperlink" Target="https://devblogs.nvidia.com/deep-learning-nutshell-core-concepts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0" name="Google Shape;780;p1"/>
          <p:cNvSpPr txBox="1"/>
          <p:nvPr/>
        </p:nvSpPr>
        <p:spPr>
          <a:xfrm>
            <a:off x="600450" y="1365250"/>
            <a:ext cx="4805700" cy="22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Neural Network</a:t>
            </a:r>
            <a:endParaRPr b="0" i="0" sz="48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781" name="Google Shape;781;p1"/>
          <p:cNvSpPr txBox="1"/>
          <p:nvPr>
            <p:ph idx="4294967295" type="title"/>
          </p:nvPr>
        </p:nvSpPr>
        <p:spPr>
          <a:xfrm>
            <a:off x="524475" y="258325"/>
            <a:ext cx="38289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Data Science Camp 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782" name="Google Shape;78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3100" y="749075"/>
            <a:ext cx="28575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Two-Layer Model</a:t>
            </a:r>
            <a:endParaRPr/>
          </a:p>
        </p:txBody>
      </p:sp>
      <p:sp>
        <p:nvSpPr>
          <p:cNvPr id="894" name="Google Shape;894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5" name="Google Shape;895;p10"/>
          <p:cNvSpPr txBox="1"/>
          <p:nvPr>
            <p:ph type="title"/>
          </p:nvPr>
        </p:nvSpPr>
        <p:spPr>
          <a:xfrm>
            <a:off x="489225" y="2433150"/>
            <a:ext cx="3515100" cy="19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Forward Propagation</a:t>
            </a:r>
            <a:endParaRPr sz="18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</a:t>
            </a: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Z1 = W1 @ X + b1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A1 = np.tanh(Z1)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Z2 = W2 @ A1 + b2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A2 = sigmoid(Z2)  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loss = Y * np.log(A2) + (1-Y) * np.log(1-A2)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cost = -1/m* np.sum(loss)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96" name="Google Shape;896;p10"/>
          <p:cNvSpPr txBox="1"/>
          <p:nvPr>
            <p:ph type="title"/>
          </p:nvPr>
        </p:nvSpPr>
        <p:spPr>
          <a:xfrm>
            <a:off x="4576000" y="836775"/>
            <a:ext cx="44112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Backward Propagation</a:t>
            </a:r>
            <a:endParaRPr sz="18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</a:t>
            </a: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dJ_Z2 = A2-Y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dJ_W2 = 1/m * dJ_Z2 @ </a:t>
            </a: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A1</a:t>
            </a: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.T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dJ_b2 = 1/m * np.sum(dJ_Z2, axis=1, keepdims= True)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dJ_Z1 = </a:t>
            </a:r>
            <a:r>
              <a:rPr lang="en" sz="14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W2</a:t>
            </a: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.T @ dJ_Z2 * (1 - </a:t>
            </a: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A1</a:t>
            </a: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**2)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dJ_W1 = 1/m * dJ_Z1 @ </a:t>
            </a: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X</a:t>
            </a: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.T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dJ_b1 = 1/m * np.sum(dJ_Z1, axis=1, keepdims= True)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97" name="Google Shape;897;p10"/>
          <p:cNvSpPr txBox="1"/>
          <p:nvPr>
            <p:ph type="title"/>
          </p:nvPr>
        </p:nvSpPr>
        <p:spPr>
          <a:xfrm>
            <a:off x="4658950" y="4229575"/>
            <a:ext cx="33954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Predict</a:t>
            </a:r>
            <a:endParaRPr sz="18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predictions = A2 &gt; 0.5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98" name="Google Shape;898;p10"/>
          <p:cNvSpPr txBox="1"/>
          <p:nvPr>
            <p:ph type="title"/>
          </p:nvPr>
        </p:nvSpPr>
        <p:spPr>
          <a:xfrm>
            <a:off x="4576000" y="2912175"/>
            <a:ext cx="33954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Update parameters </a:t>
            </a:r>
            <a:endParaRPr sz="14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W1 = W1 - learning_rate * dW1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b1 = b1 - learning_rate * db1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W2 = W2 - learning_rate * dW2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b2 = b2 - learning_rate * db2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99" name="Google Shape;899;p10"/>
          <p:cNvSpPr txBox="1"/>
          <p:nvPr>
            <p:ph type="title"/>
          </p:nvPr>
        </p:nvSpPr>
        <p:spPr>
          <a:xfrm>
            <a:off x="7329700" y="1064100"/>
            <a:ext cx="978000" cy="48630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 Cache</a:t>
            </a:r>
            <a:endParaRPr sz="18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00" name="Google Shape;900;p10"/>
          <p:cNvSpPr txBox="1"/>
          <p:nvPr>
            <p:ph type="title"/>
          </p:nvPr>
        </p:nvSpPr>
        <p:spPr>
          <a:xfrm>
            <a:off x="532675" y="836775"/>
            <a:ext cx="37413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Init parameters </a:t>
            </a:r>
            <a:endParaRPr sz="1800">
              <a:solidFill>
                <a:srgbClr val="6D9EE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W1 = np.</a:t>
            </a: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random.randn</a:t>
            </a: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(n_h, n_x)*0.01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b1 = np.zeros(shape=(n_h, 1))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W2 = np.</a:t>
            </a:r>
            <a:r>
              <a:rPr lang="en" sz="1800">
                <a:solidFill>
                  <a:srgbClr val="6D9EEB"/>
                </a:solidFill>
                <a:latin typeface="Titillium Web"/>
                <a:ea typeface="Titillium Web"/>
                <a:cs typeface="Titillium Web"/>
                <a:sym typeface="Titillium Web"/>
              </a:rPr>
              <a:t>random.randn</a:t>
            </a: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(n_y, n_h) *0.01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b2 = np.zeros(shape=(n_y, 1))</a:t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1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Sklearn Implementation</a:t>
            </a:r>
            <a:endParaRPr/>
          </a:p>
        </p:txBody>
      </p:sp>
      <p:sp>
        <p:nvSpPr>
          <p:cNvPr id="906" name="Google Shape;906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7" name="Google Shape;907;p11"/>
          <p:cNvSpPr txBox="1"/>
          <p:nvPr>
            <p:ph type="title"/>
          </p:nvPr>
        </p:nvSpPr>
        <p:spPr>
          <a:xfrm>
            <a:off x="532675" y="836775"/>
            <a:ext cx="78429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latin typeface="Titillium Web"/>
                <a:ea typeface="Titillium Web"/>
                <a:cs typeface="Titillium Web"/>
                <a:sym typeface="Titillium Web"/>
              </a:rPr>
              <a:t>from sklearn.neural_network import MLPClassifier</a:t>
            </a:r>
            <a:endParaRPr sz="1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clf= MLPClassifier(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solver= 'lbfgs',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random_state=20,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hidden_layer_sizes=(20,7,10),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#     alpha=.1, 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max_iter=30,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)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clf.fit(X_train_scaled,Y_train)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print("train accuracy= {:.3%}".format(clf.score (X_train_scaled, Y_train)))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print("test accuracy= {:.3%}".format(clf.score (X_test_scaled, Y_test)))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3" name="Google Shape;913;p12"/>
          <p:cNvSpPr txBox="1"/>
          <p:nvPr>
            <p:ph type="title"/>
          </p:nvPr>
        </p:nvSpPr>
        <p:spPr>
          <a:xfrm>
            <a:off x="5840775" y="811375"/>
            <a:ext cx="2674200" cy="26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X_mk8, y_mk8 = make_blobs(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n_samples = 200,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n_features = 2,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centers = 8, 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cluster_std = 2,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random_state = 4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)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Y_train =  y_mk8 % 2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14" name="Google Shape;914;p12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Synthetic Data</a:t>
            </a:r>
            <a:endParaRPr/>
          </a:p>
        </p:txBody>
      </p:sp>
      <p:pic>
        <p:nvPicPr>
          <p:cNvPr id="915" name="Google Shape;9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925" y="811375"/>
            <a:ext cx="4473276" cy="34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3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Single Hidden Layer </a:t>
            </a:r>
            <a:endParaRPr/>
          </a:p>
        </p:txBody>
      </p:sp>
      <p:sp>
        <p:nvSpPr>
          <p:cNvPr id="921" name="Google Shape;921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2" name="Google Shape;9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650" y="860600"/>
            <a:ext cx="7995925" cy="3230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4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Regularization</a:t>
            </a:r>
            <a:endParaRPr/>
          </a:p>
        </p:txBody>
      </p:sp>
      <p:sp>
        <p:nvSpPr>
          <p:cNvPr id="928" name="Google Shape;928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9" name="Google Shape;9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800" y="827775"/>
            <a:ext cx="6307974" cy="37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5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Activation Functions </a:t>
            </a:r>
            <a:endParaRPr/>
          </a:p>
        </p:txBody>
      </p:sp>
      <p:sp>
        <p:nvSpPr>
          <p:cNvPr id="935" name="Google Shape;935;p1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6" name="Google Shape;9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9175" y="836000"/>
            <a:ext cx="6290725" cy="37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6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Parameters </a:t>
            </a:r>
            <a:endParaRPr/>
          </a:p>
        </p:txBody>
      </p:sp>
      <p:sp>
        <p:nvSpPr>
          <p:cNvPr id="942" name="Google Shape;942;p16"/>
          <p:cNvSpPr txBox="1"/>
          <p:nvPr>
            <p:ph type="title"/>
          </p:nvPr>
        </p:nvSpPr>
        <p:spPr>
          <a:xfrm>
            <a:off x="532675" y="836775"/>
            <a:ext cx="78348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clf= MLPClassifier(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solver= 'lbfgs',    #  {‘lbfgs’, ‘sgd’, ‘adam’}, default ‘adam’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hidden_layer_sizes=(20,7,10),   # default (100)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activation = ‘tanh’, 	# {‘identity’, ‘logistic’, ‘tanh’, ‘relu’}, default ‘relu’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alpha=0.1,  	# default 0.0001 - The larger alpha the stronger regularization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max_iter=30,    # default 200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random_state=0,    # default None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)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43" name="Google Shape;943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7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Pros and Cons</a:t>
            </a:r>
            <a:endParaRPr/>
          </a:p>
        </p:txBody>
      </p:sp>
      <p:sp>
        <p:nvSpPr>
          <p:cNvPr id="949" name="Google Shape;949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0" name="Google Shape;950;p17"/>
          <p:cNvSpPr txBox="1"/>
          <p:nvPr/>
        </p:nvSpPr>
        <p:spPr>
          <a:xfrm>
            <a:off x="739675" y="7608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Pros</a:t>
            </a:r>
            <a:endParaRPr b="0" i="0" sz="30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tillium Web ExtraLight"/>
              <a:buChar char="●"/>
            </a:pPr>
            <a:r>
              <a:rPr b="0" i="0" lang="en" sz="24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Captures complex decision boundaries </a:t>
            </a:r>
            <a:endParaRPr b="0" i="0" sz="2400" u="none" cap="none" strike="noStrike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tillium Web ExtraLight"/>
              <a:buChar char="●"/>
            </a:pPr>
            <a:r>
              <a:rPr b="0" i="0" lang="en" sz="24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Can be used in regression</a:t>
            </a:r>
            <a:endParaRPr b="0" i="0" sz="2400" u="none" cap="none" strike="noStrike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951" name="Google Shape;951;p17"/>
          <p:cNvSpPr txBox="1"/>
          <p:nvPr/>
        </p:nvSpPr>
        <p:spPr>
          <a:xfrm>
            <a:off x="4694997" y="7608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Cons</a:t>
            </a:r>
            <a:endParaRPr b="0" i="0" sz="30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tillium Web ExtraLight"/>
              <a:buChar char="●"/>
            </a:pPr>
            <a:r>
              <a:rPr b="0" i="0" lang="en" sz="24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Require more data </a:t>
            </a:r>
            <a:endParaRPr b="0" i="0" sz="2400" u="none" cap="none" strike="noStrike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tillium Web ExtraLight"/>
              <a:buChar char="●"/>
            </a:pPr>
            <a:r>
              <a:rPr b="0" i="0" lang="en" sz="2400" u="none" cap="none" strike="noStrik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Require </a:t>
            </a:r>
            <a:r>
              <a:rPr b="0" i="0" lang="en" sz="24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more time for  training </a:t>
            </a:r>
            <a:endParaRPr b="0" i="0" sz="2400" u="none" cap="none" strike="noStrike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ExtraLight"/>
              <a:buChar char="●"/>
            </a:pPr>
            <a:r>
              <a:rPr b="0" i="0" lang="en" sz="2400" u="none" cap="none" strike="noStrik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Require careful data preprocessing </a:t>
            </a:r>
            <a:endParaRPr b="0" i="0" sz="2400" u="none" cap="none" strike="noStrike">
              <a:solidFill>
                <a:schemeClr val="lt1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ExtraLight"/>
              <a:buChar char="●"/>
            </a:pPr>
            <a:r>
              <a:rPr b="0" i="0" lang="en" sz="2400" u="none" cap="none" strike="noStrik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Require model tuning </a:t>
            </a:r>
            <a:endParaRPr b="0" i="0" sz="2400" u="none" cap="none" strike="noStrike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952" name="Google Shape;952;p17"/>
          <p:cNvSpPr/>
          <p:nvPr/>
        </p:nvSpPr>
        <p:spPr>
          <a:xfrm>
            <a:off x="1208541" y="991478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17"/>
          <p:cNvSpPr/>
          <p:nvPr/>
        </p:nvSpPr>
        <p:spPr>
          <a:xfrm>
            <a:off x="5171786" y="1012974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8"/>
          <p:cNvSpPr txBox="1"/>
          <p:nvPr>
            <p:ph idx="4294967295" type="body"/>
          </p:nvPr>
        </p:nvSpPr>
        <p:spPr>
          <a:xfrm>
            <a:off x="566025" y="817425"/>
            <a:ext cx="8020500" cy="407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For linear regression:</a:t>
            </a:r>
            <a:endParaRPr/>
          </a:p>
        </p:txBody>
      </p:sp>
      <p:sp>
        <p:nvSpPr>
          <p:cNvPr id="959" name="Google Shape;959;p18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Neurons </a:t>
            </a:r>
            <a:endParaRPr/>
          </a:p>
        </p:txBody>
      </p:sp>
      <p:sp>
        <p:nvSpPr>
          <p:cNvPr id="960" name="Google Shape;960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1" name="Google Shape;96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4492" y="982325"/>
            <a:ext cx="3311183" cy="22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1675" y="2431550"/>
            <a:ext cx="2816524" cy="23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250" y="893625"/>
            <a:ext cx="3260550" cy="17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9"/>
          <p:cNvSpPr txBox="1"/>
          <p:nvPr>
            <p:ph idx="4294967295" type="body"/>
          </p:nvPr>
        </p:nvSpPr>
        <p:spPr>
          <a:xfrm>
            <a:off x="566025" y="817425"/>
            <a:ext cx="8020500" cy="407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For linear regression:</a:t>
            </a:r>
            <a:endParaRPr/>
          </a:p>
        </p:txBody>
      </p:sp>
      <p:sp>
        <p:nvSpPr>
          <p:cNvPr id="969" name="Google Shape;969;p19"/>
          <p:cNvSpPr txBox="1"/>
          <p:nvPr>
            <p:ph idx="4294967295"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Neural Networks Types</a:t>
            </a:r>
            <a:endParaRPr/>
          </a:p>
        </p:txBody>
      </p:sp>
      <p:pic>
        <p:nvPicPr>
          <p:cNvPr id="970" name="Google Shape;97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0150" y="3241112"/>
            <a:ext cx="4941800" cy="129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2" name="Google Shape;97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225" y="1407399"/>
            <a:ext cx="3319908" cy="1628476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19"/>
          <p:cNvSpPr txBox="1"/>
          <p:nvPr>
            <p:ph idx="4294967295" type="title"/>
          </p:nvPr>
        </p:nvSpPr>
        <p:spPr>
          <a:xfrm>
            <a:off x="739675" y="817425"/>
            <a:ext cx="2937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Standard NN</a:t>
            </a:r>
            <a:endParaRPr sz="2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74" name="Google Shape;974;p19"/>
          <p:cNvSpPr txBox="1"/>
          <p:nvPr>
            <p:ph idx="4294967295" type="title"/>
          </p:nvPr>
        </p:nvSpPr>
        <p:spPr>
          <a:xfrm>
            <a:off x="4442550" y="835988"/>
            <a:ext cx="2937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Convolutional NN</a:t>
            </a:r>
            <a:endParaRPr sz="2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75" name="Google Shape;975;p19"/>
          <p:cNvSpPr txBox="1"/>
          <p:nvPr>
            <p:ph idx="4294967295" type="title"/>
          </p:nvPr>
        </p:nvSpPr>
        <p:spPr>
          <a:xfrm>
            <a:off x="1150525" y="3531425"/>
            <a:ext cx="2115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Recurrent NN</a:t>
            </a:r>
            <a:endParaRPr sz="2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76" name="Google Shape;97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28050" y="1383801"/>
            <a:ext cx="3845224" cy="15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7" name="Google Shape;787;p2"/>
          <p:cNvGrpSpPr/>
          <p:nvPr/>
        </p:nvGrpSpPr>
        <p:grpSpPr>
          <a:xfrm>
            <a:off x="6386449" y="916979"/>
            <a:ext cx="2049541" cy="2049503"/>
            <a:chOff x="6643075" y="3664250"/>
            <a:chExt cx="407950" cy="407975"/>
          </a:xfrm>
        </p:grpSpPr>
        <p:sp>
          <p:nvSpPr>
            <p:cNvPr id="788" name="Google Shape;788;p2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0" name="Google Shape;790;p2"/>
          <p:cNvGrpSpPr/>
          <p:nvPr/>
        </p:nvGrpSpPr>
        <p:grpSpPr>
          <a:xfrm rot="-587398">
            <a:off x="6265771" y="3309529"/>
            <a:ext cx="842620" cy="842572"/>
            <a:chOff x="576250" y="4319400"/>
            <a:chExt cx="442075" cy="442050"/>
          </a:xfrm>
        </p:grpSpPr>
        <p:sp>
          <p:nvSpPr>
            <p:cNvPr id="791" name="Google Shape;791;p2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5" name="Google Shape;795;p2"/>
          <p:cNvSpPr/>
          <p:nvPr/>
        </p:nvSpPr>
        <p:spPr>
          <a:xfrm>
            <a:off x="6124581" y="1009302"/>
            <a:ext cx="320368" cy="30589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2"/>
          <p:cNvSpPr/>
          <p:nvPr/>
        </p:nvSpPr>
        <p:spPr>
          <a:xfrm rot="2697547">
            <a:off x="7644830" y="2989158"/>
            <a:ext cx="486304" cy="46434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2"/>
          <p:cNvSpPr/>
          <p:nvPr/>
        </p:nvSpPr>
        <p:spPr>
          <a:xfrm>
            <a:off x="8391773" y="3072235"/>
            <a:ext cx="194803" cy="18607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2"/>
          <p:cNvSpPr/>
          <p:nvPr/>
        </p:nvSpPr>
        <p:spPr>
          <a:xfrm rot="1280241">
            <a:off x="5826428" y="1855759"/>
            <a:ext cx="194750" cy="18604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0" name="Google Shape;800;p2"/>
          <p:cNvSpPr txBox="1"/>
          <p:nvPr>
            <p:ph idx="4294967295" type="body"/>
          </p:nvPr>
        </p:nvSpPr>
        <p:spPr>
          <a:xfrm>
            <a:off x="1153350" y="1337875"/>
            <a:ext cx="42510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Classic Neural Network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Handwritten digits recognition</a:t>
            </a:r>
            <a:endParaRPr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01" name="Google Shape;801;p2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This Lesson 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02" name="Google Shape;802;p2"/>
          <p:cNvSpPr/>
          <p:nvPr/>
        </p:nvSpPr>
        <p:spPr>
          <a:xfrm>
            <a:off x="608814" y="1461904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3" name="Google Shape;803;p2"/>
          <p:cNvGrpSpPr/>
          <p:nvPr/>
        </p:nvGrpSpPr>
        <p:grpSpPr>
          <a:xfrm>
            <a:off x="617518" y="2142812"/>
            <a:ext cx="299911" cy="424768"/>
            <a:chOff x="3979850" y="1598950"/>
            <a:chExt cx="356825" cy="505375"/>
          </a:xfrm>
        </p:grpSpPr>
        <p:sp>
          <p:nvSpPr>
            <p:cNvPr id="804" name="Google Shape;804;p2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905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905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20"/>
          <p:cNvSpPr txBox="1"/>
          <p:nvPr>
            <p:ph idx="4294967295" type="body"/>
          </p:nvPr>
        </p:nvSpPr>
        <p:spPr>
          <a:xfrm>
            <a:off x="566025" y="689075"/>
            <a:ext cx="7940700" cy="420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For linear regression:</a:t>
            </a:r>
            <a:endParaRPr/>
          </a:p>
        </p:txBody>
      </p:sp>
      <p:sp>
        <p:nvSpPr>
          <p:cNvPr id="982" name="Google Shape;982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3" name="Google Shape;9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7713" y="703700"/>
            <a:ext cx="5757749" cy="19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9000" y="2830574"/>
            <a:ext cx="5659974" cy="2061499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20"/>
          <p:cNvSpPr txBox="1"/>
          <p:nvPr>
            <p:ph idx="4294967295" type="title"/>
          </p:nvPr>
        </p:nvSpPr>
        <p:spPr>
          <a:xfrm>
            <a:off x="739675" y="100200"/>
            <a:ext cx="7686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Feature Extraction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1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Handwritten Digits Sample </a:t>
            </a:r>
            <a:endParaRPr/>
          </a:p>
        </p:txBody>
      </p:sp>
      <p:sp>
        <p:nvSpPr>
          <p:cNvPr id="991" name="Google Shape;991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2" name="Google Shape;9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1100" y="852487"/>
            <a:ext cx="601027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2"/>
          <p:cNvSpPr txBox="1"/>
          <p:nvPr>
            <p:ph type="title"/>
          </p:nvPr>
        </p:nvSpPr>
        <p:spPr>
          <a:xfrm>
            <a:off x="1197700" y="1286825"/>
            <a:ext cx="34125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Use </a:t>
            </a:r>
            <a:r>
              <a:rPr lang="en" sz="2400">
                <a:latin typeface="Titillium Web Light"/>
                <a:ea typeface="Titillium Web Light"/>
                <a:cs typeface="Titillium Web Light"/>
                <a:sym typeface="Titillium Web Light"/>
              </a:rPr>
              <a:t>load_breast_cancer</a:t>
            </a:r>
            <a:endParaRPr sz="24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and </a:t>
            </a:r>
            <a:r>
              <a:rPr lang="en" sz="2400">
                <a:latin typeface="Titillium Web Light"/>
                <a:ea typeface="Titillium Web Light"/>
                <a:cs typeface="Titillium Web Light"/>
                <a:sym typeface="Titillium Web Light"/>
              </a:rPr>
              <a:t>classify with MLP  </a:t>
            </a:r>
            <a:endParaRPr sz="24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latin typeface="Titillium Web Light"/>
                <a:ea typeface="Titillium Web Light"/>
                <a:cs typeface="Titillium Web Light"/>
                <a:sym typeface="Titillium Web Light"/>
              </a:rPr>
              <a:t>Use the signs data set </a:t>
            </a:r>
            <a:endParaRPr sz="24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latin typeface="Titillium Web Light"/>
                <a:ea typeface="Titillium Web Light"/>
                <a:cs typeface="Titillium Web Light"/>
                <a:sym typeface="Titillium Web Light"/>
              </a:rPr>
              <a:t>and classify with MLP  </a:t>
            </a:r>
            <a:endParaRPr sz="24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800"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998" name="Google Shape;99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3875" y="1286825"/>
            <a:ext cx="3580600" cy="2756831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0" name="Google Shape;1000;p22"/>
          <p:cNvSpPr txBox="1"/>
          <p:nvPr>
            <p:ph type="title"/>
          </p:nvPr>
        </p:nvSpPr>
        <p:spPr>
          <a:xfrm>
            <a:off x="599350" y="182350"/>
            <a:ext cx="4462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Home Task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001" name="Google Shape;1001;p22"/>
          <p:cNvSpPr/>
          <p:nvPr/>
        </p:nvSpPr>
        <p:spPr>
          <a:xfrm>
            <a:off x="6792001" y="320696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2" name="Google Shape;1002;p22"/>
          <p:cNvGrpSpPr/>
          <p:nvPr/>
        </p:nvGrpSpPr>
        <p:grpSpPr>
          <a:xfrm>
            <a:off x="599343" y="2729162"/>
            <a:ext cx="299911" cy="424768"/>
            <a:chOff x="3979850" y="1598950"/>
            <a:chExt cx="356825" cy="505375"/>
          </a:xfrm>
        </p:grpSpPr>
        <p:sp>
          <p:nvSpPr>
            <p:cNvPr id="1003" name="Google Shape;1003;p22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905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905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5" name="Google Shape;1005;p22"/>
          <p:cNvGrpSpPr/>
          <p:nvPr/>
        </p:nvGrpSpPr>
        <p:grpSpPr>
          <a:xfrm>
            <a:off x="599343" y="1495187"/>
            <a:ext cx="299911" cy="424768"/>
            <a:chOff x="3979850" y="1598950"/>
            <a:chExt cx="356825" cy="505375"/>
          </a:xfrm>
        </p:grpSpPr>
        <p:sp>
          <p:nvSpPr>
            <p:cNvPr id="1006" name="Google Shape;1006;p22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905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2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9050">
              <a:solidFill>
                <a:srgbClr val="A4C2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3" name="Google Shape;1013;p24"/>
          <p:cNvSpPr txBox="1"/>
          <p:nvPr>
            <p:ph type="title"/>
          </p:nvPr>
        </p:nvSpPr>
        <p:spPr>
          <a:xfrm>
            <a:off x="508900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Learn more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014" name="Google Shape;1014;p24"/>
          <p:cNvSpPr/>
          <p:nvPr/>
        </p:nvSpPr>
        <p:spPr>
          <a:xfrm>
            <a:off x="877900" y="832650"/>
            <a:ext cx="7202400" cy="378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Applied Machine Learning in Python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https://www.coursera.org/learn/python-machine-learning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Networks and Deep Learning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https://www.coursera.org/learn/neural-networks-deep-learning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Limited-memory BFGS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https://en.wikipedia.org/wiki/Limited-memory_BFGS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sklearn.neural_network.MLPClassifier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https://scikit-learn.org/stable/modules/generated/sklearn.neural_network.MLPClassifier.html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Learning in a Nutshell: Core Concepts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https://devblogs.nvidia.com/deep-learning-nutshell-core-concepts/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0" name="Google Shape;1020;p25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021" name="Google Shape;1021;p25"/>
          <p:cNvSpPr txBox="1"/>
          <p:nvPr>
            <p:ph idx="1" type="body"/>
          </p:nvPr>
        </p:nvSpPr>
        <p:spPr>
          <a:xfrm>
            <a:off x="452725" y="2116475"/>
            <a:ext cx="39852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"/>
              <a:t>Any questions?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022" name="Google Shape;1022;p25"/>
          <p:cNvPicPr preferRelativeResize="0"/>
          <p:nvPr/>
        </p:nvPicPr>
        <p:blipFill rotWithShape="1">
          <a:blip r:embed="rId3">
            <a:alphaModFix/>
          </a:blip>
          <a:srcRect b="6947" l="29032" r="24356" t="-74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"/>
          <p:cNvSpPr txBox="1"/>
          <p:nvPr>
            <p:ph idx="4294967295" type="body"/>
          </p:nvPr>
        </p:nvSpPr>
        <p:spPr>
          <a:xfrm>
            <a:off x="557850" y="844950"/>
            <a:ext cx="8028600" cy="371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For linear regression:</a:t>
            </a:r>
            <a:endParaRPr/>
          </a:p>
        </p:txBody>
      </p:sp>
      <p:sp>
        <p:nvSpPr>
          <p:cNvPr id="811" name="Google Shape;811;p3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Neural Network vs Logistic Regression</a:t>
            </a:r>
            <a:endParaRPr/>
          </a:p>
        </p:txBody>
      </p:sp>
      <p:sp>
        <p:nvSpPr>
          <p:cNvPr id="812" name="Google Shape;812;p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3" name="Google Shape;8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8375" y="1456825"/>
            <a:ext cx="3608446" cy="206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3"/>
          <p:cNvSpPr txBox="1"/>
          <p:nvPr>
            <p:ph type="title"/>
          </p:nvPr>
        </p:nvSpPr>
        <p:spPr>
          <a:xfrm>
            <a:off x="813225" y="844950"/>
            <a:ext cx="7686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Logistic Regression			</a:t>
            </a:r>
            <a:r>
              <a:rPr lang="en" sz="2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Neural Network</a:t>
            </a:r>
            <a:endParaRPr sz="2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15" name="Google Shape;8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225" y="1423775"/>
            <a:ext cx="3288450" cy="213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3"/>
          <p:cNvSpPr txBox="1"/>
          <p:nvPr>
            <p:ph type="title"/>
          </p:nvPr>
        </p:nvSpPr>
        <p:spPr>
          <a:xfrm>
            <a:off x="813225" y="3934150"/>
            <a:ext cx="7686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X.shape = (n, m)		index [l] corresponds to  layer number l = (1,L) 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index </a:t>
            </a: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(i) </a:t>
            </a:r>
            <a:r>
              <a:rPr lang="en"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corresponds</a:t>
            </a: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to sample number i = (1,m)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"/>
          <p:cNvSpPr txBox="1"/>
          <p:nvPr>
            <p:ph idx="4294967295" type="body"/>
          </p:nvPr>
        </p:nvSpPr>
        <p:spPr>
          <a:xfrm>
            <a:off x="262525" y="803925"/>
            <a:ext cx="8589000" cy="376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For linear regression:</a:t>
            </a:r>
            <a:endParaRPr/>
          </a:p>
        </p:txBody>
      </p:sp>
      <p:sp>
        <p:nvSpPr>
          <p:cNvPr id="822" name="Google Shape;822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3" name="Google Shape;8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625" y="1396050"/>
            <a:ext cx="5195624" cy="9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4"/>
          <p:cNvSpPr txBox="1"/>
          <p:nvPr>
            <p:ph type="title"/>
          </p:nvPr>
        </p:nvSpPr>
        <p:spPr>
          <a:xfrm>
            <a:off x="508425" y="844950"/>
            <a:ext cx="7686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Logistic Regression</a:t>
            </a:r>
            <a:endParaRPr sz="2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25" name="Google Shape;825;p4"/>
          <p:cNvSpPr txBox="1"/>
          <p:nvPr>
            <p:ph type="title"/>
          </p:nvPr>
        </p:nvSpPr>
        <p:spPr>
          <a:xfrm>
            <a:off x="407800" y="2467625"/>
            <a:ext cx="7686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Neural Network</a:t>
            </a:r>
            <a:endParaRPr sz="2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26" name="Google Shape;826;p4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Neural Network vs Logistic Regression</a:t>
            </a:r>
            <a:endParaRPr/>
          </a:p>
        </p:txBody>
      </p:sp>
      <p:pic>
        <p:nvPicPr>
          <p:cNvPr id="827" name="Google Shape;8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000" y="3167842"/>
            <a:ext cx="8102575" cy="955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"/>
          <p:cNvSpPr txBox="1"/>
          <p:nvPr>
            <p:ph idx="4294967295" type="body"/>
          </p:nvPr>
        </p:nvSpPr>
        <p:spPr>
          <a:xfrm>
            <a:off x="557825" y="803925"/>
            <a:ext cx="8028900" cy="376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For linear regression:</a:t>
            </a:r>
            <a:endParaRPr/>
          </a:p>
        </p:txBody>
      </p:sp>
      <p:sp>
        <p:nvSpPr>
          <p:cNvPr id="833" name="Google Shape;833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4" name="Google Shape;834;p5"/>
          <p:cNvSpPr txBox="1"/>
          <p:nvPr>
            <p:ph type="title"/>
          </p:nvPr>
        </p:nvSpPr>
        <p:spPr>
          <a:xfrm>
            <a:off x="776975" y="900775"/>
            <a:ext cx="76860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For all samples </a:t>
            </a:r>
            <a:endParaRPr sz="2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5" name="Google Shape;835;p5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Shallow Neural Network </a:t>
            </a:r>
            <a:endParaRPr/>
          </a:p>
        </p:txBody>
      </p:sp>
      <p:pic>
        <p:nvPicPr>
          <p:cNvPr id="836" name="Google Shape;8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750" y="1591925"/>
            <a:ext cx="42291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8675" y="1000975"/>
            <a:ext cx="26670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8675" y="2452600"/>
            <a:ext cx="2592249" cy="8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6"/>
          <p:cNvSpPr txBox="1"/>
          <p:nvPr>
            <p:ph idx="4294967295" type="body"/>
          </p:nvPr>
        </p:nvSpPr>
        <p:spPr>
          <a:xfrm>
            <a:off x="557825" y="803925"/>
            <a:ext cx="8028900" cy="377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For linear regression:</a:t>
            </a:r>
            <a:endParaRPr/>
          </a:p>
        </p:txBody>
      </p:sp>
      <p:sp>
        <p:nvSpPr>
          <p:cNvPr id="844" name="Google Shape;844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5" name="Google Shape;845;p6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2-Layers Neural Network </a:t>
            </a:r>
            <a:endParaRPr/>
          </a:p>
        </p:txBody>
      </p:sp>
      <p:pic>
        <p:nvPicPr>
          <p:cNvPr id="846" name="Google Shape;8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" y="900775"/>
            <a:ext cx="4890475" cy="360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6675" y="3207500"/>
            <a:ext cx="1941650" cy="8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6665" y="1148475"/>
            <a:ext cx="1852310" cy="1888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7"/>
          <p:cNvSpPr txBox="1"/>
          <p:nvPr>
            <p:ph idx="1" type="body"/>
          </p:nvPr>
        </p:nvSpPr>
        <p:spPr>
          <a:xfrm>
            <a:off x="287125" y="820325"/>
            <a:ext cx="4388700" cy="37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For linear regression:</a:t>
            </a:r>
            <a:endParaRPr/>
          </a:p>
        </p:txBody>
      </p:sp>
      <p:sp>
        <p:nvSpPr>
          <p:cNvPr id="854" name="Google Shape;854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5" name="Google Shape;8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5572" y="535925"/>
            <a:ext cx="3849027" cy="435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000" y="1120099"/>
            <a:ext cx="3607250" cy="34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7"/>
          <p:cNvSpPr txBox="1"/>
          <p:nvPr>
            <p:ph type="title"/>
          </p:nvPr>
        </p:nvSpPr>
        <p:spPr>
          <a:xfrm>
            <a:off x="739675" y="0"/>
            <a:ext cx="30996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Shapes Sample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8"/>
          <p:cNvSpPr txBox="1"/>
          <p:nvPr>
            <p:ph idx="4294967295" type="body"/>
          </p:nvPr>
        </p:nvSpPr>
        <p:spPr>
          <a:xfrm>
            <a:off x="531475" y="803925"/>
            <a:ext cx="8188800" cy="388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For linear regression:</a:t>
            </a:r>
            <a:endParaRPr/>
          </a:p>
        </p:txBody>
      </p:sp>
      <p:sp>
        <p:nvSpPr>
          <p:cNvPr id="863" name="Google Shape;863;p8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Activation Functions</a:t>
            </a:r>
            <a:endParaRPr/>
          </a:p>
        </p:txBody>
      </p:sp>
      <p:sp>
        <p:nvSpPr>
          <p:cNvPr id="864" name="Google Shape;864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5" name="Google Shape;8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6734" y="2817548"/>
            <a:ext cx="2298641" cy="1748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1419" y="819690"/>
            <a:ext cx="2327224" cy="1749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1475" y="2822232"/>
            <a:ext cx="2298641" cy="1739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5756" y="818675"/>
            <a:ext cx="2298650" cy="176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11347" y="1048300"/>
            <a:ext cx="1546200" cy="4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97150" y="994368"/>
            <a:ext cx="2189625" cy="4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68550" y="3049875"/>
            <a:ext cx="2551850" cy="2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75499" y="3045175"/>
            <a:ext cx="1481925" cy="3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8"/>
          <p:cNvSpPr txBox="1"/>
          <p:nvPr>
            <p:ph type="title"/>
          </p:nvPr>
        </p:nvSpPr>
        <p:spPr>
          <a:xfrm>
            <a:off x="783525" y="2504425"/>
            <a:ext cx="1800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Rectified Linear Unit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9"/>
          <p:cNvSpPr txBox="1"/>
          <p:nvPr>
            <p:ph idx="4294967295" type="body"/>
          </p:nvPr>
        </p:nvSpPr>
        <p:spPr>
          <a:xfrm>
            <a:off x="564300" y="779325"/>
            <a:ext cx="7786800" cy="388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Titillium Web Light"/>
                <a:ea typeface="Titillium Web Light"/>
                <a:cs typeface="Titillium Web Light"/>
                <a:sym typeface="Titillium Web Light"/>
              </a:rPr>
              <a:t>For linear regression:</a:t>
            </a:r>
            <a:endParaRPr/>
          </a:p>
        </p:txBody>
      </p:sp>
      <p:sp>
        <p:nvSpPr>
          <p:cNvPr id="879" name="Google Shape;879;p9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Derivatives Of Activation Functions</a:t>
            </a:r>
            <a:endParaRPr/>
          </a:p>
        </p:txBody>
      </p:sp>
      <p:sp>
        <p:nvSpPr>
          <p:cNvPr id="880" name="Google Shape;880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1" name="Google Shape;8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725" y="1261825"/>
            <a:ext cx="1725705" cy="11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9"/>
          <p:cNvSpPr txBox="1"/>
          <p:nvPr>
            <p:ph type="title"/>
          </p:nvPr>
        </p:nvSpPr>
        <p:spPr>
          <a:xfrm>
            <a:off x="837475" y="1065375"/>
            <a:ext cx="1800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SIgmoid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3" name="Google Shape;883;p9"/>
          <p:cNvSpPr txBox="1"/>
          <p:nvPr>
            <p:ph type="title"/>
          </p:nvPr>
        </p:nvSpPr>
        <p:spPr>
          <a:xfrm>
            <a:off x="903750" y="2635025"/>
            <a:ext cx="1800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ReLU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84" name="Google Shape;88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3400" y="1275775"/>
            <a:ext cx="2420126" cy="11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2275" y="3069163"/>
            <a:ext cx="1800600" cy="880922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9"/>
          <p:cNvSpPr txBox="1"/>
          <p:nvPr>
            <p:ph type="title"/>
          </p:nvPr>
        </p:nvSpPr>
        <p:spPr>
          <a:xfrm>
            <a:off x="3890425" y="2635025"/>
            <a:ext cx="1800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Leaky ReLU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87" name="Google Shape;887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6774" y="3011299"/>
            <a:ext cx="1858400" cy="844248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9"/>
          <p:cNvSpPr txBox="1"/>
          <p:nvPr>
            <p:ph type="title"/>
          </p:nvPr>
        </p:nvSpPr>
        <p:spPr>
          <a:xfrm>
            <a:off x="3890425" y="1065375"/>
            <a:ext cx="1800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Tanh</a:t>
            </a:r>
            <a:endParaRPr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